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Lst>
  <p:sldSz cy="5143500" cx="9144000"/>
  <p:notesSz cx="7099300" cy="10234600"/>
  <p:embeddedFontLst>
    <p:embeddedFont>
      <p:font typeface="Dosis"/>
      <p:regular r:id="rId112"/>
      <p:bold r:id="rId113"/>
    </p:embeddedFont>
    <p:embeddedFont>
      <p:font typeface="Roboto"/>
      <p:regular r:id="rId114"/>
      <p:bold r:id="rId115"/>
      <p:italic r:id="rId116"/>
      <p:boldItalic r:id="rId117"/>
    </p:embeddedFont>
    <p:embeddedFont>
      <p:font typeface="Tahoma"/>
      <p:regular r:id="rId118"/>
      <p:bold r:id="rId119"/>
    </p:embeddedFont>
    <p:embeddedFont>
      <p:font typeface="Open Sans"/>
      <p:regular r:id="rId120"/>
      <p:bold r:id="rId121"/>
      <p:italic r:id="rId122"/>
      <p:boldItalic r:id="rId1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340">
          <p15:clr>
            <a:srgbClr val="9AA0A6"/>
          </p15:clr>
        </p15:guide>
        <p15:guide id="4" orient="horz" pos="436">
          <p15:clr>
            <a:srgbClr val="9AA0A6"/>
          </p15:clr>
        </p15:guide>
      </p15:sldGuideLst>
    </p:ext>
    <p:ext uri="http://customooxmlschemas.google.com/">
      <go:slidesCustomData xmlns:go="http://customooxmlschemas.google.com/" r:id="rId124" roundtripDataSignature="AMtx7migG+k2seaWP8uZJQB3Qw45OgYi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E30422-C748-4CF6-8030-F135F68F9E0B}">
  <a:tblStyle styleId="{A9E30422-C748-4CF6-8030-F135F68F9E0B}" styleName="Table_0">
    <a:wholeTbl>
      <a:tcTxStyle b="off" i="off">
        <a:font>
          <a:latin typeface="Arial"/>
          <a:ea typeface="Arial"/>
          <a:cs typeface="Arial"/>
        </a:font>
        <a:schemeClr val="dk1"/>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16BF36E-0583-43B1-9351-A4D8467BD95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340" orient="horz"/>
        <p:guide pos="43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121" Type="http://schemas.openxmlformats.org/officeDocument/2006/relationships/font" Target="fonts/OpenSans-bold.fntdata"/><Relationship Id="rId25" Type="http://schemas.openxmlformats.org/officeDocument/2006/relationships/slide" Target="slides/slide18.xml"/><Relationship Id="rId120" Type="http://schemas.openxmlformats.org/officeDocument/2006/relationships/font" Target="fonts/OpenSans-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24" Type="http://customschemas.google.com/relationships/presentationmetadata" Target="metadata"/><Relationship Id="rId123" Type="http://schemas.openxmlformats.org/officeDocument/2006/relationships/font" Target="fonts/OpenSans-boldItalic.fntdata"/><Relationship Id="rId122" Type="http://schemas.openxmlformats.org/officeDocument/2006/relationships/font" Target="fonts/OpenSans-italic.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Tahoma-regular.fntdata"/><Relationship Id="rId117" Type="http://schemas.openxmlformats.org/officeDocument/2006/relationships/font" Target="fonts/Roboto-boldItalic.fntdata"/><Relationship Id="rId116" Type="http://schemas.openxmlformats.org/officeDocument/2006/relationships/font" Target="fonts/Roboto-italic.fntdata"/><Relationship Id="rId115" Type="http://schemas.openxmlformats.org/officeDocument/2006/relationships/font" Target="fonts/Roboto-bold.fntdata"/><Relationship Id="rId119" Type="http://schemas.openxmlformats.org/officeDocument/2006/relationships/font" Target="fonts/Tahoma-bold.fntdata"/><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Roboto-regular.fntdata"/><Relationship Id="rId18" Type="http://schemas.openxmlformats.org/officeDocument/2006/relationships/slide" Target="slides/slide11.xml"/><Relationship Id="rId113" Type="http://schemas.openxmlformats.org/officeDocument/2006/relationships/font" Target="fonts/Dosis-bold.fntdata"/><Relationship Id="rId112" Type="http://schemas.openxmlformats.org/officeDocument/2006/relationships/font" Target="fonts/Dosis-regular.fntdata"/><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lvl1pPr indent="-228600" lvl="0" marL="4572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1: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11: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7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4" name="Google Shape;1424;p7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164a0c69db8_0_12: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3" name="Google Shape;1433;g164a0c69db8_0_12: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164a0c69db8_0_25: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0" name="Google Shape;1440;g164a0c69db8_0_25: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9c4578e979_0_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7" name="Google Shape;1447;g9c4578e979_0_7: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9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8" name="Google Shape;1458;p93: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10: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1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p13: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12" name="Google Shape;212;p1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20" name="Google Shape;220;p1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7: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8" name="Google Shape;238;p18: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0: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 name="Google Shape;245;p20: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2: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 name="Google Shape;107;p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1" name="Google Shape;261;p23: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 name="Google Shape;268;p24: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76" name="Google Shape;276;p2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6: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84" name="Google Shape;284;p26: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7: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95" name="Google Shape;295;p2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8: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0055c66cb3_0_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10055c66cb3_0_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9: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29: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0: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3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659f94bcfe_1_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659f94bcfe_1_0: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 name="Google Shape;118;p3: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659f94bcfe_1_8: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659f94bcfe_1_8: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659f94bcfe_1_17: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659f94bcfe_1_17: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659f94bcfe_1_25: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659f94bcfe_1_25: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659f94bcfe_1_33: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659f94bcfe_1_33: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659f94bcfe_1_4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659f94bcfe_1_40: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659f94bcfe_1_49: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659f94bcfe_1_49: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659f94bcfe_1_56: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659f94bcfe_1_56:notes"/>
          <p:cNvSpPr txBox="1"/>
          <p:nvPr>
            <p:ph idx="1" type="body"/>
          </p:nvPr>
        </p:nvSpPr>
        <p:spPr>
          <a:xfrm>
            <a:off x="709613" y="4862513"/>
            <a:ext cx="5680200" cy="460380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1: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3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a6a974b3ee_0_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ga6a974b3ee_0_5: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4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5" name="Google Shape;425;p43: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 name="Google Shape;127;p4: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6" name="Google Shape;436;p4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6" name="Google Shape;446;p44: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rPr lang="de"/>
              <a:t>Ryan to be introduced by Barb</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9: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7" name="Google Shape;457;p49: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50: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7" name="Google Shape;467;p50: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9c4f8d37ed_1_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g9c4f8d37ed_1_4: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63c9fa2f9b_0_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1" name="Google Shape;481;g163c9fa2f9b_0_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8" name="Google Shape;488;p4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5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 name="Google Shape;496;p57: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64a0c69db8_2_3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5" name="Google Shape;505;g164a0c69db8_2_34: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64a0c69db8_2_51: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4" name="Google Shape;514;g164a0c69db8_2_51: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6: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64a0c69db8_2_59: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3" name="Google Shape;523;g164a0c69db8_2_59: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64a0c69db8_2_6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3" name="Google Shape;533;g164a0c69db8_2_68: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7f1abc97d2_0_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1" name="Google Shape;541;g17f1abc97d2_0_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64a0c69db8_2_75:notes"/>
          <p:cNvSpPr txBox="1"/>
          <p:nvPr>
            <p:ph idx="1" type="body"/>
          </p:nvPr>
        </p:nvSpPr>
        <p:spPr>
          <a:xfrm>
            <a:off x="709613" y="4862513"/>
            <a:ext cx="5680075" cy="4603750"/>
          </a:xfrm>
          <a:prstGeom prst="rect">
            <a:avLst/>
          </a:prstGeom>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
        <p:nvSpPr>
          <p:cNvPr id="549" name="Google Shape;549;g164a0c69db8_2_7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64a0c69db8_2_8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7" name="Google Shape;557;g164a0c69db8_2_8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64a0c69db8_2_89: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g164a0c69db8_2_89: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64a0c69db8_2_9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g164a0c69db8_2_97: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64a0c69db8_2_10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3" name="Google Shape;583;g164a0c69db8_2_10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5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1" name="Google Shape;591;p5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9" name="Google Shape;599;p3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p7: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p33: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4: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5" name="Google Shape;615;p34: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5" name="Google Shape;625;p3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6: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36: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4" name="Google Shape;644;p37: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1" name="Google Shape;651;p38: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9: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661" name="Google Shape;661;p39: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0: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4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41: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8" name="Google Shape;678;p41: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46: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5" name="Google Shape;685;p46: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4" name="Google Shape;154;p8: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7: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47: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4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6" name="Google Shape;726;p48: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55: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6" name="Google Shape;776;p55: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3: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4" name="Google Shape;794;p53: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54: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3" name="Google Shape;813;p54: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179838de3cc_1_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2" name="Google Shape;832;g179838de3cc_1_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79838de3cc_1_22: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1" name="Google Shape;851;g179838de3cc_1_22: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79838de3cc_0_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0" name="Google Shape;870;g179838de3cc_0_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9" name="Google Shape;889;p6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66: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8" name="Google Shape;918;p66: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9: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275"/>
              <a:buFont typeface="Arial"/>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79838de3cc_1_42: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8" name="Google Shape;948;g179838de3cc_1_42: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79838de3cc_1_7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8" name="Google Shape;978;g179838de3cc_1_7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179838de3cc_1_10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8" name="Google Shape;1008;g179838de3cc_1_10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179838de3cc_1_13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8" name="Google Shape;1038;g179838de3cc_1_13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58: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8" name="Google Shape;1068;p58: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4d9e2b2877_1_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8" name="Google Shape;1098;g14d9e2b2877_1_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59: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7" name="Google Shape;1127;p59: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fd8ef8d534_0_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7" name="Google Shape;1157;gfd8ef8d534_0_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fd8ef8d534_0_30: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7" name="Google Shape;1187;gfd8ef8d534_0_30: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4d9e2b2877_1_35: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7" name="Google Shape;1217;g14d9e2b2877_1_35: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p5: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rPr lang="de"/>
              <a:t>Introduction and welcome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14d9e2b2877_1_65: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7" name="Google Shape;1247;g14d9e2b2877_1_65: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60: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7" name="Google Shape;1277;p60: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79838de3cc_1_161: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7" name="Google Shape;1307;g179838de3cc_1_161: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179838de3cc_1_178: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5" name="Google Shape;1325;g179838de3cc_1_178: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179838de3cc_1_217: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4" name="Google Shape;1344;g179838de3cc_1_217: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179838de3cc_1_198: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3" name="Google Shape;1363;g179838de3cc_1_198: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179838de3cc_2_29:notes"/>
          <p:cNvSpPr/>
          <p:nvPr>
            <p:ph idx="2" type="sldImg"/>
          </p:nvPr>
        </p:nvSpPr>
        <p:spPr>
          <a:xfrm>
            <a:off x="138113" y="768350"/>
            <a:ext cx="6823200" cy="3838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2" name="Google Shape;1382;g179838de3cc_2_29: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228600" lvl="0" marL="457200" rtl="0" algn="l">
              <a:lnSpc>
                <a:spcPct val="100000"/>
              </a:lnSpc>
              <a:spcBef>
                <a:spcPts val="0"/>
              </a:spcBef>
              <a:spcAft>
                <a:spcPts val="0"/>
              </a:spcAft>
              <a:buSzPts val="275"/>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63: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1" name="Google Shape;1401;p63:notes"/>
          <p:cNvSpPr txBox="1"/>
          <p:nvPr>
            <p:ph idx="1" type="body"/>
          </p:nvPr>
        </p:nvSpPr>
        <p:spPr>
          <a:xfrm>
            <a:off x="709613" y="4862513"/>
            <a:ext cx="5680200" cy="46038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p61: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9" name="Google Shape;1409;p61: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62:notes"/>
          <p:cNvSpPr/>
          <p:nvPr>
            <p:ph idx="2" type="sldImg"/>
          </p:nvPr>
        </p:nvSpPr>
        <p:spPr>
          <a:xfrm>
            <a:off x="138113" y="768350"/>
            <a:ext cx="6823075" cy="38385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7" name="Google Shape;1417;p62:notes"/>
          <p:cNvSpPr txBox="1"/>
          <p:nvPr>
            <p:ph idx="1" type="body"/>
          </p:nvPr>
        </p:nvSpPr>
        <p:spPr>
          <a:xfrm>
            <a:off x="709613" y="4862513"/>
            <a:ext cx="5680075" cy="460375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fipfa" type="title">
  <p:cSld name="TITLE">
    <p:bg>
      <p:bgPr>
        <a:solidFill>
          <a:srgbClr val="222222"/>
        </a:solidFill>
      </p:bgPr>
    </p:bg>
    <p:spTree>
      <p:nvGrpSpPr>
        <p:cNvPr id="9" name="Shape 9"/>
        <p:cNvGrpSpPr/>
        <p:nvPr/>
      </p:nvGrpSpPr>
      <p:grpSpPr>
        <a:xfrm>
          <a:off x="0" y="0"/>
          <a:ext cx="0" cy="0"/>
          <a:chOff x="0" y="0"/>
          <a:chExt cx="0" cy="0"/>
        </a:xfrm>
      </p:grpSpPr>
      <p:pic>
        <p:nvPicPr>
          <p:cNvPr id="10" name="Google Shape;10;p95"/>
          <p:cNvPicPr preferRelativeResize="0"/>
          <p:nvPr/>
        </p:nvPicPr>
        <p:blipFill rotWithShape="1">
          <a:blip r:embed="rId2">
            <a:alphaModFix/>
          </a:blip>
          <a:srcRect b="0" l="0" r="0" t="0"/>
          <a:stretch/>
        </p:blipFill>
        <p:spPr>
          <a:xfrm>
            <a:off x="-7938" y="-12700"/>
            <a:ext cx="7799388" cy="5308600"/>
          </a:xfrm>
          <a:prstGeom prst="rect">
            <a:avLst/>
          </a:prstGeom>
          <a:noFill/>
          <a:ln>
            <a:noFill/>
          </a:ln>
        </p:spPr>
      </p:pic>
      <p:sp>
        <p:nvSpPr>
          <p:cNvPr id="11" name="Google Shape;11;p95"/>
          <p:cNvSpPr/>
          <p:nvPr/>
        </p:nvSpPr>
        <p:spPr>
          <a:xfrm>
            <a:off x="0" y="-76200"/>
            <a:ext cx="9144000" cy="5372100"/>
          </a:xfrm>
          <a:prstGeom prst="rect">
            <a:avLst/>
          </a:prstGeom>
          <a:solidFill>
            <a:srgbClr val="222222">
              <a:alpha val="61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95"/>
          <p:cNvSpPr/>
          <p:nvPr/>
        </p:nvSpPr>
        <p:spPr>
          <a:xfrm>
            <a:off x="5086350" y="-38100"/>
            <a:ext cx="4114800" cy="5219700"/>
          </a:xfrm>
          <a:custGeom>
            <a:rect b="b" l="l" r="r" t="t"/>
            <a:pathLst>
              <a:path extrusionOk="0" h="120000" w="120000">
                <a:moveTo>
                  <a:pt x="0" y="875"/>
                </a:moveTo>
                <a:lnTo>
                  <a:pt x="78333" y="120000"/>
                </a:lnTo>
                <a:lnTo>
                  <a:pt x="120000" y="120000"/>
                </a:lnTo>
                <a:lnTo>
                  <a:pt x="120000" y="0"/>
                </a:lnTo>
                <a:lnTo>
                  <a:pt x="0" y="875"/>
                </a:lnTo>
                <a:close/>
              </a:path>
            </a:pathLst>
          </a:custGeom>
          <a:solidFill>
            <a:srgbClr val="00AF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95"/>
          <p:cNvSpPr/>
          <p:nvPr/>
        </p:nvSpPr>
        <p:spPr>
          <a:xfrm flipH="1">
            <a:off x="-419100" y="4394200"/>
            <a:ext cx="8172450" cy="749300"/>
          </a:xfrm>
          <a:prstGeom prst="parallelogram">
            <a:avLst>
              <a:gd fmla="val 51504" name="adj"/>
            </a:avLst>
          </a:prstGeom>
          <a:solidFill>
            <a:srgbClr val="808285">
              <a:alpha val="2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4" name="Google Shape;14;p95"/>
          <p:cNvSpPr/>
          <p:nvPr/>
        </p:nvSpPr>
        <p:spPr>
          <a:xfrm flipH="1">
            <a:off x="1028700" y="4167188"/>
            <a:ext cx="8369300" cy="227012"/>
          </a:xfrm>
          <a:prstGeom prst="parallelogram">
            <a:avLst>
              <a:gd fmla="val 51717"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p95"/>
          <p:cNvPicPr preferRelativeResize="0"/>
          <p:nvPr/>
        </p:nvPicPr>
        <p:blipFill rotWithShape="1">
          <a:blip r:embed="rId3">
            <a:alphaModFix/>
          </a:blip>
          <a:srcRect b="0" l="0" r="0" t="0"/>
          <a:stretch/>
        </p:blipFill>
        <p:spPr>
          <a:xfrm>
            <a:off x="7308850" y="149225"/>
            <a:ext cx="1593850" cy="1381125"/>
          </a:xfrm>
          <a:prstGeom prst="rect">
            <a:avLst/>
          </a:prstGeom>
          <a:noFill/>
          <a:ln>
            <a:noFill/>
          </a:ln>
        </p:spPr>
      </p:pic>
      <p:sp>
        <p:nvSpPr>
          <p:cNvPr id="16" name="Google Shape;16;p95"/>
          <p:cNvSpPr txBox="1"/>
          <p:nvPr>
            <p:ph type="ctrTitle"/>
          </p:nvPr>
        </p:nvSpPr>
        <p:spPr>
          <a:xfrm>
            <a:off x="983125" y="-417250"/>
            <a:ext cx="5238600" cy="40200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5200"/>
              <a:buFont typeface="Dosis"/>
              <a:buNone/>
              <a:defRPr b="0" i="0" sz="52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9pPr>
          </a:lstStyle>
          <a:p/>
        </p:txBody>
      </p:sp>
    </p:spTree>
  </p:cSld>
  <p:clrMapOvr>
    <a:masterClrMapping/>
  </p:clrMapOvr>
  <mc:AlternateContent>
    <mc:Choice Requires="p14">
      <p:transition spd="slow" p14:dur="125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7" name="Shape 17"/>
        <p:cNvGrpSpPr/>
        <p:nvPr/>
      </p:nvGrpSpPr>
      <p:grpSpPr>
        <a:xfrm>
          <a:off x="0" y="0"/>
          <a:ext cx="0" cy="0"/>
          <a:chOff x="0" y="0"/>
          <a:chExt cx="0" cy="0"/>
        </a:xfrm>
      </p:grpSpPr>
      <p:sp>
        <p:nvSpPr>
          <p:cNvPr id="18" name="Google Shape;18;p96"/>
          <p:cNvSpPr/>
          <p:nvPr/>
        </p:nvSpPr>
        <p:spPr>
          <a:xfrm>
            <a:off x="-55563" y="-38100"/>
            <a:ext cx="3313113" cy="5214938"/>
          </a:xfrm>
          <a:custGeom>
            <a:rect b="b" l="l" r="r" t="t"/>
            <a:pathLst>
              <a:path extrusionOk="0" h="120000" w="120000">
                <a:moveTo>
                  <a:pt x="120000" y="119239"/>
                </a:moveTo>
                <a:lnTo>
                  <a:pt x="22697" y="0"/>
                </a:lnTo>
                <a:lnTo>
                  <a:pt x="0" y="116"/>
                </a:lnTo>
                <a:lnTo>
                  <a:pt x="1197" y="120000"/>
                </a:lnTo>
                <a:lnTo>
                  <a:pt x="120000" y="119239"/>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96"/>
          <p:cNvSpPr/>
          <p:nvPr/>
        </p:nvSpPr>
        <p:spPr>
          <a:xfrm flipH="1">
            <a:off x="-903288" y="-17463"/>
            <a:ext cx="1758951" cy="749301"/>
          </a:xfrm>
          <a:prstGeom prst="parallelogram">
            <a:avLst>
              <a:gd fmla="val 51524"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96"/>
          <p:cNvSpPr/>
          <p:nvPr/>
        </p:nvSpPr>
        <p:spPr>
          <a:xfrm flipH="1">
            <a:off x="471488" y="-9525"/>
            <a:ext cx="519112" cy="749300"/>
          </a:xfrm>
          <a:prstGeom prst="parallelogram">
            <a:avLst>
              <a:gd fmla="val 75009"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96"/>
          <p:cNvSpPr/>
          <p:nvPr/>
        </p:nvSpPr>
        <p:spPr>
          <a:xfrm flipH="1">
            <a:off x="742950" y="273050"/>
            <a:ext cx="7505700" cy="749300"/>
          </a:xfrm>
          <a:prstGeom prst="parallelogram">
            <a:avLst>
              <a:gd fmla="val 51522"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96"/>
          <p:cNvSpPr/>
          <p:nvPr/>
        </p:nvSpPr>
        <p:spPr>
          <a:xfrm flipH="1">
            <a:off x="7861300" y="273050"/>
            <a:ext cx="1758950" cy="749300"/>
          </a:xfrm>
          <a:prstGeom prst="parallelogram">
            <a:avLst>
              <a:gd fmla="val 51525"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96"/>
          <p:cNvSpPr/>
          <p:nvPr/>
        </p:nvSpPr>
        <p:spPr>
          <a:xfrm flipH="1">
            <a:off x="990600" y="4926013"/>
            <a:ext cx="8369300" cy="228600"/>
          </a:xfrm>
          <a:prstGeom prst="parallelogram">
            <a:avLst>
              <a:gd fmla="val 51357"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96"/>
          <p:cNvSpPr txBox="1"/>
          <p:nvPr>
            <p:ph type="title"/>
          </p:nvPr>
        </p:nvSpPr>
        <p:spPr>
          <a:xfrm>
            <a:off x="1104900" y="276075"/>
            <a:ext cx="6724499" cy="749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2400"/>
              <a:buFont typeface="Dosis"/>
              <a:buNone/>
              <a:defRPr b="0" i="0" sz="24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9pPr>
          </a:lstStyle>
          <a:p/>
        </p:txBody>
      </p:sp>
      <p:sp>
        <p:nvSpPr>
          <p:cNvPr id="25" name="Google Shape;25;p96"/>
          <p:cNvSpPr txBox="1"/>
          <p:nvPr>
            <p:ph idx="1" type="body"/>
          </p:nvPr>
        </p:nvSpPr>
        <p:spPr>
          <a:xfrm>
            <a:off x="1104900" y="1277625"/>
            <a:ext cx="7581899" cy="3648299"/>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0"/>
              </a:spcBef>
              <a:spcAft>
                <a:spcPts val="0"/>
              </a:spcAft>
              <a:buClr>
                <a:srgbClr val="FF8700"/>
              </a:buClr>
              <a:buSzPts val="3000"/>
              <a:buFont typeface="Roboto"/>
              <a:buChar char="▸"/>
              <a:defRPr b="0" i="0" sz="3000" u="none" cap="none" strike="noStrike">
                <a:solidFill>
                  <a:srgbClr val="222222"/>
                </a:solidFill>
                <a:latin typeface="Roboto"/>
                <a:ea typeface="Roboto"/>
                <a:cs typeface="Roboto"/>
                <a:sym typeface="Roboto"/>
              </a:defRPr>
            </a:lvl1pPr>
            <a:lvl2pPr indent="-381000" lvl="1" marL="914400" marR="0" algn="l">
              <a:lnSpc>
                <a:spcPct val="100000"/>
              </a:lnSpc>
              <a:spcBef>
                <a:spcPts val="0"/>
              </a:spcBef>
              <a:spcAft>
                <a:spcPts val="0"/>
              </a:spcAft>
              <a:buClr>
                <a:srgbClr val="FF8700"/>
              </a:buClr>
              <a:buSzPts val="2400"/>
              <a:buFont typeface="Roboto"/>
              <a:buChar char="▹"/>
              <a:defRPr b="0" i="0" sz="2400" u="none" cap="none" strike="noStrike">
                <a:solidFill>
                  <a:srgbClr val="222222"/>
                </a:solidFill>
                <a:latin typeface="Roboto"/>
                <a:ea typeface="Roboto"/>
                <a:cs typeface="Roboto"/>
                <a:sym typeface="Roboto"/>
              </a:defRPr>
            </a:lvl2pPr>
            <a:lvl3pPr indent="-381000" lvl="2" marL="1371600" marR="0" algn="l">
              <a:lnSpc>
                <a:spcPct val="100000"/>
              </a:lnSpc>
              <a:spcBef>
                <a:spcPts val="0"/>
              </a:spcBef>
              <a:spcAft>
                <a:spcPts val="0"/>
              </a:spcAft>
              <a:buClr>
                <a:srgbClr val="FF8700"/>
              </a:buClr>
              <a:buSzPts val="2400"/>
              <a:buFont typeface="Roboto"/>
              <a:buChar char="▹"/>
              <a:defRPr b="0" i="0" sz="2400" u="none" cap="none" strike="noStrike">
                <a:solidFill>
                  <a:srgbClr val="222222"/>
                </a:solidFill>
                <a:latin typeface="Roboto"/>
                <a:ea typeface="Roboto"/>
                <a:cs typeface="Roboto"/>
                <a:sym typeface="Roboto"/>
              </a:defRPr>
            </a:lvl3pPr>
            <a:lvl4pPr indent="-342900" lvl="3" marL="18288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4pPr>
            <a:lvl5pPr indent="-342900" lvl="4" marL="22860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5pPr>
            <a:lvl6pPr indent="-342900" lvl="5" marL="27432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6pPr>
            <a:lvl7pPr indent="-342900" lvl="6" marL="32004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7pPr>
            <a:lvl8pPr indent="-342900" lvl="7" marL="36576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8pPr>
            <a:lvl9pPr indent="-342900" lvl="8" marL="41148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9pPr>
          </a:lstStyle>
          <a:p/>
        </p:txBody>
      </p:sp>
      <p:sp>
        <p:nvSpPr>
          <p:cNvPr id="26" name="Google Shape;26;p96"/>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mc:AlternateContent>
    <mc:Choice Requires="p14">
      <p:transition spd="slow" p14:dur="125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7" name="Shape 27"/>
        <p:cNvGrpSpPr/>
        <p:nvPr/>
      </p:nvGrpSpPr>
      <p:grpSpPr>
        <a:xfrm>
          <a:off x="0" y="0"/>
          <a:ext cx="0" cy="0"/>
          <a:chOff x="0" y="0"/>
          <a:chExt cx="0" cy="0"/>
        </a:xfrm>
      </p:grpSpPr>
      <p:sp>
        <p:nvSpPr>
          <p:cNvPr id="28" name="Google Shape;28;p97"/>
          <p:cNvSpPr/>
          <p:nvPr/>
        </p:nvSpPr>
        <p:spPr>
          <a:xfrm>
            <a:off x="-55563" y="-38100"/>
            <a:ext cx="3313113" cy="5214938"/>
          </a:xfrm>
          <a:custGeom>
            <a:rect b="b" l="l" r="r" t="t"/>
            <a:pathLst>
              <a:path extrusionOk="0" h="120000" w="120000">
                <a:moveTo>
                  <a:pt x="120000" y="119239"/>
                </a:moveTo>
                <a:lnTo>
                  <a:pt x="22697" y="0"/>
                </a:lnTo>
                <a:lnTo>
                  <a:pt x="0" y="116"/>
                </a:lnTo>
                <a:lnTo>
                  <a:pt x="1197" y="120000"/>
                </a:lnTo>
                <a:lnTo>
                  <a:pt x="120000" y="119239"/>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97"/>
          <p:cNvSpPr/>
          <p:nvPr/>
        </p:nvSpPr>
        <p:spPr>
          <a:xfrm flipH="1">
            <a:off x="-903288" y="-17463"/>
            <a:ext cx="1758951" cy="749301"/>
          </a:xfrm>
          <a:prstGeom prst="parallelogram">
            <a:avLst>
              <a:gd fmla="val 51524"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97"/>
          <p:cNvSpPr/>
          <p:nvPr/>
        </p:nvSpPr>
        <p:spPr>
          <a:xfrm flipH="1">
            <a:off x="471488" y="-9525"/>
            <a:ext cx="519112" cy="749300"/>
          </a:xfrm>
          <a:prstGeom prst="parallelogram">
            <a:avLst>
              <a:gd fmla="val 75009"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97"/>
          <p:cNvSpPr/>
          <p:nvPr/>
        </p:nvSpPr>
        <p:spPr>
          <a:xfrm flipH="1">
            <a:off x="742950" y="273050"/>
            <a:ext cx="7505700" cy="749300"/>
          </a:xfrm>
          <a:prstGeom prst="parallelogram">
            <a:avLst>
              <a:gd fmla="val 51522"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97"/>
          <p:cNvSpPr/>
          <p:nvPr/>
        </p:nvSpPr>
        <p:spPr>
          <a:xfrm flipH="1">
            <a:off x="7861300" y="273050"/>
            <a:ext cx="1758950" cy="749300"/>
          </a:xfrm>
          <a:prstGeom prst="parallelogram">
            <a:avLst>
              <a:gd fmla="val 51525"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97"/>
          <p:cNvSpPr/>
          <p:nvPr/>
        </p:nvSpPr>
        <p:spPr>
          <a:xfrm flipH="1">
            <a:off x="990600" y="4926013"/>
            <a:ext cx="8369300" cy="228600"/>
          </a:xfrm>
          <a:prstGeom prst="parallelogram">
            <a:avLst>
              <a:gd fmla="val 51357"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97"/>
          <p:cNvSpPr txBox="1"/>
          <p:nvPr>
            <p:ph type="title"/>
          </p:nvPr>
        </p:nvSpPr>
        <p:spPr>
          <a:xfrm>
            <a:off x="1101386" y="272850"/>
            <a:ext cx="7574400" cy="749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2400"/>
              <a:buFont typeface="Dosis"/>
              <a:buNone/>
              <a:defRPr b="0" i="0" sz="24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b="0" sz="2400">
                <a:solidFill>
                  <a:srgbClr val="FFFFFF"/>
                </a:solidFill>
                <a:latin typeface="Dosis"/>
                <a:ea typeface="Dosis"/>
                <a:cs typeface="Dosis"/>
                <a:sym typeface="Dosis"/>
              </a:defRPr>
            </a:lvl9pPr>
          </a:lstStyle>
          <a:p/>
        </p:txBody>
      </p:sp>
      <p:sp>
        <p:nvSpPr>
          <p:cNvPr id="35" name="Google Shape;35;p97"/>
          <p:cNvSpPr txBox="1"/>
          <p:nvPr>
            <p:ph idx="1" type="body"/>
          </p:nvPr>
        </p:nvSpPr>
        <p:spPr>
          <a:xfrm>
            <a:off x="1101375" y="1311550"/>
            <a:ext cx="3681900" cy="2005800"/>
          </a:xfrm>
          <a:prstGeom prst="rect">
            <a:avLst/>
          </a:prstGeom>
          <a:noFill/>
          <a:ln>
            <a:noFill/>
          </a:ln>
        </p:spPr>
        <p:txBody>
          <a:bodyPr anchorCtr="0" anchor="t" bIns="91425" lIns="91425" spcFirstLastPara="1" rIns="91425" wrap="square" tIns="91425">
            <a:noAutofit/>
          </a:bodyPr>
          <a:lstStyle>
            <a:lvl1pPr indent="-393700" lvl="0" marL="4572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1pPr>
            <a:lvl2pPr indent="-393700" lvl="1" marL="9144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2pPr>
            <a:lvl3pPr indent="-393700" lvl="2" marL="13716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3pPr>
            <a:lvl4pPr indent="-393700" lvl="3" marL="18288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4pPr>
            <a:lvl5pPr indent="-393700" lvl="4" marL="22860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5pPr>
            <a:lvl6pPr indent="-393700" lvl="5" marL="27432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6pPr>
            <a:lvl7pPr indent="-393700" lvl="6" marL="32004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7pPr>
            <a:lvl8pPr indent="-393700" lvl="7" marL="36576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8pPr>
            <a:lvl9pPr indent="-393700" lvl="8" marL="41148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9pPr>
          </a:lstStyle>
          <a:p/>
        </p:txBody>
      </p:sp>
      <p:sp>
        <p:nvSpPr>
          <p:cNvPr id="36" name="Google Shape;36;p97"/>
          <p:cNvSpPr txBox="1"/>
          <p:nvPr>
            <p:ph idx="2" type="body"/>
          </p:nvPr>
        </p:nvSpPr>
        <p:spPr>
          <a:xfrm>
            <a:off x="5004948" y="1311550"/>
            <a:ext cx="3681900" cy="3537899"/>
          </a:xfrm>
          <a:prstGeom prst="rect">
            <a:avLst/>
          </a:prstGeom>
          <a:noFill/>
          <a:ln>
            <a:noFill/>
          </a:ln>
        </p:spPr>
        <p:txBody>
          <a:bodyPr anchorCtr="0" anchor="t" bIns="91425" lIns="91425" spcFirstLastPara="1" rIns="91425" wrap="square" tIns="91425">
            <a:noAutofit/>
          </a:bodyPr>
          <a:lstStyle>
            <a:lvl1pPr indent="-393700" lvl="0" marL="4572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1pPr>
            <a:lvl2pPr indent="-393700" lvl="1" marL="9144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2pPr>
            <a:lvl3pPr indent="-393700" lvl="2" marL="13716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3pPr>
            <a:lvl4pPr indent="-393700" lvl="3" marL="18288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4pPr>
            <a:lvl5pPr indent="-393700" lvl="4" marL="22860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5pPr>
            <a:lvl6pPr indent="-393700" lvl="5" marL="27432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6pPr>
            <a:lvl7pPr indent="-393700" lvl="6" marL="32004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7pPr>
            <a:lvl8pPr indent="-393700" lvl="7" marL="36576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8pPr>
            <a:lvl9pPr indent="-393700" lvl="8" marL="4114800" marR="0" algn="l">
              <a:lnSpc>
                <a:spcPct val="100000"/>
              </a:lnSpc>
              <a:spcBef>
                <a:spcPts val="0"/>
              </a:spcBef>
              <a:spcAft>
                <a:spcPts val="0"/>
              </a:spcAft>
              <a:buClr>
                <a:srgbClr val="FF8700"/>
              </a:buClr>
              <a:buSzPts val="2600"/>
              <a:buFont typeface="Roboto"/>
              <a:buChar char="▹"/>
              <a:defRPr b="0" i="0" sz="2600" u="none" cap="none" strike="noStrike">
                <a:solidFill>
                  <a:srgbClr val="222222"/>
                </a:solidFill>
                <a:latin typeface="Roboto"/>
                <a:ea typeface="Roboto"/>
                <a:cs typeface="Roboto"/>
                <a:sym typeface="Roboto"/>
              </a:defRPr>
            </a:lvl9pPr>
          </a:lstStyle>
          <a:p/>
        </p:txBody>
      </p:sp>
      <p:sp>
        <p:nvSpPr>
          <p:cNvPr id="37" name="Google Shape;37;p97"/>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mc:AlternateContent>
    <mc:Choice Requires="p14">
      <p:transition spd="slow" p14:dur="125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38" name="Shape 38"/>
        <p:cNvGrpSpPr/>
        <p:nvPr/>
      </p:nvGrpSpPr>
      <p:grpSpPr>
        <a:xfrm>
          <a:off x="0" y="0"/>
          <a:ext cx="0" cy="0"/>
          <a:chOff x="0" y="0"/>
          <a:chExt cx="0" cy="0"/>
        </a:xfrm>
      </p:grpSpPr>
      <p:sp>
        <p:nvSpPr>
          <p:cNvPr id="39" name="Google Shape;39;p100"/>
          <p:cNvSpPr/>
          <p:nvPr/>
        </p:nvSpPr>
        <p:spPr>
          <a:xfrm>
            <a:off x="-55563" y="-38100"/>
            <a:ext cx="3313113" cy="5214938"/>
          </a:xfrm>
          <a:custGeom>
            <a:rect b="b" l="l" r="r" t="t"/>
            <a:pathLst>
              <a:path extrusionOk="0" h="120000" w="120000">
                <a:moveTo>
                  <a:pt x="120000" y="119239"/>
                </a:moveTo>
                <a:lnTo>
                  <a:pt x="22697" y="0"/>
                </a:lnTo>
                <a:lnTo>
                  <a:pt x="0" y="116"/>
                </a:lnTo>
                <a:lnTo>
                  <a:pt x="1197" y="120000"/>
                </a:lnTo>
                <a:lnTo>
                  <a:pt x="120000" y="119239"/>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100"/>
          <p:cNvSpPr/>
          <p:nvPr/>
        </p:nvSpPr>
        <p:spPr>
          <a:xfrm flipH="1">
            <a:off x="-903288" y="-17463"/>
            <a:ext cx="1758951" cy="749301"/>
          </a:xfrm>
          <a:prstGeom prst="parallelogram">
            <a:avLst>
              <a:gd fmla="val 51524"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00"/>
          <p:cNvSpPr/>
          <p:nvPr/>
        </p:nvSpPr>
        <p:spPr>
          <a:xfrm flipH="1">
            <a:off x="471488" y="-9525"/>
            <a:ext cx="519112" cy="749300"/>
          </a:xfrm>
          <a:prstGeom prst="parallelogram">
            <a:avLst>
              <a:gd fmla="val 75009"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100"/>
          <p:cNvSpPr/>
          <p:nvPr/>
        </p:nvSpPr>
        <p:spPr>
          <a:xfrm flipH="1">
            <a:off x="742950" y="273050"/>
            <a:ext cx="7505700" cy="749300"/>
          </a:xfrm>
          <a:prstGeom prst="parallelogram">
            <a:avLst>
              <a:gd fmla="val 51522"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00"/>
          <p:cNvSpPr/>
          <p:nvPr/>
        </p:nvSpPr>
        <p:spPr>
          <a:xfrm flipH="1">
            <a:off x="7861300" y="273050"/>
            <a:ext cx="1758950" cy="749300"/>
          </a:xfrm>
          <a:prstGeom prst="parallelogram">
            <a:avLst>
              <a:gd fmla="val 51525"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100"/>
          <p:cNvSpPr/>
          <p:nvPr/>
        </p:nvSpPr>
        <p:spPr>
          <a:xfrm flipH="1">
            <a:off x="990600" y="4926013"/>
            <a:ext cx="8369300" cy="228600"/>
          </a:xfrm>
          <a:prstGeom prst="parallelogram">
            <a:avLst>
              <a:gd fmla="val 51357"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00"/>
          <p:cNvSpPr txBox="1"/>
          <p:nvPr>
            <p:ph type="title"/>
          </p:nvPr>
        </p:nvSpPr>
        <p:spPr>
          <a:xfrm>
            <a:off x="1104900" y="276075"/>
            <a:ext cx="6724499" cy="749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2400"/>
              <a:buFont typeface="Dosis"/>
              <a:buNone/>
              <a:defRPr b="0" i="0" sz="24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9pPr>
          </a:lstStyle>
          <a:p/>
        </p:txBody>
      </p:sp>
      <p:sp>
        <p:nvSpPr>
          <p:cNvPr id="46" name="Google Shape;46;p100"/>
          <p:cNvSpPr txBox="1"/>
          <p:nvPr>
            <p:ph idx="1" type="body"/>
          </p:nvPr>
        </p:nvSpPr>
        <p:spPr>
          <a:xfrm>
            <a:off x="4034950" y="1324125"/>
            <a:ext cx="2423100" cy="35490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1pPr>
            <a:lvl2pPr indent="-355600" lvl="1" marL="914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2pPr>
            <a:lvl3pPr indent="-355600" lvl="2" marL="1371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3pPr>
            <a:lvl4pPr indent="-355600" lvl="3" marL="1828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4pPr>
            <a:lvl5pPr indent="-355600" lvl="4" marL="22860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5pPr>
            <a:lvl6pPr indent="-355600" lvl="5" marL="2743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6pPr>
            <a:lvl7pPr indent="-355600" lvl="6" marL="3200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7pPr>
            <a:lvl8pPr indent="-355600" lvl="7" marL="3657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8pPr>
            <a:lvl9pPr indent="-355600" lvl="8" marL="4114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9pPr>
          </a:lstStyle>
          <a:p/>
        </p:txBody>
      </p:sp>
      <p:sp>
        <p:nvSpPr>
          <p:cNvPr id="47" name="Google Shape;47;p100"/>
          <p:cNvSpPr txBox="1"/>
          <p:nvPr>
            <p:ph idx="2" type="body"/>
          </p:nvPr>
        </p:nvSpPr>
        <p:spPr>
          <a:xfrm>
            <a:off x="1447837" y="1376850"/>
            <a:ext cx="2423099" cy="35490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1pPr>
            <a:lvl2pPr indent="-355600" lvl="1" marL="914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2pPr>
            <a:lvl3pPr indent="-355600" lvl="2" marL="1371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3pPr>
            <a:lvl4pPr indent="-355600" lvl="3" marL="1828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4pPr>
            <a:lvl5pPr indent="-355600" lvl="4" marL="22860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5pPr>
            <a:lvl6pPr indent="-355600" lvl="5" marL="2743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6pPr>
            <a:lvl7pPr indent="-355600" lvl="6" marL="3200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7pPr>
            <a:lvl8pPr indent="-355600" lvl="7" marL="3657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8pPr>
            <a:lvl9pPr indent="-355600" lvl="8" marL="4114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9pPr>
          </a:lstStyle>
          <a:p/>
        </p:txBody>
      </p:sp>
      <p:sp>
        <p:nvSpPr>
          <p:cNvPr id="48" name="Google Shape;48;p100"/>
          <p:cNvSpPr txBox="1"/>
          <p:nvPr>
            <p:ph idx="3" type="body"/>
          </p:nvPr>
        </p:nvSpPr>
        <p:spPr>
          <a:xfrm>
            <a:off x="6199476" y="1224350"/>
            <a:ext cx="2423099" cy="3548999"/>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1pPr>
            <a:lvl2pPr indent="-355600" lvl="1" marL="914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2pPr>
            <a:lvl3pPr indent="-355600" lvl="2" marL="1371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3pPr>
            <a:lvl4pPr indent="-355600" lvl="3" marL="1828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4pPr>
            <a:lvl5pPr indent="-355600" lvl="4" marL="22860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5pPr>
            <a:lvl6pPr indent="-355600" lvl="5" marL="2743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6pPr>
            <a:lvl7pPr indent="-355600" lvl="6" marL="3200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7pPr>
            <a:lvl8pPr indent="-355600" lvl="7" marL="3657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8pPr>
            <a:lvl9pPr indent="-355600" lvl="8" marL="4114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9pPr>
          </a:lstStyle>
          <a:p/>
        </p:txBody>
      </p:sp>
      <p:sp>
        <p:nvSpPr>
          <p:cNvPr id="49" name="Google Shape;49;p100"/>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mc:AlternateContent>
    <mc:Choice Requires="p14">
      <p:transition spd="slow" p14:dur="125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inverted">
  <p:cSld name="Blank inverted">
    <p:bg>
      <p:bgPr>
        <a:solidFill>
          <a:srgbClr val="222222"/>
        </a:solidFill>
      </p:bgPr>
    </p:bg>
    <p:spTree>
      <p:nvGrpSpPr>
        <p:cNvPr id="50" name="Shape 50"/>
        <p:cNvGrpSpPr/>
        <p:nvPr/>
      </p:nvGrpSpPr>
      <p:grpSpPr>
        <a:xfrm>
          <a:off x="0" y="0"/>
          <a:ext cx="0" cy="0"/>
          <a:chOff x="0" y="0"/>
          <a:chExt cx="0" cy="0"/>
        </a:xfrm>
      </p:grpSpPr>
      <p:sp>
        <p:nvSpPr>
          <p:cNvPr id="51" name="Google Shape;51;p99"/>
          <p:cNvSpPr/>
          <p:nvPr/>
        </p:nvSpPr>
        <p:spPr>
          <a:xfrm>
            <a:off x="-55563" y="-38100"/>
            <a:ext cx="3313113" cy="5214938"/>
          </a:xfrm>
          <a:custGeom>
            <a:rect b="b" l="l" r="r" t="t"/>
            <a:pathLst>
              <a:path extrusionOk="0" h="120000" w="120000">
                <a:moveTo>
                  <a:pt x="120000" y="119239"/>
                </a:moveTo>
                <a:lnTo>
                  <a:pt x="22697" y="0"/>
                </a:lnTo>
                <a:lnTo>
                  <a:pt x="0" y="116"/>
                </a:lnTo>
                <a:lnTo>
                  <a:pt x="1197" y="120000"/>
                </a:lnTo>
                <a:lnTo>
                  <a:pt x="120000" y="119239"/>
                </a:lnTo>
                <a:close/>
              </a:path>
            </a:pathLst>
          </a:custGeom>
          <a:solidFill>
            <a:srgbClr val="3333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99"/>
          <p:cNvSpPr/>
          <p:nvPr/>
        </p:nvSpPr>
        <p:spPr>
          <a:xfrm flipH="1">
            <a:off x="-903288" y="-17463"/>
            <a:ext cx="1758951" cy="749301"/>
          </a:xfrm>
          <a:prstGeom prst="parallelogram">
            <a:avLst>
              <a:gd fmla="val 51524"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99"/>
          <p:cNvSpPr/>
          <p:nvPr/>
        </p:nvSpPr>
        <p:spPr>
          <a:xfrm flipH="1">
            <a:off x="471488" y="-9525"/>
            <a:ext cx="519112" cy="749300"/>
          </a:xfrm>
          <a:prstGeom prst="parallelogram">
            <a:avLst>
              <a:gd fmla="val 75009"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99"/>
          <p:cNvSpPr/>
          <p:nvPr/>
        </p:nvSpPr>
        <p:spPr>
          <a:xfrm flipH="1">
            <a:off x="990600" y="4926013"/>
            <a:ext cx="8369300" cy="228600"/>
          </a:xfrm>
          <a:prstGeom prst="parallelogram">
            <a:avLst>
              <a:gd fmla="val 51357"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99"/>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rPr lang="de"/>
              <a:t>1</a:t>
            </a:r>
            <a:endParaRPr b="1" sz="1300">
              <a:solidFill>
                <a:srgbClr val="FFFFFF"/>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PFA PPT">
  <p:cSld name="FIPFA PPT">
    <p:bg>
      <p:bgPr>
        <a:solidFill>
          <a:srgbClr val="00AFEC"/>
        </a:solidFill>
      </p:bgPr>
    </p:bg>
    <p:spTree>
      <p:nvGrpSpPr>
        <p:cNvPr id="56" name="Shape 56"/>
        <p:cNvGrpSpPr/>
        <p:nvPr/>
      </p:nvGrpSpPr>
      <p:grpSpPr>
        <a:xfrm>
          <a:off x="0" y="0"/>
          <a:ext cx="0" cy="0"/>
          <a:chOff x="0" y="0"/>
          <a:chExt cx="0" cy="0"/>
        </a:xfrm>
      </p:grpSpPr>
      <p:sp>
        <p:nvSpPr>
          <p:cNvPr id="57" name="Google Shape;57;p64"/>
          <p:cNvSpPr/>
          <p:nvPr/>
        </p:nvSpPr>
        <p:spPr>
          <a:xfrm>
            <a:off x="5086350" y="-38100"/>
            <a:ext cx="4114800" cy="5219700"/>
          </a:xfrm>
          <a:custGeom>
            <a:rect b="b" l="l" r="r" t="t"/>
            <a:pathLst>
              <a:path extrusionOk="0" h="120000" w="120000">
                <a:moveTo>
                  <a:pt x="0" y="875"/>
                </a:moveTo>
                <a:lnTo>
                  <a:pt x="78333" y="120000"/>
                </a:lnTo>
                <a:lnTo>
                  <a:pt x="120000" y="120000"/>
                </a:lnTo>
                <a:lnTo>
                  <a:pt x="120000" y="0"/>
                </a:lnTo>
                <a:lnTo>
                  <a:pt x="0" y="875"/>
                </a:lnTo>
                <a:close/>
              </a:path>
            </a:pathLst>
          </a:custGeom>
          <a:solidFill>
            <a:srgbClr val="FFFFFF">
              <a:alpha val="1568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64"/>
          <p:cNvSpPr/>
          <p:nvPr/>
        </p:nvSpPr>
        <p:spPr>
          <a:xfrm flipH="1">
            <a:off x="-419100" y="4394200"/>
            <a:ext cx="8172450" cy="749300"/>
          </a:xfrm>
          <a:prstGeom prst="parallelogram">
            <a:avLst>
              <a:gd fmla="val 51504"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59" name="Google Shape;59;p64"/>
          <p:cNvSpPr/>
          <p:nvPr/>
        </p:nvSpPr>
        <p:spPr>
          <a:xfrm flipH="1">
            <a:off x="1028700" y="4167188"/>
            <a:ext cx="8369300" cy="227012"/>
          </a:xfrm>
          <a:prstGeom prst="parallelogram">
            <a:avLst>
              <a:gd fmla="val 51717"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64"/>
          <p:cNvSpPr txBox="1"/>
          <p:nvPr>
            <p:ph type="ctrTitle"/>
          </p:nvPr>
        </p:nvSpPr>
        <p:spPr>
          <a:xfrm>
            <a:off x="1028475" y="2345350"/>
            <a:ext cx="5220000" cy="1159799"/>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4800"/>
              <a:buFont typeface="Dosis"/>
              <a:buNone/>
              <a:defRPr b="0" i="0" sz="48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9pPr>
          </a:lstStyle>
          <a:p/>
        </p:txBody>
      </p:sp>
      <p:sp>
        <p:nvSpPr>
          <p:cNvPr id="61" name="Google Shape;61;p64"/>
          <p:cNvSpPr txBox="1"/>
          <p:nvPr>
            <p:ph idx="1" type="subTitle"/>
          </p:nvPr>
        </p:nvSpPr>
        <p:spPr>
          <a:xfrm>
            <a:off x="1028475" y="3449650"/>
            <a:ext cx="5220000" cy="569999"/>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1pPr>
            <a:lvl2pPr lvl="1"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2pPr>
            <a:lvl3pPr lvl="2"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3pPr>
            <a:lvl4pPr lvl="3"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4pPr>
            <a:lvl5pPr lvl="4"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5pPr>
            <a:lvl6pPr lvl="5"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6pPr>
            <a:lvl7pPr lvl="6"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7pPr>
            <a:lvl8pPr lvl="7"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8pPr>
            <a:lvl9pPr lvl="8" marR="0" algn="l">
              <a:lnSpc>
                <a:spcPct val="100000"/>
              </a:lnSpc>
              <a:spcBef>
                <a:spcPts val="0"/>
              </a:spcBef>
              <a:spcAft>
                <a:spcPts val="0"/>
              </a:spcAft>
              <a:buClr>
                <a:srgbClr val="222222"/>
              </a:buClr>
              <a:buSzPts val="2400"/>
              <a:buFont typeface="Roboto"/>
              <a:buNone/>
              <a:defRPr b="0" i="0" sz="2400" u="none" cap="none" strike="noStrike">
                <a:solidFill>
                  <a:srgbClr val="222222"/>
                </a:solidFill>
                <a:latin typeface="Roboto"/>
                <a:ea typeface="Roboto"/>
                <a:cs typeface="Roboto"/>
                <a:sym typeface="Robo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fipfa" type="title">
  <p:cSld name="TITLE">
    <p:bg>
      <p:bgPr>
        <a:solidFill>
          <a:srgbClr val="222222"/>
        </a:solidFill>
      </p:bgPr>
    </p:bg>
    <p:spTree>
      <p:nvGrpSpPr>
        <p:cNvPr id="66" name="Shape 66"/>
        <p:cNvGrpSpPr/>
        <p:nvPr/>
      </p:nvGrpSpPr>
      <p:grpSpPr>
        <a:xfrm>
          <a:off x="0" y="0"/>
          <a:ext cx="0" cy="0"/>
          <a:chOff x="0" y="0"/>
          <a:chExt cx="0" cy="0"/>
        </a:xfrm>
      </p:grpSpPr>
      <p:pic>
        <p:nvPicPr>
          <p:cNvPr id="67" name="Google Shape;67;g164a0c69db8_2_4"/>
          <p:cNvPicPr preferRelativeResize="0"/>
          <p:nvPr/>
        </p:nvPicPr>
        <p:blipFill rotWithShape="1">
          <a:blip r:embed="rId2">
            <a:alphaModFix/>
          </a:blip>
          <a:srcRect b="0" l="0" r="0" t="0"/>
          <a:stretch/>
        </p:blipFill>
        <p:spPr>
          <a:xfrm>
            <a:off x="-7938" y="-12700"/>
            <a:ext cx="7799388" cy="5308600"/>
          </a:xfrm>
          <a:prstGeom prst="rect">
            <a:avLst/>
          </a:prstGeom>
          <a:noFill/>
          <a:ln>
            <a:noFill/>
          </a:ln>
        </p:spPr>
      </p:pic>
      <p:sp>
        <p:nvSpPr>
          <p:cNvPr id="68" name="Google Shape;68;g164a0c69db8_2_4"/>
          <p:cNvSpPr/>
          <p:nvPr/>
        </p:nvSpPr>
        <p:spPr>
          <a:xfrm>
            <a:off x="0" y="-76200"/>
            <a:ext cx="9144000" cy="5372100"/>
          </a:xfrm>
          <a:prstGeom prst="rect">
            <a:avLst/>
          </a:prstGeom>
          <a:solidFill>
            <a:srgbClr val="222222">
              <a:alpha val="6313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164a0c69db8_2_4"/>
          <p:cNvSpPr/>
          <p:nvPr/>
        </p:nvSpPr>
        <p:spPr>
          <a:xfrm>
            <a:off x="5086350" y="-38100"/>
            <a:ext cx="4114800" cy="5219700"/>
          </a:xfrm>
          <a:custGeom>
            <a:rect b="b" l="l" r="r" t="t"/>
            <a:pathLst>
              <a:path extrusionOk="0" h="120000" w="120000">
                <a:moveTo>
                  <a:pt x="0" y="875"/>
                </a:moveTo>
                <a:lnTo>
                  <a:pt x="78333" y="120000"/>
                </a:lnTo>
                <a:lnTo>
                  <a:pt x="120000" y="120000"/>
                </a:lnTo>
                <a:lnTo>
                  <a:pt x="120000" y="0"/>
                </a:lnTo>
                <a:lnTo>
                  <a:pt x="0" y="875"/>
                </a:lnTo>
                <a:close/>
              </a:path>
            </a:pathLst>
          </a:custGeom>
          <a:solidFill>
            <a:srgbClr val="00AF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g164a0c69db8_2_4"/>
          <p:cNvSpPr/>
          <p:nvPr/>
        </p:nvSpPr>
        <p:spPr>
          <a:xfrm flipH="1">
            <a:off x="-419100" y="4394200"/>
            <a:ext cx="8172450" cy="749300"/>
          </a:xfrm>
          <a:prstGeom prst="parallelogram">
            <a:avLst>
              <a:gd fmla="val 51504" name="adj"/>
            </a:avLst>
          </a:prstGeom>
          <a:solidFill>
            <a:srgbClr val="808285">
              <a:alpha val="2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71" name="Google Shape;71;g164a0c69db8_2_4"/>
          <p:cNvSpPr/>
          <p:nvPr/>
        </p:nvSpPr>
        <p:spPr>
          <a:xfrm flipH="1">
            <a:off x="1028700" y="4167188"/>
            <a:ext cx="8369300" cy="227012"/>
          </a:xfrm>
          <a:prstGeom prst="parallelogram">
            <a:avLst>
              <a:gd fmla="val 51717"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 name="Google Shape;72;g164a0c69db8_2_4"/>
          <p:cNvPicPr preferRelativeResize="0"/>
          <p:nvPr/>
        </p:nvPicPr>
        <p:blipFill rotWithShape="1">
          <a:blip r:embed="rId3">
            <a:alphaModFix/>
          </a:blip>
          <a:srcRect b="0" l="0" r="0" t="0"/>
          <a:stretch/>
        </p:blipFill>
        <p:spPr>
          <a:xfrm>
            <a:off x="7308850" y="149225"/>
            <a:ext cx="1593850" cy="1381125"/>
          </a:xfrm>
          <a:prstGeom prst="rect">
            <a:avLst/>
          </a:prstGeom>
          <a:noFill/>
          <a:ln>
            <a:noFill/>
          </a:ln>
        </p:spPr>
      </p:pic>
      <p:sp>
        <p:nvSpPr>
          <p:cNvPr id="73" name="Google Shape;73;g164a0c69db8_2_4"/>
          <p:cNvSpPr txBox="1"/>
          <p:nvPr>
            <p:ph type="ctrTitle"/>
          </p:nvPr>
        </p:nvSpPr>
        <p:spPr>
          <a:xfrm>
            <a:off x="983125" y="-417250"/>
            <a:ext cx="5238600" cy="40200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5200"/>
              <a:buFont typeface="Dosis"/>
              <a:buNone/>
              <a:defRPr b="0" i="0" sz="52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4" name="Shape 74"/>
        <p:cNvGrpSpPr/>
        <p:nvPr/>
      </p:nvGrpSpPr>
      <p:grpSpPr>
        <a:xfrm>
          <a:off x="0" y="0"/>
          <a:ext cx="0" cy="0"/>
          <a:chOff x="0" y="0"/>
          <a:chExt cx="0" cy="0"/>
        </a:xfrm>
      </p:grpSpPr>
      <p:sp>
        <p:nvSpPr>
          <p:cNvPr id="75" name="Google Shape;75;g164a0c69db8_2_12"/>
          <p:cNvSpPr/>
          <p:nvPr/>
        </p:nvSpPr>
        <p:spPr>
          <a:xfrm>
            <a:off x="-55563" y="-38100"/>
            <a:ext cx="3313113" cy="5214938"/>
          </a:xfrm>
          <a:custGeom>
            <a:rect b="b" l="l" r="r" t="t"/>
            <a:pathLst>
              <a:path extrusionOk="0" h="120000" w="120000">
                <a:moveTo>
                  <a:pt x="120000" y="119239"/>
                </a:moveTo>
                <a:lnTo>
                  <a:pt x="22697" y="0"/>
                </a:lnTo>
                <a:lnTo>
                  <a:pt x="0" y="116"/>
                </a:lnTo>
                <a:lnTo>
                  <a:pt x="1197" y="120000"/>
                </a:lnTo>
                <a:lnTo>
                  <a:pt x="120000" y="119239"/>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164a0c69db8_2_12"/>
          <p:cNvSpPr/>
          <p:nvPr/>
        </p:nvSpPr>
        <p:spPr>
          <a:xfrm flipH="1">
            <a:off x="-903288" y="-17463"/>
            <a:ext cx="1758951" cy="749301"/>
          </a:xfrm>
          <a:prstGeom prst="parallelogram">
            <a:avLst>
              <a:gd fmla="val 51524"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164a0c69db8_2_12"/>
          <p:cNvSpPr/>
          <p:nvPr/>
        </p:nvSpPr>
        <p:spPr>
          <a:xfrm flipH="1">
            <a:off x="471488" y="-9525"/>
            <a:ext cx="519112" cy="749300"/>
          </a:xfrm>
          <a:prstGeom prst="parallelogram">
            <a:avLst>
              <a:gd fmla="val 75009"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164a0c69db8_2_12"/>
          <p:cNvSpPr/>
          <p:nvPr/>
        </p:nvSpPr>
        <p:spPr>
          <a:xfrm flipH="1">
            <a:off x="742950" y="273050"/>
            <a:ext cx="7505700" cy="749300"/>
          </a:xfrm>
          <a:prstGeom prst="parallelogram">
            <a:avLst>
              <a:gd fmla="val 51522"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164a0c69db8_2_12"/>
          <p:cNvSpPr/>
          <p:nvPr/>
        </p:nvSpPr>
        <p:spPr>
          <a:xfrm flipH="1">
            <a:off x="7861300" y="273050"/>
            <a:ext cx="1758950" cy="749300"/>
          </a:xfrm>
          <a:prstGeom prst="parallelogram">
            <a:avLst>
              <a:gd fmla="val 51525"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g164a0c69db8_2_12"/>
          <p:cNvSpPr/>
          <p:nvPr/>
        </p:nvSpPr>
        <p:spPr>
          <a:xfrm flipH="1">
            <a:off x="990600" y="4926013"/>
            <a:ext cx="8369300" cy="228600"/>
          </a:xfrm>
          <a:prstGeom prst="parallelogram">
            <a:avLst>
              <a:gd fmla="val 51357"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g164a0c69db8_2_12"/>
          <p:cNvSpPr txBox="1"/>
          <p:nvPr>
            <p:ph type="title"/>
          </p:nvPr>
        </p:nvSpPr>
        <p:spPr>
          <a:xfrm>
            <a:off x="1104900" y="276075"/>
            <a:ext cx="6724499" cy="749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2400"/>
              <a:buFont typeface="Dosis"/>
              <a:buNone/>
              <a:defRPr b="0" i="0" sz="24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9pPr>
          </a:lstStyle>
          <a:p/>
        </p:txBody>
      </p:sp>
      <p:sp>
        <p:nvSpPr>
          <p:cNvPr id="82" name="Google Shape;82;g164a0c69db8_2_12"/>
          <p:cNvSpPr txBox="1"/>
          <p:nvPr>
            <p:ph idx="1" type="body"/>
          </p:nvPr>
        </p:nvSpPr>
        <p:spPr>
          <a:xfrm>
            <a:off x="1104900" y="1277625"/>
            <a:ext cx="7581899" cy="3648299"/>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0"/>
              </a:spcBef>
              <a:spcAft>
                <a:spcPts val="0"/>
              </a:spcAft>
              <a:buClr>
                <a:srgbClr val="FF8700"/>
              </a:buClr>
              <a:buSzPts val="3000"/>
              <a:buFont typeface="Roboto"/>
              <a:buChar char="▸"/>
              <a:defRPr b="0" i="0" sz="3000" u="none" cap="none" strike="noStrike">
                <a:solidFill>
                  <a:srgbClr val="222222"/>
                </a:solidFill>
                <a:latin typeface="Roboto"/>
                <a:ea typeface="Roboto"/>
                <a:cs typeface="Roboto"/>
                <a:sym typeface="Roboto"/>
              </a:defRPr>
            </a:lvl1pPr>
            <a:lvl2pPr indent="-381000" lvl="1" marL="914400" marR="0" algn="l">
              <a:lnSpc>
                <a:spcPct val="100000"/>
              </a:lnSpc>
              <a:spcBef>
                <a:spcPts val="0"/>
              </a:spcBef>
              <a:spcAft>
                <a:spcPts val="0"/>
              </a:spcAft>
              <a:buClr>
                <a:srgbClr val="FF8700"/>
              </a:buClr>
              <a:buSzPts val="2400"/>
              <a:buFont typeface="Roboto"/>
              <a:buChar char="▹"/>
              <a:defRPr b="0" i="0" sz="2400" u="none" cap="none" strike="noStrike">
                <a:solidFill>
                  <a:srgbClr val="222222"/>
                </a:solidFill>
                <a:latin typeface="Roboto"/>
                <a:ea typeface="Roboto"/>
                <a:cs typeface="Roboto"/>
                <a:sym typeface="Roboto"/>
              </a:defRPr>
            </a:lvl2pPr>
            <a:lvl3pPr indent="-381000" lvl="2" marL="1371600" marR="0" algn="l">
              <a:lnSpc>
                <a:spcPct val="100000"/>
              </a:lnSpc>
              <a:spcBef>
                <a:spcPts val="0"/>
              </a:spcBef>
              <a:spcAft>
                <a:spcPts val="0"/>
              </a:spcAft>
              <a:buClr>
                <a:srgbClr val="FF8700"/>
              </a:buClr>
              <a:buSzPts val="2400"/>
              <a:buFont typeface="Roboto"/>
              <a:buChar char="▹"/>
              <a:defRPr b="0" i="0" sz="2400" u="none" cap="none" strike="noStrike">
                <a:solidFill>
                  <a:srgbClr val="222222"/>
                </a:solidFill>
                <a:latin typeface="Roboto"/>
                <a:ea typeface="Roboto"/>
                <a:cs typeface="Roboto"/>
                <a:sym typeface="Roboto"/>
              </a:defRPr>
            </a:lvl3pPr>
            <a:lvl4pPr indent="-342900" lvl="3" marL="18288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4pPr>
            <a:lvl5pPr indent="-342900" lvl="4" marL="22860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5pPr>
            <a:lvl6pPr indent="-342900" lvl="5" marL="27432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6pPr>
            <a:lvl7pPr indent="-342900" lvl="6" marL="32004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7pPr>
            <a:lvl8pPr indent="-342900" lvl="7" marL="36576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8pPr>
            <a:lvl9pPr indent="-342900" lvl="8" marL="4114800" marR="0" algn="l">
              <a:lnSpc>
                <a:spcPct val="100000"/>
              </a:lnSpc>
              <a:spcBef>
                <a:spcPts val="0"/>
              </a:spcBef>
              <a:spcAft>
                <a:spcPts val="0"/>
              </a:spcAft>
              <a:buClr>
                <a:srgbClr val="FF8700"/>
              </a:buClr>
              <a:buSzPts val="1800"/>
              <a:buFont typeface="Roboto"/>
              <a:buChar char="▹"/>
              <a:defRPr b="0" i="0" sz="1800" u="none" cap="none" strike="noStrike">
                <a:solidFill>
                  <a:srgbClr val="222222"/>
                </a:solidFill>
                <a:latin typeface="Roboto"/>
                <a:ea typeface="Roboto"/>
                <a:cs typeface="Roboto"/>
                <a:sym typeface="Roboto"/>
              </a:defRPr>
            </a:lvl9pPr>
          </a:lstStyle>
          <a:p/>
        </p:txBody>
      </p:sp>
      <p:sp>
        <p:nvSpPr>
          <p:cNvPr id="83" name="Google Shape;83;g164a0c69db8_2_1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84" name="Shape 84"/>
        <p:cNvGrpSpPr/>
        <p:nvPr/>
      </p:nvGrpSpPr>
      <p:grpSpPr>
        <a:xfrm>
          <a:off x="0" y="0"/>
          <a:ext cx="0" cy="0"/>
          <a:chOff x="0" y="0"/>
          <a:chExt cx="0" cy="0"/>
        </a:xfrm>
      </p:grpSpPr>
      <p:sp>
        <p:nvSpPr>
          <p:cNvPr id="85" name="Google Shape;85;g164a0c69db8_2_22"/>
          <p:cNvSpPr/>
          <p:nvPr/>
        </p:nvSpPr>
        <p:spPr>
          <a:xfrm>
            <a:off x="-55563" y="-38100"/>
            <a:ext cx="3313113" cy="5214938"/>
          </a:xfrm>
          <a:custGeom>
            <a:rect b="b" l="l" r="r" t="t"/>
            <a:pathLst>
              <a:path extrusionOk="0" h="120000" w="120000">
                <a:moveTo>
                  <a:pt x="120000" y="119239"/>
                </a:moveTo>
                <a:lnTo>
                  <a:pt x="22697" y="0"/>
                </a:lnTo>
                <a:lnTo>
                  <a:pt x="0" y="116"/>
                </a:lnTo>
                <a:lnTo>
                  <a:pt x="1197" y="120000"/>
                </a:lnTo>
                <a:lnTo>
                  <a:pt x="120000" y="119239"/>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164a0c69db8_2_22"/>
          <p:cNvSpPr/>
          <p:nvPr/>
        </p:nvSpPr>
        <p:spPr>
          <a:xfrm flipH="1">
            <a:off x="-903288" y="-17463"/>
            <a:ext cx="1758951" cy="749301"/>
          </a:xfrm>
          <a:prstGeom prst="parallelogram">
            <a:avLst>
              <a:gd fmla="val 51524"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164a0c69db8_2_22"/>
          <p:cNvSpPr/>
          <p:nvPr/>
        </p:nvSpPr>
        <p:spPr>
          <a:xfrm flipH="1">
            <a:off x="471488" y="-9525"/>
            <a:ext cx="519112" cy="749300"/>
          </a:xfrm>
          <a:prstGeom prst="parallelogram">
            <a:avLst>
              <a:gd fmla="val 75009"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164a0c69db8_2_22"/>
          <p:cNvSpPr/>
          <p:nvPr/>
        </p:nvSpPr>
        <p:spPr>
          <a:xfrm flipH="1">
            <a:off x="742950" y="273050"/>
            <a:ext cx="7505700" cy="749300"/>
          </a:xfrm>
          <a:prstGeom prst="parallelogram">
            <a:avLst>
              <a:gd fmla="val 51522" name="adj"/>
            </a:avLst>
          </a:prstGeom>
          <a:solidFill>
            <a:srgbClr val="2222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164a0c69db8_2_22"/>
          <p:cNvSpPr/>
          <p:nvPr/>
        </p:nvSpPr>
        <p:spPr>
          <a:xfrm flipH="1">
            <a:off x="7861300" y="273050"/>
            <a:ext cx="1758950" cy="749300"/>
          </a:xfrm>
          <a:prstGeom prst="parallelogram">
            <a:avLst>
              <a:gd fmla="val 51525"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164a0c69db8_2_22"/>
          <p:cNvSpPr/>
          <p:nvPr/>
        </p:nvSpPr>
        <p:spPr>
          <a:xfrm flipH="1">
            <a:off x="990600" y="4926013"/>
            <a:ext cx="8369300" cy="228600"/>
          </a:xfrm>
          <a:prstGeom prst="parallelogram">
            <a:avLst>
              <a:gd fmla="val 51357" name="adj"/>
            </a:avLst>
          </a:prstGeom>
          <a:solidFill>
            <a:srgbClr val="00AF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164a0c69db8_2_22"/>
          <p:cNvSpPr txBox="1"/>
          <p:nvPr>
            <p:ph type="title"/>
          </p:nvPr>
        </p:nvSpPr>
        <p:spPr>
          <a:xfrm>
            <a:off x="1104900" y="276075"/>
            <a:ext cx="6724499" cy="749099"/>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2400"/>
              <a:buFont typeface="Dosis"/>
              <a:buNone/>
              <a:defRPr b="0" i="0" sz="2400" u="none" cap="none" strike="noStrik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9pPr>
          </a:lstStyle>
          <a:p/>
        </p:txBody>
      </p:sp>
      <p:sp>
        <p:nvSpPr>
          <p:cNvPr id="92" name="Google Shape;92;g164a0c69db8_2_22"/>
          <p:cNvSpPr txBox="1"/>
          <p:nvPr>
            <p:ph idx="1" type="body"/>
          </p:nvPr>
        </p:nvSpPr>
        <p:spPr>
          <a:xfrm>
            <a:off x="4034950" y="1324125"/>
            <a:ext cx="2423100" cy="35490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1pPr>
            <a:lvl2pPr indent="-355600" lvl="1" marL="914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2pPr>
            <a:lvl3pPr indent="-355600" lvl="2" marL="1371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3pPr>
            <a:lvl4pPr indent="-355600" lvl="3" marL="1828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4pPr>
            <a:lvl5pPr indent="-355600" lvl="4" marL="22860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5pPr>
            <a:lvl6pPr indent="-355600" lvl="5" marL="2743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6pPr>
            <a:lvl7pPr indent="-355600" lvl="6" marL="3200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7pPr>
            <a:lvl8pPr indent="-355600" lvl="7" marL="3657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8pPr>
            <a:lvl9pPr indent="-355600" lvl="8" marL="4114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9pPr>
          </a:lstStyle>
          <a:p/>
        </p:txBody>
      </p:sp>
      <p:sp>
        <p:nvSpPr>
          <p:cNvPr id="93" name="Google Shape;93;g164a0c69db8_2_22"/>
          <p:cNvSpPr txBox="1"/>
          <p:nvPr>
            <p:ph idx="2" type="body"/>
          </p:nvPr>
        </p:nvSpPr>
        <p:spPr>
          <a:xfrm>
            <a:off x="1447837" y="1376850"/>
            <a:ext cx="2423099" cy="35490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1pPr>
            <a:lvl2pPr indent="-355600" lvl="1" marL="914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2pPr>
            <a:lvl3pPr indent="-355600" lvl="2" marL="1371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3pPr>
            <a:lvl4pPr indent="-355600" lvl="3" marL="1828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4pPr>
            <a:lvl5pPr indent="-355600" lvl="4" marL="22860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5pPr>
            <a:lvl6pPr indent="-355600" lvl="5" marL="2743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6pPr>
            <a:lvl7pPr indent="-355600" lvl="6" marL="3200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7pPr>
            <a:lvl8pPr indent="-355600" lvl="7" marL="3657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8pPr>
            <a:lvl9pPr indent="-355600" lvl="8" marL="4114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9pPr>
          </a:lstStyle>
          <a:p/>
        </p:txBody>
      </p:sp>
      <p:sp>
        <p:nvSpPr>
          <p:cNvPr id="94" name="Google Shape;94;g164a0c69db8_2_22"/>
          <p:cNvSpPr txBox="1"/>
          <p:nvPr>
            <p:ph idx="3" type="body"/>
          </p:nvPr>
        </p:nvSpPr>
        <p:spPr>
          <a:xfrm>
            <a:off x="6199476" y="1224350"/>
            <a:ext cx="2423099" cy="3548999"/>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1pPr>
            <a:lvl2pPr indent="-355600" lvl="1" marL="914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2pPr>
            <a:lvl3pPr indent="-355600" lvl="2" marL="1371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3pPr>
            <a:lvl4pPr indent="-355600" lvl="3" marL="1828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4pPr>
            <a:lvl5pPr indent="-355600" lvl="4" marL="22860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5pPr>
            <a:lvl6pPr indent="-355600" lvl="5" marL="27432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6pPr>
            <a:lvl7pPr indent="-355600" lvl="6" marL="32004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7pPr>
            <a:lvl8pPr indent="-355600" lvl="7" marL="36576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8pPr>
            <a:lvl9pPr indent="-355600" lvl="8" marL="4114800" marR="0" algn="l">
              <a:lnSpc>
                <a:spcPct val="100000"/>
              </a:lnSpc>
              <a:spcBef>
                <a:spcPts val="0"/>
              </a:spcBef>
              <a:spcAft>
                <a:spcPts val="0"/>
              </a:spcAft>
              <a:buClr>
                <a:srgbClr val="FF8700"/>
              </a:buClr>
              <a:buSzPts val="2000"/>
              <a:buFont typeface="Roboto"/>
              <a:buChar char="▹"/>
              <a:defRPr b="0" i="0" sz="2000" u="none" cap="none" strike="noStrike">
                <a:solidFill>
                  <a:srgbClr val="222222"/>
                </a:solidFill>
                <a:latin typeface="Roboto"/>
                <a:ea typeface="Roboto"/>
                <a:cs typeface="Roboto"/>
                <a:sym typeface="Roboto"/>
              </a:defRPr>
            </a:lvl9pPr>
          </a:lstStyle>
          <a:p/>
        </p:txBody>
      </p:sp>
      <p:sp>
        <p:nvSpPr>
          <p:cNvPr id="95" name="Google Shape;95;g164a0c69db8_2_2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94"/>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94"/>
          <p:cNvSpPr txBox="1"/>
          <p:nvPr>
            <p:ph idx="1" type="body"/>
          </p:nvPr>
        </p:nvSpPr>
        <p:spPr>
          <a:xfrm>
            <a:off x="1104900" y="1200150"/>
            <a:ext cx="7581900" cy="372586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p94"/>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1pPr>
            <a:lvl2pPr indent="0" lvl="1"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2pPr>
            <a:lvl3pPr indent="0" lvl="2"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3pPr>
            <a:lvl4pPr indent="0" lvl="3"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4pPr>
            <a:lvl5pPr indent="0" lvl="4"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5pPr>
            <a:lvl6pPr indent="0" lvl="5"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6pPr>
            <a:lvl7pPr indent="0" lvl="6"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7pPr>
            <a:lvl8pPr indent="0" lvl="7"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8pPr>
            <a:lvl9pPr indent="0" lvl="8"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mc:AlternateContent>
    <mc:Choice Requires="p14">
      <p:transition spd="slow" p14:dur="125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g164a0c69db8_2_0"/>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g164a0c69db8_2_0"/>
          <p:cNvSpPr txBox="1"/>
          <p:nvPr>
            <p:ph idx="1" type="body"/>
          </p:nvPr>
        </p:nvSpPr>
        <p:spPr>
          <a:xfrm>
            <a:off x="1104900" y="1200150"/>
            <a:ext cx="7581900" cy="372586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g164a0c69db8_2_0"/>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1pPr>
            <a:lvl2pPr indent="0" lvl="1"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2pPr>
            <a:lvl3pPr indent="0" lvl="2"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3pPr>
            <a:lvl4pPr indent="0" lvl="3"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4pPr>
            <a:lvl5pPr indent="0" lvl="4"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5pPr>
            <a:lvl6pPr indent="0" lvl="5"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6pPr>
            <a:lvl7pPr indent="0" lvl="6"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7pPr>
            <a:lvl8pPr indent="0" lvl="7"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8pPr>
            <a:lvl9pPr indent="0" lvl="8" marL="0" marR="0" rtl="0" algn="ctr">
              <a:lnSpc>
                <a:spcPct val="100000"/>
              </a:lnSpc>
              <a:spcBef>
                <a:spcPts val="0"/>
              </a:spcBef>
              <a:spcAft>
                <a:spcPts val="0"/>
              </a:spcAft>
              <a:buClr>
                <a:srgbClr val="FFFFFF"/>
              </a:buClr>
              <a:buSzPts val="325"/>
              <a:buFont typeface="Roboto"/>
              <a:buNone/>
              <a:defRPr b="1" i="0" sz="1300" u="none" cap="none" strike="noStrike">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12.png"/><Relationship Id="rId4" Type="http://schemas.openxmlformats.org/officeDocument/2006/relationships/image" Target="../media/image110.jpg"/><Relationship Id="rId5" Type="http://schemas.openxmlformats.org/officeDocument/2006/relationships/image" Target="../media/image111.png"/><Relationship Id="rId6" Type="http://schemas.openxmlformats.org/officeDocument/2006/relationships/image" Target="../media/image1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40.jpg"/><Relationship Id="rId5"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image" Target="../media/image43.jpg"/><Relationship Id="rId5"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1.jp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jpg"/><Relationship Id="rId4" Type="http://schemas.openxmlformats.org/officeDocument/2006/relationships/image" Target="../media/image63.jpg"/><Relationship Id="rId5" Type="http://schemas.openxmlformats.org/officeDocument/2006/relationships/image" Target="../media/image6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jp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jpg"/><Relationship Id="rId4" Type="http://schemas.openxmlformats.org/officeDocument/2006/relationships/image" Target="../media/image2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4.png"/><Relationship Id="rId4" Type="http://schemas.openxmlformats.org/officeDocument/2006/relationships/image" Target="../media/image7.jpg"/><Relationship Id="rId5" Type="http://schemas.openxmlformats.org/officeDocument/2006/relationships/image" Target="../media/image5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56.jpg"/><Relationship Id="rId5"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57.jpg"/><Relationship Id="rId5" Type="http://schemas.openxmlformats.org/officeDocument/2006/relationships/image" Target="../media/image6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6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www.fipfa.org/" TargetMode="External"/><Relationship Id="rId4" Type="http://schemas.openxmlformats.org/officeDocument/2006/relationships/hyperlink" Target="mailto:secretarygeneral@fipfa.org" TargetMode="External"/><Relationship Id="rId5" Type="http://schemas.openxmlformats.org/officeDocument/2006/relationships/hyperlink" Target="mailto:communication@fipfa.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4.png"/><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14.png"/><Relationship Id="rId4" Type="http://schemas.openxmlformats.org/officeDocument/2006/relationships/image" Target="../media/image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jpg"/><Relationship Id="rId4" Type="http://schemas.openxmlformats.org/officeDocument/2006/relationships/image" Target="../media/image79.jpg"/><Relationship Id="rId5" Type="http://schemas.openxmlformats.org/officeDocument/2006/relationships/image" Target="../media/image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7.png"/><Relationship Id="rId4" Type="http://schemas.openxmlformats.org/officeDocument/2006/relationships/image" Target="../media/image82.png"/><Relationship Id="rId5" Type="http://schemas.openxmlformats.org/officeDocument/2006/relationships/image" Target="../media/image81.png"/><Relationship Id="rId6"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6.png"/><Relationship Id="rId4" Type="http://schemas.openxmlformats.org/officeDocument/2006/relationships/image" Target="../media/image7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4.png"/><Relationship Id="rId4" Type="http://schemas.openxmlformats.org/officeDocument/2006/relationships/image" Target="../media/image7.jpg"/><Relationship Id="rId5" Type="http://schemas.openxmlformats.org/officeDocument/2006/relationships/image" Target="../media/image9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9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92.png"/><Relationship Id="rId5" Type="http://schemas.openxmlformats.org/officeDocument/2006/relationships/image" Target="../media/image9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92.png"/><Relationship Id="rId5" Type="http://schemas.openxmlformats.org/officeDocument/2006/relationships/image" Target="../media/image9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92.png"/><Relationship Id="rId5" Type="http://schemas.openxmlformats.org/officeDocument/2006/relationships/image" Target="../media/image9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92.png"/><Relationship Id="rId5" Type="http://schemas.openxmlformats.org/officeDocument/2006/relationships/image" Target="../media/image9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92.png"/><Relationship Id="rId5" Type="http://schemas.openxmlformats.org/officeDocument/2006/relationships/image" Target="../media/image9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png"/><Relationship Id="rId4" Type="http://schemas.openxmlformats.org/officeDocument/2006/relationships/image" Target="../media/image92.png"/><Relationship Id="rId5" Type="http://schemas.openxmlformats.org/officeDocument/2006/relationships/hyperlink" Target="mailto:referee@fipfa.org" TargetMode="External"/><Relationship Id="rId6" Type="http://schemas.openxmlformats.org/officeDocument/2006/relationships/image" Target="../media/image9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pn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png"/><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pn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png"/><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png"/><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png"/><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png"/><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png"/><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pn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7.jpg"/><Relationship Id="rId5"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png"/><Relationship Id="rId4" Type="http://schemas.openxmlformats.org/officeDocument/2006/relationships/image" Target="../media/image95.png"/><Relationship Id="rId5" Type="http://schemas.openxmlformats.org/officeDocument/2006/relationships/image" Target="../media/image10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png"/><Relationship Id="rId4" Type="http://schemas.openxmlformats.org/officeDocument/2006/relationships/image" Target="../media/image95.png"/><Relationship Id="rId5"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png"/><Relationship Id="rId4" Type="http://schemas.openxmlformats.org/officeDocument/2006/relationships/hyperlink" Target="mailto:coaching@fipfa.org" TargetMode="External"/><Relationship Id="rId5" Type="http://schemas.openxmlformats.org/officeDocument/2006/relationships/hyperlink" Target="mailto:sport@fipfa.org" TargetMode="External"/><Relationship Id="rId6" Type="http://schemas.openxmlformats.org/officeDocument/2006/relationships/image" Target="../media/image95.png"/><Relationship Id="rId7" Type="http://schemas.openxmlformats.org/officeDocument/2006/relationships/image" Target="../media/image10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png"/><Relationship Id="rId4" Type="http://schemas.openxmlformats.org/officeDocument/2006/relationships/image" Target="../media/image95.png"/><Relationship Id="rId5" Type="http://schemas.openxmlformats.org/officeDocument/2006/relationships/image" Target="../media/image10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png"/><Relationship Id="rId4" Type="http://schemas.openxmlformats.org/officeDocument/2006/relationships/image" Target="../media/image95.png"/><Relationship Id="rId5" Type="http://schemas.openxmlformats.org/officeDocument/2006/relationships/image" Target="../media/image10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23.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09.png"/><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 name="Shape 99"/>
        <p:cNvGrpSpPr/>
        <p:nvPr/>
      </p:nvGrpSpPr>
      <p:grpSpPr>
        <a:xfrm>
          <a:off x="0" y="0"/>
          <a:ext cx="0" cy="0"/>
          <a:chOff x="0" y="0"/>
          <a:chExt cx="0" cy="0"/>
        </a:xfrm>
      </p:grpSpPr>
      <p:sp>
        <p:nvSpPr>
          <p:cNvPr id="100" name="Google Shape;100;p1"/>
          <p:cNvSpPr txBox="1"/>
          <p:nvPr>
            <p:ph type="ctrTitle"/>
          </p:nvPr>
        </p:nvSpPr>
        <p:spPr>
          <a:xfrm>
            <a:off x="903288" y="1749425"/>
            <a:ext cx="5459412" cy="237331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b="1" lang="de" sz="2000">
                <a:latin typeface="Arial"/>
                <a:ea typeface="Arial"/>
                <a:cs typeface="Arial"/>
                <a:sym typeface="Arial"/>
              </a:rPr>
              <a:t>CONGRESS OF THE FEDERATION </a:t>
            </a:r>
            <a:r>
              <a:rPr b="1" lang="de" sz="2000" cap="none">
                <a:latin typeface="Arial"/>
                <a:ea typeface="Arial"/>
                <a:cs typeface="Arial"/>
                <a:sym typeface="Arial"/>
              </a:rPr>
              <a:t>INTERNATIONAL OF POWERCHAIR FOOTBALL 202</a:t>
            </a:r>
            <a:r>
              <a:rPr b="1" lang="de" sz="2000">
                <a:latin typeface="Arial"/>
                <a:ea typeface="Arial"/>
                <a:cs typeface="Arial"/>
                <a:sym typeface="Arial"/>
              </a:rPr>
              <a:t>2</a:t>
            </a:r>
            <a:br>
              <a:rPr lang="de" sz="1600">
                <a:latin typeface="Arial"/>
                <a:ea typeface="Arial"/>
                <a:cs typeface="Arial"/>
                <a:sym typeface="Arial"/>
              </a:rPr>
            </a:br>
            <a:r>
              <a:rPr b="1" lang="de" sz="1600">
                <a:latin typeface="Arial"/>
                <a:ea typeface="Arial"/>
                <a:cs typeface="Arial"/>
                <a:sym typeface="Arial"/>
              </a:rPr>
              <a:t> </a:t>
            </a:r>
            <a:br>
              <a:rPr lang="de" sz="1600">
                <a:latin typeface="Arial"/>
                <a:ea typeface="Arial"/>
                <a:cs typeface="Arial"/>
                <a:sym typeface="Arial"/>
              </a:rPr>
            </a:br>
            <a:r>
              <a:rPr b="1" lang="de" sz="1600">
                <a:latin typeface="Arial"/>
                <a:ea typeface="Arial"/>
                <a:cs typeface="Arial"/>
                <a:sym typeface="Arial"/>
              </a:rPr>
              <a:t>DATE:  November 5, 2022</a:t>
            </a:r>
            <a:br>
              <a:rPr b="1" lang="de" sz="1600">
                <a:latin typeface="Arial"/>
                <a:ea typeface="Arial"/>
                <a:cs typeface="Arial"/>
                <a:sym typeface="Arial"/>
              </a:rPr>
            </a:br>
            <a:r>
              <a:rPr b="1" lang="de" sz="1600">
                <a:latin typeface="Arial"/>
                <a:ea typeface="Arial"/>
                <a:cs typeface="Arial"/>
                <a:sym typeface="Arial"/>
              </a:rPr>
              <a:t>Microsoft Teams </a:t>
            </a:r>
            <a:br>
              <a:rPr lang="de" sz="1600">
                <a:latin typeface="Arial"/>
                <a:ea typeface="Arial"/>
                <a:cs typeface="Arial"/>
                <a:sym typeface="Arial"/>
              </a:rPr>
            </a:br>
            <a:r>
              <a:rPr b="1" lang="de" sz="1600">
                <a:latin typeface="Arial"/>
                <a:ea typeface="Arial"/>
                <a:cs typeface="Arial"/>
                <a:sym typeface="Arial"/>
              </a:rPr>
              <a:t> </a:t>
            </a:r>
            <a:br>
              <a:rPr lang="de" sz="1600">
                <a:latin typeface="Arial"/>
                <a:ea typeface="Arial"/>
                <a:cs typeface="Arial"/>
                <a:sym typeface="Arial"/>
              </a:rPr>
            </a:br>
            <a:r>
              <a:rPr b="1" lang="de" sz="1600">
                <a:latin typeface="Arial"/>
                <a:ea typeface="Arial"/>
                <a:cs typeface="Arial"/>
                <a:sym typeface="Arial"/>
              </a:rPr>
              <a:t>12:00 PM – 2:00 PM UK Time</a:t>
            </a:r>
            <a:br>
              <a:rPr lang="de" sz="1600">
                <a:latin typeface="Times New Roman"/>
                <a:ea typeface="Times New Roman"/>
                <a:cs typeface="Times New Roman"/>
                <a:sym typeface="Times New Roman"/>
              </a:rPr>
            </a:br>
            <a:r>
              <a:rPr b="1" lang="de"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sp>
        <p:nvSpPr>
          <p:cNvPr id="101" name="Google Shape;101;p1"/>
          <p:cNvSpPr txBox="1"/>
          <p:nvPr/>
        </p:nvSpPr>
        <p:spPr>
          <a:xfrm>
            <a:off x="1312863" y="804863"/>
            <a:ext cx="4640262"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de" sz="4000" u="none" cap="none" strike="noStrike">
                <a:solidFill>
                  <a:schemeClr val="lt1"/>
                </a:solidFill>
                <a:latin typeface="Arial"/>
                <a:ea typeface="Arial"/>
                <a:cs typeface="Arial"/>
                <a:sym typeface="Arial"/>
              </a:rPr>
              <a:t>Welcome</a:t>
            </a:r>
            <a:endParaRPr b="0" i="0" sz="1400" u="none" cap="none" strike="noStrike">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b="0" l="0" r="0" t="0"/>
          <a:stretch/>
        </p:blipFill>
        <p:spPr>
          <a:xfrm>
            <a:off x="302434" y="4294861"/>
            <a:ext cx="6614733" cy="999831"/>
          </a:xfrm>
          <a:prstGeom prst="rect">
            <a:avLst/>
          </a:prstGeom>
          <a:noFill/>
          <a:ln>
            <a:noFill/>
          </a:ln>
        </p:spPr>
      </p:pic>
      <p:sp>
        <p:nvSpPr>
          <p:cNvPr id="103" name="Google Shape;103;p1"/>
          <p:cNvSpPr txBox="1"/>
          <p:nvPr/>
        </p:nvSpPr>
        <p:spPr>
          <a:xfrm>
            <a:off x="6269935" y="1749424"/>
            <a:ext cx="2874065" cy="1864633"/>
          </a:xfrm>
          <a:prstGeom prst="rect">
            <a:avLst/>
          </a:prstGeom>
          <a:noFill/>
          <a:ln>
            <a:noFill/>
          </a:ln>
        </p:spPr>
        <p:txBody>
          <a:bodyPr anchorCtr="0" anchor="t" bIns="45700" lIns="91425" spcFirstLastPara="1" rIns="91425" wrap="square" tIns="45700">
            <a:normAutofit/>
          </a:bodyPr>
          <a:lstStyle/>
          <a:p>
            <a:pPr indent="-228600" lvl="2" marL="1143000" marR="0" rtl="0" algn="l">
              <a:lnSpc>
                <a:spcPct val="100000"/>
              </a:lnSpc>
              <a:spcBef>
                <a:spcPts val="0"/>
              </a:spcBef>
              <a:spcAft>
                <a:spcPts val="0"/>
              </a:spcAft>
              <a:buClr>
                <a:srgbClr val="000000"/>
              </a:buClr>
              <a:buSzPts val="2000"/>
              <a:buFont typeface="Roboto"/>
              <a:buNone/>
            </a:pPr>
            <a:r>
              <a:t/>
            </a:r>
            <a:endParaRPr b="0" i="0" sz="2000" u="none" cap="none" strike="noStrike">
              <a:solidFill>
                <a:schemeClr val="lt1"/>
              </a:solidFill>
              <a:latin typeface="Roboto"/>
              <a:ea typeface="Roboto"/>
              <a:cs typeface="Roboto"/>
              <a:sym typeface="Roboto"/>
            </a:endParaRPr>
          </a:p>
          <a:p>
            <a:pPr indent="-457200" lvl="0" marL="457200" marR="0" rtl="0" algn="l">
              <a:lnSpc>
                <a:spcPct val="100000"/>
              </a:lnSpc>
              <a:spcBef>
                <a:spcPts val="0"/>
              </a:spcBef>
              <a:spcAft>
                <a:spcPts val="0"/>
              </a:spcAft>
              <a:buClr>
                <a:schemeClr val="lt1"/>
              </a:buClr>
              <a:buSzPts val="2000"/>
              <a:buFont typeface="Roboto"/>
              <a:buChar char="▸"/>
            </a:pPr>
            <a:r>
              <a:rPr b="0" i="0" lang="de" sz="2000" u="none" cap="none" strike="noStrike">
                <a:solidFill>
                  <a:schemeClr val="lt1"/>
                </a:solidFill>
                <a:latin typeface="Roboto"/>
                <a:ea typeface="Roboto"/>
                <a:cs typeface="Roboto"/>
                <a:sym typeface="Roboto"/>
              </a:rPr>
              <a:t>You will be muted, but don’t worry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000"/>
              <a:buFont typeface="Roboto"/>
              <a:buChar char="▸"/>
            </a:pPr>
            <a:r>
              <a:rPr b="0" i="0" lang="de" sz="2000" u="none" cap="none" strike="noStrike">
                <a:solidFill>
                  <a:schemeClr val="lt1"/>
                </a:solidFill>
                <a:latin typeface="Roboto"/>
                <a:ea typeface="Roboto"/>
                <a:cs typeface="Roboto"/>
                <a:sym typeface="Roboto"/>
              </a:rPr>
              <a:t>We will get started at 12pm </a:t>
            </a:r>
            <a:endParaRPr b="0" i="0" sz="1400" u="none" cap="none" strike="noStrike">
              <a:solidFill>
                <a:srgbClr val="000000"/>
              </a:solidFill>
              <a:latin typeface="Arial"/>
              <a:ea typeface="Arial"/>
              <a:cs typeface="Arial"/>
              <a:sym typeface="Arial"/>
            </a:endParaRPr>
          </a:p>
        </p:txBody>
      </p:sp>
      <p:pic>
        <p:nvPicPr>
          <p:cNvPr id="104" name="Google Shape;104;p1"/>
          <p:cNvPicPr preferRelativeResize="0"/>
          <p:nvPr/>
        </p:nvPicPr>
        <p:blipFill rotWithShape="1">
          <a:blip r:embed="rId4">
            <a:alphaModFix/>
          </a:blip>
          <a:srcRect b="14340" l="0" r="0" t="16202"/>
          <a:stretch/>
        </p:blipFill>
        <p:spPr>
          <a:xfrm>
            <a:off x="7305904" y="4453666"/>
            <a:ext cx="1838096" cy="598488"/>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1"/>
          <p:cNvPicPr preferRelativeResize="0"/>
          <p:nvPr/>
        </p:nvPicPr>
        <p:blipFill rotWithShape="1">
          <a:blip r:embed="rId3">
            <a:alphaModFix/>
          </a:blip>
          <a:srcRect b="0" l="0" r="0" t="0"/>
          <a:stretch/>
        </p:blipFill>
        <p:spPr>
          <a:xfrm>
            <a:off x="1562100" y="1358900"/>
            <a:ext cx="5880100" cy="4648200"/>
          </a:xfrm>
          <a:prstGeom prst="rect">
            <a:avLst/>
          </a:prstGeom>
          <a:noFill/>
          <a:ln>
            <a:noFill/>
          </a:ln>
        </p:spPr>
      </p:pic>
      <p:sp>
        <p:nvSpPr>
          <p:cNvPr id="184" name="Google Shape;184;p11"/>
          <p:cNvSpPr txBox="1"/>
          <p:nvPr>
            <p:ph type="ctrTitle"/>
          </p:nvPr>
        </p:nvSpPr>
        <p:spPr>
          <a:xfrm>
            <a:off x="982663" y="-417513"/>
            <a:ext cx="5238750" cy="401955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300"/>
              <a:buFont typeface="Dosis"/>
              <a:buNone/>
            </a:pPr>
            <a:r>
              <a:rPr b="1" lang="de">
                <a:latin typeface="Open Sans"/>
                <a:ea typeface="Open Sans"/>
                <a:cs typeface="Open Sans"/>
                <a:sym typeface="Open Sans"/>
              </a:rPr>
              <a:t>REPORTS</a:t>
            </a:r>
            <a:endParaRPr/>
          </a:p>
        </p:txBody>
      </p:sp>
      <p:sp>
        <p:nvSpPr>
          <p:cNvPr id="185" name="Google Shape;185;p11"/>
          <p:cNvSpPr txBox="1"/>
          <p:nvPr>
            <p:ph idx="4294967295" type="sldNum"/>
          </p:nvPr>
        </p:nvSpPr>
        <p:spPr>
          <a:xfrm>
            <a:off x="0" y="0"/>
            <a:ext cx="595313" cy="7318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Roboto"/>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86" name="Google Shape;186;p11"/>
          <p:cNvPicPr preferRelativeResize="0"/>
          <p:nvPr/>
        </p:nvPicPr>
        <p:blipFill rotWithShape="1">
          <a:blip r:embed="rId4">
            <a:alphaModFix/>
          </a:blip>
          <a:srcRect b="42964" l="0" r="38874" t="0"/>
          <a:stretch/>
        </p:blipFill>
        <p:spPr>
          <a:xfrm>
            <a:off x="8175625" y="301625"/>
            <a:ext cx="854075" cy="690563"/>
          </a:xfrm>
          <a:prstGeom prst="rect">
            <a:avLst/>
          </a:prstGeom>
          <a:noFill/>
          <a:ln>
            <a:noFill/>
          </a:ln>
        </p:spPr>
      </p:pic>
      <p:pic>
        <p:nvPicPr>
          <p:cNvPr id="187" name="Google Shape;187;p11"/>
          <p:cNvPicPr preferRelativeResize="0"/>
          <p:nvPr/>
        </p:nvPicPr>
        <p:blipFill>
          <a:blip r:embed="rId5">
            <a:alphaModFix/>
          </a:blip>
          <a:stretch>
            <a:fillRect/>
          </a:stretch>
        </p:blipFill>
        <p:spPr>
          <a:xfrm>
            <a:off x="7530350" y="4474300"/>
            <a:ext cx="1561286" cy="731850"/>
          </a:xfrm>
          <a:prstGeom prst="rect">
            <a:avLst/>
          </a:prstGeom>
          <a:noFill/>
          <a:ln>
            <a:noFill/>
          </a:ln>
          <a:effectLst>
            <a:outerShdw blurRad="57150" rotWithShape="0" algn="bl" dir="5400000" dist="19050">
              <a:srgbClr val="000000">
                <a:alpha val="50000"/>
              </a:srgbClr>
            </a:outerShdw>
          </a:effectLst>
        </p:spPr>
      </p:pic>
    </p:spTree>
  </p:cSld>
  <p:clrMapOvr>
    <a:masterClrMapping/>
  </p:clrMapOvr>
  <mc:AlternateContent>
    <mc:Choice Requires="p14">
      <p:transition spd="slow" p14:dur="1250">
        <p:fad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pic>
        <p:nvPicPr>
          <p:cNvPr id="1426" name="Google Shape;1426;p75"/>
          <p:cNvPicPr preferRelativeResize="0"/>
          <p:nvPr/>
        </p:nvPicPr>
        <p:blipFill rotWithShape="1">
          <a:blip r:embed="rId3">
            <a:alphaModFix/>
          </a:blip>
          <a:srcRect b="0" l="0" r="0" t="0"/>
          <a:stretch/>
        </p:blipFill>
        <p:spPr>
          <a:xfrm>
            <a:off x="1562100" y="1358900"/>
            <a:ext cx="5880100" cy="4648200"/>
          </a:xfrm>
          <a:prstGeom prst="rect">
            <a:avLst/>
          </a:prstGeom>
          <a:noFill/>
          <a:ln>
            <a:noFill/>
          </a:ln>
        </p:spPr>
      </p:pic>
      <p:sp>
        <p:nvSpPr>
          <p:cNvPr id="1427" name="Google Shape;1427;p75"/>
          <p:cNvSpPr txBox="1"/>
          <p:nvPr>
            <p:ph type="ctrTitle"/>
          </p:nvPr>
        </p:nvSpPr>
        <p:spPr>
          <a:xfrm>
            <a:off x="982663" y="-417513"/>
            <a:ext cx="5238750" cy="401955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300"/>
              <a:buFont typeface="Dosis"/>
              <a:buNone/>
            </a:pPr>
            <a:r>
              <a:rPr b="1" lang="de">
                <a:latin typeface="Open Sans"/>
                <a:ea typeface="Open Sans"/>
                <a:cs typeface="Open Sans"/>
                <a:sym typeface="Open Sans"/>
              </a:rPr>
              <a:t>ELECTIONS 2022</a:t>
            </a:r>
            <a:endParaRPr/>
          </a:p>
        </p:txBody>
      </p:sp>
      <p:sp>
        <p:nvSpPr>
          <p:cNvPr id="1428" name="Google Shape;1428;p75"/>
          <p:cNvSpPr txBox="1"/>
          <p:nvPr>
            <p:ph idx="4294967295" type="sldNum"/>
          </p:nvPr>
        </p:nvSpPr>
        <p:spPr>
          <a:xfrm>
            <a:off x="0" y="0"/>
            <a:ext cx="595313" cy="7318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Roboto"/>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429" name="Google Shape;1429;p75"/>
          <p:cNvPicPr preferRelativeResize="0"/>
          <p:nvPr/>
        </p:nvPicPr>
        <p:blipFill rotWithShape="1">
          <a:blip r:embed="rId4">
            <a:alphaModFix/>
          </a:blip>
          <a:srcRect b="42964" l="0" r="38874" t="0"/>
          <a:stretch/>
        </p:blipFill>
        <p:spPr>
          <a:xfrm>
            <a:off x="8175625" y="301625"/>
            <a:ext cx="854075" cy="690563"/>
          </a:xfrm>
          <a:prstGeom prst="rect">
            <a:avLst/>
          </a:prstGeom>
          <a:noFill/>
          <a:ln>
            <a:noFill/>
          </a:ln>
        </p:spPr>
      </p:pic>
      <p:pic>
        <p:nvPicPr>
          <p:cNvPr id="1430" name="Google Shape;1430;p75"/>
          <p:cNvPicPr preferRelativeResize="0"/>
          <p:nvPr/>
        </p:nvPicPr>
        <p:blipFill rotWithShape="1">
          <a:blip r:embed="rId5">
            <a:alphaModFix/>
          </a:blip>
          <a:srcRect b="14340" l="0" r="0" t="16202"/>
          <a:stretch/>
        </p:blipFill>
        <p:spPr>
          <a:xfrm>
            <a:off x="7305904" y="4470400"/>
            <a:ext cx="1838096" cy="598488"/>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g164a0c69db8_0_12"/>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ELECTION INFORMATION</a:t>
            </a:r>
            <a:endParaRPr/>
          </a:p>
        </p:txBody>
      </p:sp>
      <p:sp>
        <p:nvSpPr>
          <p:cNvPr id="1436" name="Google Shape;1436;g164a0c69db8_0_12"/>
          <p:cNvSpPr txBox="1"/>
          <p:nvPr>
            <p:ph idx="1" type="body"/>
          </p:nvPr>
        </p:nvSpPr>
        <p:spPr>
          <a:xfrm>
            <a:off x="1104900" y="1144588"/>
            <a:ext cx="7581900" cy="3648000"/>
          </a:xfrm>
          <a:prstGeom prst="rect">
            <a:avLst/>
          </a:prstGeom>
          <a:noFill/>
          <a:ln>
            <a:noFill/>
          </a:ln>
        </p:spPr>
        <p:txBody>
          <a:bodyPr anchorCtr="0" anchor="t" bIns="91425" lIns="91425" spcFirstLastPara="1" rIns="91425" wrap="square" tIns="91425">
            <a:noAutofit/>
          </a:bodyPr>
          <a:lstStyle/>
          <a:p>
            <a:pPr indent="-152400" lvl="1" marL="609600" rtl="0" algn="l">
              <a:lnSpc>
                <a:spcPct val="100000"/>
              </a:lnSpc>
              <a:spcBef>
                <a:spcPts val="0"/>
              </a:spcBef>
              <a:spcAft>
                <a:spcPts val="0"/>
              </a:spcAft>
              <a:buSzPts val="1800"/>
              <a:buFont typeface="Roboto"/>
              <a:buChar char="▹"/>
            </a:pPr>
            <a:r>
              <a:rPr lang="de" sz="1800">
                <a:latin typeface="Roboto"/>
                <a:ea typeface="Roboto"/>
                <a:cs typeface="Roboto"/>
                <a:sym typeface="Roboto"/>
              </a:rPr>
              <a:t>Voting will be</a:t>
            </a:r>
            <a:r>
              <a:rPr lang="de" sz="1800"/>
              <a:t>gin now</a:t>
            </a:r>
            <a:r>
              <a:rPr lang="de" sz="1800">
                <a:latin typeface="Roboto"/>
                <a:ea typeface="Roboto"/>
                <a:cs typeface="Roboto"/>
                <a:sym typeface="Roboto"/>
              </a:rPr>
              <a:t>.</a:t>
            </a:r>
            <a:endParaRPr sz="1800">
              <a:latin typeface="Roboto"/>
              <a:ea typeface="Roboto"/>
              <a:cs typeface="Roboto"/>
              <a:sym typeface="Roboto"/>
            </a:endParaRPr>
          </a:p>
          <a:p>
            <a:pPr indent="-330200" lvl="2" marL="1371600" rtl="0" algn="l">
              <a:lnSpc>
                <a:spcPct val="100000"/>
              </a:lnSpc>
              <a:spcBef>
                <a:spcPts val="0"/>
              </a:spcBef>
              <a:spcAft>
                <a:spcPts val="0"/>
              </a:spcAft>
              <a:buSzPts val="1600"/>
              <a:buChar char="▹"/>
            </a:pPr>
            <a:r>
              <a:rPr lang="de" sz="1600"/>
              <a:t>Ballots have been emailed to the designated voter during this meeting.</a:t>
            </a:r>
            <a:endParaRPr sz="1600"/>
          </a:p>
          <a:p>
            <a:pPr indent="-38100" lvl="1" marL="609600" rtl="0" algn="l">
              <a:lnSpc>
                <a:spcPct val="100000"/>
              </a:lnSpc>
              <a:spcBef>
                <a:spcPts val="0"/>
              </a:spcBef>
              <a:spcAft>
                <a:spcPts val="0"/>
              </a:spcAft>
              <a:buSzPts val="1800"/>
              <a:buFont typeface="Roboto"/>
              <a:buNone/>
            </a:pPr>
            <a:r>
              <a:t/>
            </a:r>
            <a:endParaRPr sz="800">
              <a:latin typeface="Roboto"/>
              <a:ea typeface="Roboto"/>
              <a:cs typeface="Roboto"/>
              <a:sym typeface="Roboto"/>
            </a:endParaRPr>
          </a:p>
          <a:p>
            <a:pPr indent="-152400" lvl="1" marL="609600" rtl="0" algn="l">
              <a:lnSpc>
                <a:spcPct val="100000"/>
              </a:lnSpc>
              <a:spcBef>
                <a:spcPts val="0"/>
              </a:spcBef>
              <a:spcAft>
                <a:spcPts val="0"/>
              </a:spcAft>
              <a:buSzPts val="1800"/>
              <a:buFont typeface="Roboto"/>
              <a:buChar char="▹"/>
            </a:pPr>
            <a:r>
              <a:rPr lang="de" sz="1800">
                <a:latin typeface="Roboto"/>
                <a:ea typeface="Roboto"/>
                <a:cs typeface="Roboto"/>
                <a:sym typeface="Roboto"/>
              </a:rPr>
              <a:t>Only Current Full Affiliated Members will be allowed to vote. </a:t>
            </a:r>
            <a:endParaRPr sz="1800">
              <a:latin typeface="Roboto"/>
              <a:ea typeface="Roboto"/>
              <a:cs typeface="Roboto"/>
              <a:sym typeface="Roboto"/>
            </a:endParaRPr>
          </a:p>
          <a:p>
            <a:pPr indent="-114300" lvl="2" marL="1066800" rtl="0" algn="l">
              <a:lnSpc>
                <a:spcPct val="100000"/>
              </a:lnSpc>
              <a:spcBef>
                <a:spcPts val="0"/>
              </a:spcBef>
              <a:spcAft>
                <a:spcPts val="0"/>
              </a:spcAft>
              <a:buSzPts val="1800"/>
              <a:buChar char="▹"/>
            </a:pPr>
            <a:r>
              <a:rPr lang="de" sz="1800"/>
              <a:t>1 vote per delegation on each item.</a:t>
            </a:r>
            <a:endParaRPr sz="1800"/>
          </a:p>
          <a:p>
            <a:pPr indent="0" lvl="0" marL="1066800" rtl="0" algn="l">
              <a:lnSpc>
                <a:spcPct val="100000"/>
              </a:lnSpc>
              <a:spcBef>
                <a:spcPts val="0"/>
              </a:spcBef>
              <a:spcAft>
                <a:spcPts val="0"/>
              </a:spcAft>
              <a:buSzPts val="3000"/>
              <a:buNone/>
            </a:pPr>
            <a:r>
              <a:t/>
            </a:r>
            <a:endParaRPr sz="800"/>
          </a:p>
          <a:p>
            <a:pPr indent="-152400" lvl="1" marL="609600" rtl="0" algn="l">
              <a:lnSpc>
                <a:spcPct val="100000"/>
              </a:lnSpc>
              <a:spcBef>
                <a:spcPts val="0"/>
              </a:spcBef>
              <a:spcAft>
                <a:spcPts val="0"/>
              </a:spcAft>
              <a:buSzPts val="1800"/>
              <a:buChar char="▹"/>
            </a:pPr>
            <a:r>
              <a:rPr lang="de" sz="1800"/>
              <a:t>Your ballot consists of 1 item:</a:t>
            </a:r>
            <a:endParaRPr sz="1800"/>
          </a:p>
          <a:p>
            <a:pPr indent="-114300" lvl="2" marL="1066800" rtl="0" algn="l">
              <a:lnSpc>
                <a:spcPct val="100000"/>
              </a:lnSpc>
              <a:spcBef>
                <a:spcPts val="0"/>
              </a:spcBef>
              <a:spcAft>
                <a:spcPts val="0"/>
              </a:spcAft>
              <a:buSzPts val="1800"/>
              <a:buChar char="▹"/>
            </a:pPr>
            <a:r>
              <a:rPr lang="de" sz="1800"/>
              <a:t>Selection of President</a:t>
            </a:r>
            <a:endParaRPr sz="1800"/>
          </a:p>
          <a:p>
            <a:pPr indent="0" lvl="0" marL="1066800" rtl="0" algn="l">
              <a:lnSpc>
                <a:spcPct val="100000"/>
              </a:lnSpc>
              <a:spcBef>
                <a:spcPts val="0"/>
              </a:spcBef>
              <a:spcAft>
                <a:spcPts val="0"/>
              </a:spcAft>
              <a:buSzPts val="3000"/>
              <a:buNone/>
            </a:pPr>
            <a:r>
              <a:t/>
            </a:r>
            <a:endParaRPr sz="800"/>
          </a:p>
          <a:p>
            <a:pPr indent="0" lvl="0" marL="0" rtl="0" algn="l">
              <a:lnSpc>
                <a:spcPct val="100000"/>
              </a:lnSpc>
              <a:spcBef>
                <a:spcPts val="0"/>
              </a:spcBef>
              <a:spcAft>
                <a:spcPts val="0"/>
              </a:spcAft>
              <a:buNone/>
            </a:pPr>
            <a:r>
              <a:t/>
            </a:r>
            <a:endParaRPr sz="1800"/>
          </a:p>
        </p:txBody>
      </p:sp>
      <p:sp>
        <p:nvSpPr>
          <p:cNvPr id="1437" name="Google Shape;1437;g164a0c69db8_0_12"/>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g164a0c69db8_0_25"/>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ELECTION INFORMATION</a:t>
            </a:r>
            <a:endParaRPr/>
          </a:p>
        </p:txBody>
      </p:sp>
      <p:sp>
        <p:nvSpPr>
          <p:cNvPr id="1443" name="Google Shape;1443;g164a0c69db8_0_25"/>
          <p:cNvSpPr txBox="1"/>
          <p:nvPr>
            <p:ph idx="1" type="body"/>
          </p:nvPr>
        </p:nvSpPr>
        <p:spPr>
          <a:xfrm>
            <a:off x="873575" y="1144600"/>
            <a:ext cx="7813200" cy="3648000"/>
          </a:xfrm>
          <a:prstGeom prst="rect">
            <a:avLst/>
          </a:prstGeom>
          <a:noFill/>
          <a:ln>
            <a:noFill/>
          </a:ln>
        </p:spPr>
        <p:txBody>
          <a:bodyPr anchorCtr="0" anchor="t" bIns="91425" lIns="91425" spcFirstLastPara="1" rIns="91425" wrap="square" tIns="91425">
            <a:noAutofit/>
          </a:bodyPr>
          <a:lstStyle/>
          <a:p>
            <a:pPr indent="0" lvl="0" marL="1066800" rtl="0" algn="l">
              <a:lnSpc>
                <a:spcPct val="100000"/>
              </a:lnSpc>
              <a:spcBef>
                <a:spcPts val="0"/>
              </a:spcBef>
              <a:spcAft>
                <a:spcPts val="0"/>
              </a:spcAft>
              <a:buSzPts val="3000"/>
              <a:buNone/>
            </a:pPr>
            <a:r>
              <a:t/>
            </a:r>
            <a:endParaRPr sz="800"/>
          </a:p>
          <a:p>
            <a:pPr indent="-114300" lvl="1" marL="609600" rtl="0" algn="l">
              <a:lnSpc>
                <a:spcPct val="100000"/>
              </a:lnSpc>
              <a:spcBef>
                <a:spcPts val="0"/>
              </a:spcBef>
              <a:spcAft>
                <a:spcPts val="0"/>
              </a:spcAft>
              <a:buSzPts val="1800"/>
              <a:buChar char="▹"/>
            </a:pPr>
            <a:r>
              <a:rPr lang="de" sz="1800"/>
              <a:t>Votes will be tallied automatically by Election Runner, a program that collects the votes and reports only who voted and the final numbers.  It does not show how anyone voted.</a:t>
            </a:r>
            <a:endParaRPr sz="1800"/>
          </a:p>
          <a:p>
            <a:pPr indent="0" lvl="0" marL="0" rtl="0" algn="l">
              <a:lnSpc>
                <a:spcPct val="100000"/>
              </a:lnSpc>
              <a:spcBef>
                <a:spcPts val="0"/>
              </a:spcBef>
              <a:spcAft>
                <a:spcPts val="0"/>
              </a:spcAft>
              <a:buNone/>
            </a:pPr>
            <a:r>
              <a:t/>
            </a:r>
            <a:endParaRPr sz="1200"/>
          </a:p>
          <a:p>
            <a:pPr indent="-114300" lvl="1" marL="609600" rtl="0" algn="l">
              <a:lnSpc>
                <a:spcPct val="100000"/>
              </a:lnSpc>
              <a:spcBef>
                <a:spcPts val="0"/>
              </a:spcBef>
              <a:spcAft>
                <a:spcPts val="0"/>
              </a:spcAft>
              <a:buSzPts val="1800"/>
              <a:buChar char="▹"/>
            </a:pPr>
            <a:r>
              <a:rPr lang="de" sz="1800"/>
              <a:t>Alex Dowding from Goals Beyond Grass will run the program and report the results.</a:t>
            </a:r>
            <a:endParaRPr sz="1800"/>
          </a:p>
          <a:p>
            <a:pPr indent="0" lvl="0" marL="0" rtl="0" algn="l">
              <a:lnSpc>
                <a:spcPct val="100000"/>
              </a:lnSpc>
              <a:spcBef>
                <a:spcPts val="0"/>
              </a:spcBef>
              <a:spcAft>
                <a:spcPts val="0"/>
              </a:spcAft>
              <a:buNone/>
            </a:pPr>
            <a:r>
              <a:t/>
            </a:r>
            <a:endParaRPr sz="1200"/>
          </a:p>
          <a:p>
            <a:pPr indent="-114300" lvl="1" marL="609600" rtl="0" algn="l">
              <a:lnSpc>
                <a:spcPct val="100000"/>
              </a:lnSpc>
              <a:spcBef>
                <a:spcPts val="0"/>
              </a:spcBef>
              <a:spcAft>
                <a:spcPts val="0"/>
              </a:spcAft>
              <a:buSzPts val="1800"/>
              <a:buChar char="▹"/>
            </a:pPr>
            <a:r>
              <a:rPr lang="de" sz="1800"/>
              <a:t>Both office holders and passage of items are determined by a Simple Majority (50% + 1) per our constitution.</a:t>
            </a:r>
            <a:endParaRPr sz="1800"/>
          </a:p>
          <a:p>
            <a:pPr indent="0" lvl="0" marL="0" rtl="0" algn="l">
              <a:lnSpc>
                <a:spcPct val="100000"/>
              </a:lnSpc>
              <a:spcBef>
                <a:spcPts val="0"/>
              </a:spcBef>
              <a:spcAft>
                <a:spcPts val="0"/>
              </a:spcAft>
              <a:buNone/>
            </a:pPr>
            <a:r>
              <a:t/>
            </a:r>
            <a:endParaRPr sz="1200"/>
          </a:p>
          <a:p>
            <a:pPr indent="-114300" lvl="1" marL="609600" rtl="0" algn="l">
              <a:lnSpc>
                <a:spcPct val="100000"/>
              </a:lnSpc>
              <a:spcBef>
                <a:spcPts val="0"/>
              </a:spcBef>
              <a:spcAft>
                <a:spcPts val="0"/>
              </a:spcAft>
              <a:buSzPts val="1800"/>
              <a:buChar char="▹"/>
            </a:pPr>
            <a:r>
              <a:rPr lang="de" sz="1800"/>
              <a:t>In the case of a tie, </a:t>
            </a:r>
            <a:r>
              <a:rPr lang="de" sz="1800"/>
              <a:t>John Moore (IRE), Treasurer of FIPFA will choose.</a:t>
            </a:r>
            <a:endParaRPr sz="1800"/>
          </a:p>
        </p:txBody>
      </p:sp>
      <p:sp>
        <p:nvSpPr>
          <p:cNvPr id="1444" name="Google Shape;1444;g164a0c69db8_0_25"/>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g9c4578e979_0_7"/>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Dosis"/>
              <a:buNone/>
            </a:pPr>
            <a:r>
              <a:rPr b="1" lang="de">
                <a:solidFill>
                  <a:schemeClr val="lt1"/>
                </a:solidFill>
              </a:rPr>
              <a:t>VOTING PROCEDURES</a:t>
            </a:r>
            <a:endParaRPr/>
          </a:p>
        </p:txBody>
      </p:sp>
      <p:sp>
        <p:nvSpPr>
          <p:cNvPr id="1450" name="Google Shape;1450;g9c4578e979_0_7"/>
          <p:cNvSpPr txBox="1"/>
          <p:nvPr>
            <p:ph idx="1" type="body"/>
          </p:nvPr>
        </p:nvSpPr>
        <p:spPr>
          <a:xfrm>
            <a:off x="2165700" y="1981363"/>
            <a:ext cx="4128600" cy="731700"/>
          </a:xfrm>
          <a:prstGeom prst="rect">
            <a:avLst/>
          </a:prstGeom>
          <a:noFill/>
          <a:ln>
            <a:noFill/>
          </a:ln>
        </p:spPr>
        <p:txBody>
          <a:bodyPr anchorCtr="0" anchor="t" bIns="91425" lIns="91425" spcFirstLastPara="1" rIns="91425" wrap="square" tIns="91425">
            <a:noAutofit/>
          </a:bodyPr>
          <a:lstStyle/>
          <a:p>
            <a:pPr indent="0" lvl="0" marL="461962" rtl="0" algn="ctr">
              <a:lnSpc>
                <a:spcPct val="100000"/>
              </a:lnSpc>
              <a:spcBef>
                <a:spcPts val="0"/>
              </a:spcBef>
              <a:spcAft>
                <a:spcPts val="0"/>
              </a:spcAft>
              <a:buClr>
                <a:schemeClr val="dk1"/>
              </a:buClr>
              <a:buSzPts val="2400"/>
              <a:buFont typeface="Roboto"/>
              <a:buNone/>
            </a:pPr>
            <a:r>
              <a:rPr b="1" lang="de" sz="3200"/>
              <a:t>Please vote now.</a:t>
            </a:r>
            <a:endParaRPr sz="3800"/>
          </a:p>
          <a:p>
            <a:pPr indent="0" lvl="0" marL="60960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3000"/>
              <a:buNone/>
            </a:pPr>
            <a:r>
              <a:t/>
            </a:r>
            <a:endParaRPr/>
          </a:p>
        </p:txBody>
      </p:sp>
      <p:sp>
        <p:nvSpPr>
          <p:cNvPr id="1451" name="Google Shape;1451;g9c4578e979_0_7"/>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de">
                <a:solidFill>
                  <a:schemeClr val="lt1"/>
                </a:solidFill>
              </a:rPr>
              <a:t>‹#›</a:t>
            </a:fld>
            <a:endParaRPr>
              <a:solidFill>
                <a:schemeClr val="lt1"/>
              </a:solidFill>
            </a:endParaRPr>
          </a:p>
        </p:txBody>
      </p:sp>
      <p:pic>
        <p:nvPicPr>
          <p:cNvPr id="1452" name="Google Shape;1452;g9c4578e979_0_7"/>
          <p:cNvPicPr preferRelativeResize="0"/>
          <p:nvPr/>
        </p:nvPicPr>
        <p:blipFill rotWithShape="1">
          <a:blip r:embed="rId3">
            <a:alphaModFix/>
          </a:blip>
          <a:srcRect b="29452" l="0" r="1437" t="13502"/>
          <a:stretch/>
        </p:blipFill>
        <p:spPr>
          <a:xfrm>
            <a:off x="3217925" y="2851000"/>
            <a:ext cx="2498426" cy="1084450"/>
          </a:xfrm>
          <a:prstGeom prst="rect">
            <a:avLst/>
          </a:prstGeom>
          <a:noFill/>
          <a:ln>
            <a:noFill/>
          </a:ln>
        </p:spPr>
      </p:pic>
      <p:pic>
        <p:nvPicPr>
          <p:cNvPr id="1453" name="Google Shape;1453;g9c4578e979_0_7"/>
          <p:cNvPicPr preferRelativeResize="0"/>
          <p:nvPr/>
        </p:nvPicPr>
        <p:blipFill rotWithShape="1">
          <a:blip r:embed="rId4">
            <a:alphaModFix/>
          </a:blip>
          <a:srcRect b="0" l="0" r="0" t="0"/>
          <a:stretch/>
        </p:blipFill>
        <p:spPr>
          <a:xfrm>
            <a:off x="10957025" y="1288750"/>
            <a:ext cx="2414702" cy="2414702"/>
          </a:xfrm>
          <a:prstGeom prst="rect">
            <a:avLst/>
          </a:prstGeom>
          <a:noFill/>
          <a:ln>
            <a:noFill/>
          </a:ln>
        </p:spPr>
      </p:pic>
      <p:pic>
        <p:nvPicPr>
          <p:cNvPr id="1454" name="Google Shape;1454;g9c4578e979_0_7"/>
          <p:cNvPicPr preferRelativeResize="0"/>
          <p:nvPr/>
        </p:nvPicPr>
        <p:blipFill rotWithShape="1">
          <a:blip r:embed="rId5">
            <a:alphaModFix/>
          </a:blip>
          <a:srcRect b="0" l="0" r="0" t="0"/>
          <a:stretch/>
        </p:blipFill>
        <p:spPr>
          <a:xfrm>
            <a:off x="1104900" y="1643663"/>
            <a:ext cx="1407100" cy="1407100"/>
          </a:xfrm>
          <a:prstGeom prst="rect">
            <a:avLst/>
          </a:prstGeom>
          <a:noFill/>
          <a:ln>
            <a:noFill/>
          </a:ln>
        </p:spPr>
      </p:pic>
      <p:pic>
        <p:nvPicPr>
          <p:cNvPr id="1455" name="Google Shape;1455;g9c4578e979_0_7"/>
          <p:cNvPicPr preferRelativeResize="0"/>
          <p:nvPr/>
        </p:nvPicPr>
        <p:blipFill rotWithShape="1">
          <a:blip r:embed="rId6">
            <a:alphaModFix/>
          </a:blip>
          <a:srcRect b="0" l="0" r="0" t="0"/>
          <a:stretch/>
        </p:blipFill>
        <p:spPr>
          <a:xfrm>
            <a:off x="6377200" y="1621125"/>
            <a:ext cx="1452201" cy="1452201"/>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pic>
        <p:nvPicPr>
          <p:cNvPr id="1460" name="Google Shape;1460;p93"/>
          <p:cNvPicPr preferRelativeResize="0"/>
          <p:nvPr/>
        </p:nvPicPr>
        <p:blipFill rotWithShape="1">
          <a:blip r:embed="rId3">
            <a:alphaModFix/>
          </a:blip>
          <a:srcRect b="0" l="0" r="0" t="0"/>
          <a:stretch/>
        </p:blipFill>
        <p:spPr>
          <a:xfrm>
            <a:off x="1562100" y="1358900"/>
            <a:ext cx="5880100" cy="4648200"/>
          </a:xfrm>
          <a:prstGeom prst="rect">
            <a:avLst/>
          </a:prstGeom>
          <a:noFill/>
          <a:ln>
            <a:noFill/>
          </a:ln>
        </p:spPr>
      </p:pic>
      <p:sp>
        <p:nvSpPr>
          <p:cNvPr id="1461" name="Google Shape;1461;p93"/>
          <p:cNvSpPr txBox="1"/>
          <p:nvPr>
            <p:ph type="ctrTitle"/>
          </p:nvPr>
        </p:nvSpPr>
        <p:spPr>
          <a:xfrm>
            <a:off x="982663" y="-417513"/>
            <a:ext cx="5238750" cy="401955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300"/>
              <a:buFont typeface="Dosis"/>
              <a:buNone/>
            </a:pPr>
            <a:r>
              <a:rPr b="1" lang="de">
                <a:latin typeface="Open Sans"/>
                <a:ea typeface="Open Sans"/>
                <a:cs typeface="Open Sans"/>
                <a:sym typeface="Open Sans"/>
              </a:rPr>
              <a:t>CONCLUSION</a:t>
            </a:r>
            <a:endParaRPr/>
          </a:p>
        </p:txBody>
      </p:sp>
      <p:sp>
        <p:nvSpPr>
          <p:cNvPr id="1462" name="Google Shape;1462;p93"/>
          <p:cNvSpPr txBox="1"/>
          <p:nvPr>
            <p:ph idx="4294967295" type="sldNum"/>
          </p:nvPr>
        </p:nvSpPr>
        <p:spPr>
          <a:xfrm>
            <a:off x="0" y="0"/>
            <a:ext cx="595313" cy="7318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Roboto"/>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463" name="Google Shape;1463;p93"/>
          <p:cNvPicPr preferRelativeResize="0"/>
          <p:nvPr/>
        </p:nvPicPr>
        <p:blipFill rotWithShape="1">
          <a:blip r:embed="rId4">
            <a:alphaModFix/>
          </a:blip>
          <a:srcRect b="42964" l="0" r="38874" t="0"/>
          <a:stretch/>
        </p:blipFill>
        <p:spPr>
          <a:xfrm>
            <a:off x="8175625" y="301625"/>
            <a:ext cx="854075" cy="690563"/>
          </a:xfrm>
          <a:prstGeom prst="rect">
            <a:avLst/>
          </a:prstGeom>
          <a:noFill/>
          <a:ln>
            <a:noFill/>
          </a:ln>
        </p:spPr>
      </p:pic>
      <p:pic>
        <p:nvPicPr>
          <p:cNvPr id="1464" name="Google Shape;1464;p93"/>
          <p:cNvPicPr preferRelativeResize="0"/>
          <p:nvPr/>
        </p:nvPicPr>
        <p:blipFill rotWithShape="1">
          <a:blip r:embed="rId5">
            <a:alphaModFix/>
          </a:blip>
          <a:srcRect b="14340" l="0" r="0" t="16202"/>
          <a:stretch/>
        </p:blipFill>
        <p:spPr>
          <a:xfrm>
            <a:off x="7305904" y="4470400"/>
            <a:ext cx="1838096" cy="598488"/>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0"/>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Zone Reports by Zone </a:t>
            </a:r>
            <a:r>
              <a:rPr b="1" lang="de"/>
              <a:t>Representatives</a:t>
            </a:r>
            <a:endParaRPr/>
          </a:p>
        </p:txBody>
      </p:sp>
      <p:sp>
        <p:nvSpPr>
          <p:cNvPr id="193" name="Google Shape;193;p10"/>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
        <p:nvSpPr>
          <p:cNvPr id="194" name="Google Shape;194;p10"/>
          <p:cNvSpPr txBox="1"/>
          <p:nvPr>
            <p:ph idx="1" type="body"/>
          </p:nvPr>
        </p:nvSpPr>
        <p:spPr>
          <a:xfrm>
            <a:off x="1104900" y="1277938"/>
            <a:ext cx="8039100" cy="36480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de" sz="2800" u="sng">
                <a:solidFill>
                  <a:schemeClr val="dk1"/>
                </a:solidFill>
                <a:latin typeface="Roboto"/>
                <a:ea typeface="Roboto"/>
                <a:cs typeface="Roboto"/>
                <a:sym typeface="Roboto"/>
              </a:rPr>
              <a:t>Zone Reports:</a:t>
            </a:r>
            <a:endParaRPr/>
          </a:p>
          <a:p>
            <a:pPr indent="-114300" lvl="0" marL="190500" rtl="0" algn="l">
              <a:lnSpc>
                <a:spcPct val="100000"/>
              </a:lnSpc>
              <a:spcBef>
                <a:spcPts val="0"/>
              </a:spcBef>
              <a:spcAft>
                <a:spcPts val="0"/>
              </a:spcAft>
              <a:buSzPts val="1200"/>
              <a:buFont typeface="Roboto"/>
              <a:buNone/>
            </a:pPr>
            <a:r>
              <a:t/>
            </a:r>
            <a:endParaRPr b="1" sz="1200">
              <a:solidFill>
                <a:schemeClr val="dk1"/>
              </a:solidFill>
              <a:latin typeface="Roboto"/>
              <a:ea typeface="Roboto"/>
              <a:cs typeface="Roboto"/>
              <a:sym typeface="Roboto"/>
            </a:endParaRPr>
          </a:p>
          <a:p>
            <a:pPr indent="-355600" lvl="0" marL="457200" rtl="0" algn="l">
              <a:lnSpc>
                <a:spcPct val="100000"/>
              </a:lnSpc>
              <a:spcBef>
                <a:spcPts val="0"/>
              </a:spcBef>
              <a:spcAft>
                <a:spcPts val="0"/>
              </a:spcAft>
              <a:buSzPts val="2000"/>
              <a:buChar char="▸"/>
            </a:pPr>
            <a:r>
              <a:rPr b="1" lang="de" sz="2000">
                <a:solidFill>
                  <a:schemeClr val="dk1"/>
                </a:solidFill>
              </a:rPr>
              <a:t>Americas –</a:t>
            </a:r>
            <a:r>
              <a:rPr lang="de" sz="2000">
                <a:solidFill>
                  <a:schemeClr val="dk1"/>
                </a:solidFill>
                <a:latin typeface="Roboto"/>
                <a:ea typeface="Roboto"/>
                <a:cs typeface="Roboto"/>
                <a:sym typeface="Roboto"/>
              </a:rPr>
              <a:t> </a:t>
            </a:r>
            <a:r>
              <a:rPr lang="de" sz="2000"/>
              <a:t>Alberto Martinez</a:t>
            </a:r>
            <a:endParaRPr sz="2000"/>
          </a:p>
          <a:p>
            <a:pPr indent="0" lvl="0" marL="9144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SzPts val="2000"/>
              <a:buChar char="▸"/>
            </a:pPr>
            <a:r>
              <a:rPr b="1" lang="de" sz="2000">
                <a:solidFill>
                  <a:schemeClr val="dk1"/>
                </a:solidFill>
              </a:rPr>
              <a:t>Asia-Pacific-Oceania –</a:t>
            </a:r>
            <a:r>
              <a:rPr lang="de" sz="2000">
                <a:solidFill>
                  <a:schemeClr val="dk1"/>
                </a:solidFill>
                <a:latin typeface="Roboto"/>
                <a:ea typeface="Roboto"/>
                <a:cs typeface="Roboto"/>
                <a:sym typeface="Roboto"/>
              </a:rPr>
              <a:t> Tristram Peters</a:t>
            </a:r>
            <a:endParaRPr sz="2000">
              <a:solidFill>
                <a:schemeClr val="dk1"/>
              </a:solidFill>
              <a:latin typeface="Roboto"/>
              <a:ea typeface="Roboto"/>
              <a:cs typeface="Roboto"/>
              <a:sym typeface="Roboto"/>
            </a:endParaRPr>
          </a:p>
          <a:p>
            <a:pPr indent="0" lvl="0" marL="914400" rtl="0" algn="l">
              <a:lnSpc>
                <a:spcPct val="100000"/>
              </a:lnSpc>
              <a:spcBef>
                <a:spcPts val="0"/>
              </a:spcBef>
              <a:spcAft>
                <a:spcPts val="0"/>
              </a:spcAft>
              <a:buNone/>
            </a:pPr>
            <a:r>
              <a:t/>
            </a:r>
            <a:endParaRPr sz="2000">
              <a:solidFill>
                <a:schemeClr val="dk1"/>
              </a:solidFill>
            </a:endParaRPr>
          </a:p>
          <a:p>
            <a:pPr indent="-355600" lvl="0" marL="457200" rtl="0" algn="l">
              <a:lnSpc>
                <a:spcPct val="100000"/>
              </a:lnSpc>
              <a:spcBef>
                <a:spcPts val="0"/>
              </a:spcBef>
              <a:spcAft>
                <a:spcPts val="0"/>
              </a:spcAft>
              <a:buSzPts val="2000"/>
              <a:buChar char="▸"/>
            </a:pPr>
            <a:r>
              <a:rPr b="1" lang="de" sz="2000">
                <a:solidFill>
                  <a:schemeClr val="dk1"/>
                </a:solidFill>
              </a:rPr>
              <a:t>Europe –</a:t>
            </a:r>
            <a:r>
              <a:rPr lang="de" sz="2000">
                <a:solidFill>
                  <a:schemeClr val="dk1"/>
                </a:solidFill>
                <a:latin typeface="Roboto"/>
                <a:ea typeface="Roboto"/>
                <a:cs typeface="Roboto"/>
                <a:sym typeface="Roboto"/>
              </a:rPr>
              <a:t> Donal Byrne</a:t>
            </a:r>
            <a:endParaRPr/>
          </a:p>
          <a:p>
            <a:pPr indent="0" lvl="0" marL="190500" rtl="0" algn="l">
              <a:lnSpc>
                <a:spcPct val="100000"/>
              </a:lnSpc>
              <a:spcBef>
                <a:spcPts val="0"/>
              </a:spcBef>
              <a:spcAft>
                <a:spcPts val="0"/>
              </a:spcAft>
              <a:buSzPts val="3000"/>
              <a:buFont typeface="Roboto"/>
              <a:buNone/>
            </a:pPr>
            <a:r>
              <a:t/>
            </a:r>
            <a:endParaRPr>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2"/>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Alberto Martinez</a:t>
            </a:r>
            <a:r>
              <a:rPr b="1" lang="de">
                <a:latin typeface="Dosis"/>
                <a:ea typeface="Dosis"/>
                <a:cs typeface="Dosis"/>
                <a:sym typeface="Dosis"/>
              </a:rPr>
              <a:t> - AMERICAS ZONE</a:t>
            </a:r>
            <a:endParaRPr/>
          </a:p>
        </p:txBody>
      </p:sp>
      <p:sp>
        <p:nvSpPr>
          <p:cNvPr id="200" name="Google Shape;200;p1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descr="APFC.png" id="201" name="Google Shape;201;p12"/>
          <p:cNvPicPr preferRelativeResize="0"/>
          <p:nvPr/>
        </p:nvPicPr>
        <p:blipFill rotWithShape="1">
          <a:blip r:embed="rId3">
            <a:alphaModFix/>
          </a:blip>
          <a:srcRect b="0" l="0" r="0" t="0"/>
          <a:stretch/>
        </p:blipFill>
        <p:spPr>
          <a:xfrm>
            <a:off x="2945125" y="1449699"/>
            <a:ext cx="2770075" cy="277007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3"/>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
        <p:nvSpPr>
          <p:cNvPr id="207" name="Google Shape;207;p13"/>
          <p:cNvSpPr txBox="1"/>
          <p:nvPr>
            <p:ph idx="1" type="body"/>
          </p:nvPr>
        </p:nvSpPr>
        <p:spPr>
          <a:xfrm>
            <a:off x="1255550" y="1139725"/>
            <a:ext cx="7845900" cy="3612000"/>
          </a:xfrm>
          <a:prstGeom prst="rect">
            <a:avLst/>
          </a:prstGeom>
          <a:noFill/>
          <a:ln>
            <a:noFill/>
          </a:ln>
        </p:spPr>
        <p:txBody>
          <a:bodyPr anchorCtr="0" anchor="t" bIns="91425" lIns="91425" spcFirstLastPara="1" rIns="91425" wrap="square" tIns="91425">
            <a:noAutofit/>
          </a:bodyPr>
          <a:lstStyle/>
          <a:p>
            <a:pPr indent="-190500" lvl="0" marL="190500" rtl="0" algn="l">
              <a:spcBef>
                <a:spcPts val="0"/>
              </a:spcBef>
              <a:spcAft>
                <a:spcPts val="0"/>
              </a:spcAft>
              <a:buSzPts val="2000"/>
              <a:buChar char="▸"/>
            </a:pPr>
            <a:r>
              <a:rPr b="1" lang="de" sz="2000"/>
              <a:t>Return to national competitions</a:t>
            </a:r>
            <a:r>
              <a:rPr lang="de" sz="2000"/>
              <a:t>	</a:t>
            </a:r>
            <a:endParaRPr b="1" sz="2000"/>
          </a:p>
        </p:txBody>
      </p:sp>
      <p:pic>
        <p:nvPicPr>
          <p:cNvPr id="208" name="Google Shape;208;p13"/>
          <p:cNvPicPr preferRelativeResize="0"/>
          <p:nvPr/>
        </p:nvPicPr>
        <p:blipFill>
          <a:blip r:embed="rId3">
            <a:alphaModFix/>
          </a:blip>
          <a:stretch>
            <a:fillRect/>
          </a:stretch>
        </p:blipFill>
        <p:spPr>
          <a:xfrm>
            <a:off x="3124275" y="1642100"/>
            <a:ext cx="5689176" cy="3109625"/>
          </a:xfrm>
          <a:prstGeom prst="rect">
            <a:avLst/>
          </a:prstGeom>
          <a:noFill/>
          <a:ln>
            <a:noFill/>
          </a:ln>
        </p:spPr>
      </p:pic>
      <p:sp>
        <p:nvSpPr>
          <p:cNvPr id="209" name="Google Shape;209;p13"/>
          <p:cNvSpPr txBox="1"/>
          <p:nvPr>
            <p:ph type="title"/>
          </p:nvPr>
        </p:nvSpPr>
        <p:spPr>
          <a:xfrm>
            <a:off x="1104900" y="276225"/>
            <a:ext cx="803910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Back to the court</a:t>
            </a:r>
            <a:endParaRPr b="1"/>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4"/>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Organization</a:t>
            </a:r>
            <a:endParaRPr b="1"/>
          </a:p>
        </p:txBody>
      </p:sp>
      <p:sp>
        <p:nvSpPr>
          <p:cNvPr id="215" name="Google Shape;215;p14"/>
          <p:cNvSpPr txBox="1"/>
          <p:nvPr>
            <p:ph idx="1" type="body"/>
          </p:nvPr>
        </p:nvSpPr>
        <p:spPr>
          <a:xfrm>
            <a:off x="2016975" y="1288450"/>
            <a:ext cx="6117000" cy="3648000"/>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Font typeface="Roboto"/>
              <a:buChar char="▸"/>
            </a:pPr>
            <a:r>
              <a:rPr b="1" lang="de" sz="2000"/>
              <a:t>US Soccer Federation recognizes USPSA</a:t>
            </a:r>
            <a:endParaRPr sz="2000"/>
          </a:p>
          <a:p>
            <a:pPr indent="0" lvl="0" marL="457200" rtl="0" algn="l">
              <a:lnSpc>
                <a:spcPct val="100000"/>
              </a:lnSpc>
              <a:spcBef>
                <a:spcPts val="0"/>
              </a:spcBef>
              <a:spcAft>
                <a:spcPts val="0"/>
              </a:spcAft>
              <a:buNone/>
            </a:pPr>
            <a:r>
              <a:rPr lang="de" sz="2000"/>
              <a:t>	</a:t>
            </a:r>
            <a:r>
              <a:rPr lang="de" sz="1100"/>
              <a:t>	</a:t>
            </a:r>
            <a:endParaRPr sz="1100"/>
          </a:p>
          <a:p>
            <a:pPr indent="0" lvl="0" marL="0" rtl="0" algn="l">
              <a:lnSpc>
                <a:spcPct val="100000"/>
              </a:lnSpc>
              <a:spcBef>
                <a:spcPts val="0"/>
              </a:spcBef>
              <a:spcAft>
                <a:spcPts val="0"/>
              </a:spcAft>
              <a:buNone/>
            </a:pPr>
            <a:r>
              <a:rPr lang="de" sz="1900"/>
              <a:t>Power Soccer National Team to be a member of US Soccer Extended National Teams</a:t>
            </a:r>
            <a:endParaRPr sz="2700"/>
          </a:p>
          <a:p>
            <a:pPr indent="0" lvl="0" marL="190500" rtl="0" algn="r">
              <a:lnSpc>
                <a:spcPct val="80000"/>
              </a:lnSpc>
              <a:spcBef>
                <a:spcPts val="1200"/>
              </a:spcBef>
              <a:spcAft>
                <a:spcPts val="0"/>
              </a:spcAft>
              <a:buSzPts val="3000"/>
              <a:buNone/>
            </a:pPr>
            <a:r>
              <a:t/>
            </a:r>
            <a:endParaRPr sz="1100">
              <a:solidFill>
                <a:schemeClr val="dk1"/>
              </a:solidFill>
              <a:latin typeface="Arial"/>
              <a:ea typeface="Arial"/>
              <a:cs typeface="Arial"/>
              <a:sym typeface="Arial"/>
            </a:endParaRPr>
          </a:p>
          <a:p>
            <a:pPr indent="0" lvl="0" marL="190500" rtl="0" algn="r">
              <a:lnSpc>
                <a:spcPct val="80000"/>
              </a:lnSpc>
              <a:spcBef>
                <a:spcPts val="1200"/>
              </a:spcBef>
              <a:spcAft>
                <a:spcPts val="0"/>
              </a:spcAft>
              <a:buSzPts val="3000"/>
              <a:buNone/>
            </a:pPr>
            <a:r>
              <a:t/>
            </a:r>
            <a:endParaRPr sz="1100">
              <a:solidFill>
                <a:schemeClr val="dk1"/>
              </a:solidFill>
              <a:latin typeface="Arial"/>
              <a:ea typeface="Arial"/>
              <a:cs typeface="Arial"/>
              <a:sym typeface="Arial"/>
            </a:endParaRPr>
          </a:p>
          <a:p>
            <a:pPr indent="0" lvl="0" marL="190500" rtl="0" algn="r">
              <a:lnSpc>
                <a:spcPct val="80000"/>
              </a:lnSpc>
              <a:spcBef>
                <a:spcPts val="1200"/>
              </a:spcBef>
              <a:spcAft>
                <a:spcPts val="0"/>
              </a:spcAft>
              <a:buSzPts val="3000"/>
              <a:buNone/>
            </a:pPr>
            <a:r>
              <a:t/>
            </a:r>
            <a:endParaRPr sz="1100">
              <a:solidFill>
                <a:schemeClr val="dk1"/>
              </a:solidFill>
              <a:latin typeface="Arial"/>
              <a:ea typeface="Arial"/>
              <a:cs typeface="Arial"/>
              <a:sym typeface="Arial"/>
            </a:endParaRPr>
          </a:p>
          <a:p>
            <a:pPr indent="0" lvl="0" marL="190500" rtl="0" algn="r">
              <a:lnSpc>
                <a:spcPct val="80000"/>
              </a:lnSpc>
              <a:spcBef>
                <a:spcPts val="1200"/>
              </a:spcBef>
              <a:spcAft>
                <a:spcPts val="0"/>
              </a:spcAft>
              <a:buSzPts val="3000"/>
              <a:buNone/>
            </a:pPr>
            <a:r>
              <a:t/>
            </a:r>
            <a:endParaRPr sz="1100">
              <a:solidFill>
                <a:schemeClr val="dk1"/>
              </a:solidFill>
              <a:latin typeface="Arial"/>
              <a:ea typeface="Arial"/>
              <a:cs typeface="Arial"/>
              <a:sym typeface="Arial"/>
            </a:endParaRPr>
          </a:p>
          <a:p>
            <a:pPr indent="0" lvl="0" marL="190500" rtl="0" algn="l">
              <a:lnSpc>
                <a:spcPct val="100000"/>
              </a:lnSpc>
              <a:spcBef>
                <a:spcPts val="0"/>
              </a:spcBef>
              <a:spcAft>
                <a:spcPts val="0"/>
              </a:spcAft>
              <a:buSzPts val="3000"/>
              <a:buNone/>
            </a:pPr>
            <a:r>
              <a:t/>
            </a:r>
            <a:endParaRPr sz="2000"/>
          </a:p>
        </p:txBody>
      </p:sp>
      <p:sp>
        <p:nvSpPr>
          <p:cNvPr id="216" name="Google Shape;216;p14"/>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217" name="Google Shape;217;p14"/>
          <p:cNvPicPr preferRelativeResize="0"/>
          <p:nvPr/>
        </p:nvPicPr>
        <p:blipFill>
          <a:blip r:embed="rId3">
            <a:alphaModFix/>
          </a:blip>
          <a:stretch>
            <a:fillRect/>
          </a:stretch>
        </p:blipFill>
        <p:spPr>
          <a:xfrm>
            <a:off x="3810613" y="2718975"/>
            <a:ext cx="2886075" cy="173355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5"/>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Competitions</a:t>
            </a:r>
            <a:endParaRPr b="1"/>
          </a:p>
        </p:txBody>
      </p:sp>
      <p:sp>
        <p:nvSpPr>
          <p:cNvPr id="223" name="Google Shape;223;p15"/>
          <p:cNvSpPr txBox="1"/>
          <p:nvPr>
            <p:ph idx="1" type="body"/>
          </p:nvPr>
        </p:nvSpPr>
        <p:spPr>
          <a:xfrm>
            <a:off x="2319825" y="1309426"/>
            <a:ext cx="5899200" cy="1645200"/>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Char char="▸"/>
            </a:pPr>
            <a:r>
              <a:rPr b="1" lang="de" sz="2000"/>
              <a:t>Friendly Tournament:</a:t>
            </a:r>
            <a:endParaRPr b="1" sz="2000"/>
          </a:p>
          <a:p>
            <a:pPr indent="0" lvl="0" marL="0" rtl="0" algn="l">
              <a:lnSpc>
                <a:spcPct val="100000"/>
              </a:lnSpc>
              <a:spcBef>
                <a:spcPts val="0"/>
              </a:spcBef>
              <a:spcAft>
                <a:spcPts val="0"/>
              </a:spcAft>
              <a:buNone/>
            </a:pPr>
            <a:r>
              <a:t/>
            </a:r>
            <a:endParaRPr sz="1700"/>
          </a:p>
          <a:p>
            <a:pPr indent="0" lvl="0" marL="0" rtl="0" algn="l">
              <a:lnSpc>
                <a:spcPct val="100000"/>
              </a:lnSpc>
              <a:spcBef>
                <a:spcPts val="0"/>
              </a:spcBef>
              <a:spcAft>
                <a:spcPts val="0"/>
              </a:spcAft>
              <a:buNone/>
            </a:pPr>
            <a:r>
              <a:rPr lang="de" sz="1700"/>
              <a:t>The Copa Libertadores (Clubs) and the Copa Sudamericana (National Teams) will be in Buenos Aires with the participation of teams from Argentina, Brazil and Uruguay.</a:t>
            </a:r>
            <a:endParaRPr sz="1700"/>
          </a:p>
        </p:txBody>
      </p:sp>
      <p:sp>
        <p:nvSpPr>
          <p:cNvPr id="224" name="Google Shape;224;p1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
        <p:nvSpPr>
          <p:cNvPr id="225" name="Google Shape;225;p15"/>
          <p:cNvSpPr/>
          <p:nvPr/>
        </p:nvSpPr>
        <p:spPr>
          <a:xfrm>
            <a:off x="4360576" y="3085632"/>
            <a:ext cx="80795" cy="9555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 name="Google Shape;226;p15"/>
          <p:cNvPicPr preferRelativeResize="0"/>
          <p:nvPr/>
        </p:nvPicPr>
        <p:blipFill rotWithShape="1">
          <a:blip r:embed="rId3">
            <a:alphaModFix/>
          </a:blip>
          <a:srcRect b="0" l="0" r="0" t="0"/>
          <a:stretch/>
        </p:blipFill>
        <p:spPr>
          <a:xfrm>
            <a:off x="5552100" y="2954625"/>
            <a:ext cx="3430599" cy="1645075"/>
          </a:xfrm>
          <a:prstGeom prst="rect">
            <a:avLst/>
          </a:prstGeom>
          <a:noFill/>
          <a:ln>
            <a:noFill/>
          </a:ln>
        </p:spPr>
      </p:pic>
      <p:sp>
        <p:nvSpPr>
          <p:cNvPr id="227" name="Google Shape;227;p15"/>
          <p:cNvSpPr txBox="1"/>
          <p:nvPr/>
        </p:nvSpPr>
        <p:spPr>
          <a:xfrm>
            <a:off x="5970900" y="4478400"/>
            <a:ext cx="2961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900"/>
              <a:t>November 16 &amp; 17	             November 18</a:t>
            </a:r>
            <a:endParaRPr sz="900"/>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7"/>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sp>
        <p:nvSpPr>
          <p:cNvPr id="233" name="Google Shape;233;p17"/>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solidFill>
                  <a:schemeClr val="lt1"/>
                </a:solidFill>
              </a:rPr>
              <a:t>‹#›</a:t>
            </a:fld>
            <a:endParaRPr>
              <a:solidFill>
                <a:schemeClr val="lt1"/>
              </a:solidFill>
            </a:endParaRPr>
          </a:p>
        </p:txBody>
      </p:sp>
      <p:pic>
        <p:nvPicPr>
          <p:cNvPr id="234" name="Google Shape;234;p17"/>
          <p:cNvPicPr preferRelativeResize="0"/>
          <p:nvPr/>
        </p:nvPicPr>
        <p:blipFill rotWithShape="1">
          <a:blip r:embed="rId3">
            <a:alphaModFix amt="23000"/>
          </a:blip>
          <a:srcRect b="9527" l="0" r="0" t="9527"/>
          <a:stretch/>
        </p:blipFill>
        <p:spPr>
          <a:xfrm>
            <a:off x="455648" y="964375"/>
            <a:ext cx="8884553" cy="3951124"/>
          </a:xfrm>
          <a:prstGeom prst="rect">
            <a:avLst/>
          </a:prstGeom>
          <a:noFill/>
          <a:ln>
            <a:noFill/>
          </a:ln>
        </p:spPr>
      </p:pic>
      <p:sp>
        <p:nvSpPr>
          <p:cNvPr id="235" name="Google Shape;235;p17"/>
          <p:cNvSpPr txBox="1"/>
          <p:nvPr/>
        </p:nvSpPr>
        <p:spPr>
          <a:xfrm>
            <a:off x="2456400" y="3622238"/>
            <a:ext cx="4688400" cy="90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de" sz="4400" u="none" cap="none" strike="noStrike">
                <a:solidFill>
                  <a:schemeClr val="lt1"/>
                </a:solidFill>
                <a:latin typeface="Open Sans"/>
                <a:ea typeface="Open Sans"/>
                <a:cs typeface="Open Sans"/>
                <a:sym typeface="Open Sans"/>
              </a:rPr>
              <a:t>Any Questions?</a:t>
            </a:r>
            <a:endParaRPr b="1" i="0" sz="1400" u="none" cap="none" strike="noStrike">
              <a:solidFill>
                <a:schemeClr val="lt1"/>
              </a:solidFil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8"/>
          <p:cNvSpPr txBox="1"/>
          <p:nvPr>
            <p:ph type="title"/>
          </p:nvPr>
        </p:nvSpPr>
        <p:spPr>
          <a:xfrm>
            <a:off x="1104900" y="276225"/>
            <a:ext cx="7908925"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TRISTRAM PETERS - ASIA PACIFIC OCEANIA ZONE</a:t>
            </a:r>
            <a:endParaRPr/>
          </a:p>
        </p:txBody>
      </p:sp>
      <p:sp>
        <p:nvSpPr>
          <p:cNvPr id="241" name="Google Shape;241;p18"/>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descr="APO.jpg" id="242" name="Google Shape;242;p18"/>
          <p:cNvPicPr preferRelativeResize="0"/>
          <p:nvPr/>
        </p:nvPicPr>
        <p:blipFill rotWithShape="1">
          <a:blip r:embed="rId3">
            <a:alphaModFix/>
          </a:blip>
          <a:srcRect b="0" l="0" r="0" t="0"/>
          <a:stretch/>
        </p:blipFill>
        <p:spPr>
          <a:xfrm>
            <a:off x="3074075" y="1471925"/>
            <a:ext cx="2995850" cy="299585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0"/>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
        <p:nvSpPr>
          <p:cNvPr id="248" name="Google Shape;248;p20"/>
          <p:cNvSpPr txBox="1"/>
          <p:nvPr>
            <p:ph idx="1" type="body"/>
          </p:nvPr>
        </p:nvSpPr>
        <p:spPr>
          <a:xfrm>
            <a:off x="742950" y="1253450"/>
            <a:ext cx="7858200" cy="3260100"/>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Font typeface="Roboto"/>
              <a:buChar char="▸"/>
            </a:pPr>
            <a:r>
              <a:rPr b="1" lang="de" sz="2000">
                <a:latin typeface="Roboto"/>
                <a:ea typeface="Roboto"/>
                <a:cs typeface="Roboto"/>
                <a:sym typeface="Roboto"/>
              </a:rPr>
              <a:t>The APO Zone currently has </a:t>
            </a:r>
            <a:r>
              <a:rPr b="1" lang="de" sz="2000"/>
              <a:t>four</a:t>
            </a:r>
            <a:r>
              <a:rPr b="1" lang="de" sz="2000">
                <a:latin typeface="Roboto"/>
                <a:ea typeface="Roboto"/>
                <a:cs typeface="Roboto"/>
                <a:sym typeface="Roboto"/>
              </a:rPr>
              <a:t> members for 20</a:t>
            </a:r>
            <a:r>
              <a:rPr b="1" lang="de" sz="2000"/>
              <a:t>22</a:t>
            </a:r>
            <a:r>
              <a:rPr b="1" lang="de" sz="2000">
                <a:latin typeface="Roboto"/>
                <a:ea typeface="Roboto"/>
                <a:cs typeface="Roboto"/>
                <a:sym typeface="Roboto"/>
              </a:rPr>
              <a:t>:</a:t>
            </a:r>
            <a:endParaRPr sz="2000">
              <a:latin typeface="Roboto"/>
              <a:ea typeface="Roboto"/>
              <a:cs typeface="Roboto"/>
              <a:sym typeface="Roboto"/>
            </a:endParaRPr>
          </a:p>
          <a:p>
            <a:pPr indent="-152400" lvl="1" marL="609600" rtl="0" algn="l">
              <a:lnSpc>
                <a:spcPct val="100000"/>
              </a:lnSpc>
              <a:spcBef>
                <a:spcPts val="0"/>
              </a:spcBef>
              <a:spcAft>
                <a:spcPts val="0"/>
              </a:spcAft>
              <a:buSzPts val="2000"/>
              <a:buFont typeface="Roboto"/>
              <a:buChar char="▹"/>
            </a:pPr>
            <a:r>
              <a:rPr lang="de" sz="2000">
                <a:latin typeface="Roboto"/>
                <a:ea typeface="Roboto"/>
                <a:cs typeface="Roboto"/>
                <a:sym typeface="Roboto"/>
              </a:rPr>
              <a:t>Australia</a:t>
            </a:r>
            <a:endParaRPr sz="2000">
              <a:latin typeface="Roboto"/>
              <a:ea typeface="Roboto"/>
              <a:cs typeface="Roboto"/>
              <a:sym typeface="Roboto"/>
            </a:endParaRPr>
          </a:p>
          <a:p>
            <a:pPr indent="-152400" lvl="1" marL="609600" rtl="0" algn="l">
              <a:lnSpc>
                <a:spcPct val="100000"/>
              </a:lnSpc>
              <a:spcBef>
                <a:spcPts val="0"/>
              </a:spcBef>
              <a:spcAft>
                <a:spcPts val="0"/>
              </a:spcAft>
              <a:buSzPts val="2000"/>
              <a:buFont typeface="Roboto"/>
              <a:buChar char="▹"/>
            </a:pPr>
            <a:r>
              <a:rPr lang="de" sz="2000">
                <a:latin typeface="Roboto"/>
                <a:ea typeface="Roboto"/>
                <a:cs typeface="Roboto"/>
                <a:sym typeface="Roboto"/>
              </a:rPr>
              <a:t>Japan</a:t>
            </a:r>
            <a:endParaRPr sz="2000">
              <a:latin typeface="Roboto"/>
              <a:ea typeface="Roboto"/>
              <a:cs typeface="Roboto"/>
              <a:sym typeface="Roboto"/>
            </a:endParaRPr>
          </a:p>
          <a:p>
            <a:pPr indent="-152400" lvl="1" marL="609600" rtl="0" algn="l">
              <a:lnSpc>
                <a:spcPct val="100000"/>
              </a:lnSpc>
              <a:spcBef>
                <a:spcPts val="0"/>
              </a:spcBef>
              <a:spcAft>
                <a:spcPts val="0"/>
              </a:spcAft>
              <a:buSzPts val="2000"/>
              <a:buFont typeface="Roboto"/>
              <a:buChar char="▹"/>
            </a:pPr>
            <a:r>
              <a:rPr lang="de" sz="2000">
                <a:latin typeface="Roboto"/>
                <a:ea typeface="Roboto"/>
                <a:cs typeface="Roboto"/>
                <a:sym typeface="Roboto"/>
              </a:rPr>
              <a:t>New Zealand</a:t>
            </a:r>
            <a:endParaRPr sz="2000">
              <a:latin typeface="Roboto"/>
              <a:ea typeface="Roboto"/>
              <a:cs typeface="Roboto"/>
              <a:sym typeface="Roboto"/>
            </a:endParaRPr>
          </a:p>
          <a:p>
            <a:pPr indent="-152400" lvl="1" marL="609600" rtl="0" algn="l">
              <a:lnSpc>
                <a:spcPct val="100000"/>
              </a:lnSpc>
              <a:spcBef>
                <a:spcPts val="0"/>
              </a:spcBef>
              <a:spcAft>
                <a:spcPts val="0"/>
              </a:spcAft>
              <a:buSzPts val="2000"/>
              <a:buChar char="▹"/>
            </a:pPr>
            <a:r>
              <a:rPr lang="de" sz="2000"/>
              <a:t>Korea</a:t>
            </a:r>
            <a:endParaRPr sz="2000"/>
          </a:p>
          <a:p>
            <a:pPr indent="190500" lvl="0" marL="0" rtl="0" algn="l">
              <a:lnSpc>
                <a:spcPct val="100000"/>
              </a:lnSpc>
              <a:spcBef>
                <a:spcPts val="0"/>
              </a:spcBef>
              <a:spcAft>
                <a:spcPts val="0"/>
              </a:spcAft>
              <a:buSzPts val="2000"/>
              <a:buFont typeface="Roboto"/>
              <a:buNone/>
            </a:pPr>
            <a:r>
              <a:t/>
            </a:r>
            <a:endParaRPr sz="2000">
              <a:latin typeface="Roboto"/>
              <a:ea typeface="Roboto"/>
              <a:cs typeface="Roboto"/>
              <a:sym typeface="Roboto"/>
            </a:endParaRPr>
          </a:p>
          <a:p>
            <a:pPr indent="-190500" lvl="0" marL="190500" rtl="0" algn="l">
              <a:lnSpc>
                <a:spcPct val="100000"/>
              </a:lnSpc>
              <a:spcBef>
                <a:spcPts val="0"/>
              </a:spcBef>
              <a:spcAft>
                <a:spcPts val="0"/>
              </a:spcAft>
              <a:buSzPts val="2000"/>
              <a:buFont typeface="Roboto"/>
              <a:buChar char="▸"/>
            </a:pPr>
            <a:r>
              <a:rPr b="1" lang="de" sz="2000">
                <a:latin typeface="Roboto"/>
                <a:ea typeface="Roboto"/>
                <a:cs typeface="Roboto"/>
                <a:sym typeface="Roboto"/>
              </a:rPr>
              <a:t>Nations developing the sport:</a:t>
            </a:r>
            <a:endParaRPr b="1" sz="2000">
              <a:latin typeface="Roboto"/>
              <a:ea typeface="Roboto"/>
              <a:cs typeface="Roboto"/>
              <a:sym typeface="Roboto"/>
            </a:endParaRPr>
          </a:p>
          <a:p>
            <a:pPr indent="-152400" lvl="1" marL="609600" rtl="0" algn="l">
              <a:lnSpc>
                <a:spcPct val="100000"/>
              </a:lnSpc>
              <a:spcBef>
                <a:spcPts val="0"/>
              </a:spcBef>
              <a:spcAft>
                <a:spcPts val="0"/>
              </a:spcAft>
              <a:buSzPts val="2000"/>
              <a:buFont typeface="Roboto"/>
              <a:buChar char="▹"/>
            </a:pPr>
            <a:r>
              <a:rPr lang="de" sz="2000">
                <a:latin typeface="Roboto"/>
                <a:ea typeface="Roboto"/>
                <a:cs typeface="Roboto"/>
                <a:sym typeface="Roboto"/>
              </a:rPr>
              <a:t>India</a:t>
            </a:r>
            <a:endParaRPr sz="2000">
              <a:latin typeface="Roboto"/>
              <a:ea typeface="Roboto"/>
              <a:cs typeface="Roboto"/>
              <a:sym typeface="Roboto"/>
            </a:endParaRPr>
          </a:p>
          <a:p>
            <a:pPr indent="-152400" lvl="1" marL="609600" rtl="0" algn="l">
              <a:lnSpc>
                <a:spcPct val="100000"/>
              </a:lnSpc>
              <a:spcBef>
                <a:spcPts val="0"/>
              </a:spcBef>
              <a:spcAft>
                <a:spcPts val="0"/>
              </a:spcAft>
              <a:buSzPts val="2000"/>
              <a:buFont typeface="Roboto"/>
              <a:buChar char="▹"/>
            </a:pPr>
            <a:r>
              <a:rPr lang="de" sz="2000">
                <a:latin typeface="Roboto"/>
                <a:ea typeface="Roboto"/>
                <a:cs typeface="Roboto"/>
                <a:sym typeface="Roboto"/>
              </a:rPr>
              <a:t>Singapore</a:t>
            </a:r>
            <a:endParaRPr sz="2000">
              <a:latin typeface="Roboto"/>
              <a:ea typeface="Roboto"/>
              <a:cs typeface="Roboto"/>
              <a:sym typeface="Roboto"/>
            </a:endParaRPr>
          </a:p>
          <a:p>
            <a:pPr indent="-152400" lvl="1" marL="609600" rtl="0" algn="l">
              <a:lnSpc>
                <a:spcPct val="100000"/>
              </a:lnSpc>
              <a:spcBef>
                <a:spcPts val="0"/>
              </a:spcBef>
              <a:spcAft>
                <a:spcPts val="0"/>
              </a:spcAft>
              <a:buSzPts val="2000"/>
              <a:buChar char="▹"/>
            </a:pPr>
            <a:r>
              <a:rPr lang="de" sz="2000"/>
              <a:t>Nepal</a:t>
            </a:r>
            <a:endParaRPr sz="2000"/>
          </a:p>
          <a:p>
            <a:pPr indent="0" lvl="0" marL="190500" rtl="0" algn="l">
              <a:lnSpc>
                <a:spcPct val="100000"/>
              </a:lnSpc>
              <a:spcBef>
                <a:spcPts val="0"/>
              </a:spcBef>
              <a:spcAft>
                <a:spcPts val="0"/>
              </a:spcAft>
              <a:buSzPts val="3000"/>
              <a:buFont typeface="Roboto"/>
              <a:buNone/>
            </a:pPr>
            <a:r>
              <a:t/>
            </a:r>
            <a:endParaRPr>
              <a:latin typeface="Roboto"/>
              <a:ea typeface="Roboto"/>
              <a:cs typeface="Roboto"/>
              <a:sym typeface="Roboto"/>
            </a:endParaRPr>
          </a:p>
        </p:txBody>
      </p:sp>
      <p:sp>
        <p:nvSpPr>
          <p:cNvPr id="249" name="Google Shape;249;p20"/>
          <p:cNvSpPr txBox="1"/>
          <p:nvPr>
            <p:ph type="title"/>
          </p:nvPr>
        </p:nvSpPr>
        <p:spPr>
          <a:xfrm>
            <a:off x="1104900" y="276225"/>
            <a:ext cx="803910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ASIA PACIFIC OCEANIA ZONE: BRIEF SUMMARY</a:t>
            </a:r>
            <a:endParaRPr/>
          </a:p>
        </p:txBody>
      </p:sp>
      <p:pic>
        <p:nvPicPr>
          <p:cNvPr id="250" name="Google Shape;250;p20"/>
          <p:cNvPicPr preferRelativeResize="0"/>
          <p:nvPr/>
        </p:nvPicPr>
        <p:blipFill rotWithShape="1">
          <a:blip r:embed="rId3">
            <a:alphaModFix/>
          </a:blip>
          <a:srcRect b="0" l="0" r="0" t="0"/>
          <a:stretch/>
        </p:blipFill>
        <p:spPr>
          <a:xfrm>
            <a:off x="4991200" y="2066650"/>
            <a:ext cx="3576375" cy="2450151"/>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2"/>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sp>
        <p:nvSpPr>
          <p:cNvPr id="256" name="Google Shape;256;p22"/>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solidFill>
                  <a:schemeClr val="lt1"/>
                </a:solidFill>
              </a:rPr>
              <a:t>‹#›</a:t>
            </a:fld>
            <a:endParaRPr>
              <a:solidFill>
                <a:schemeClr val="lt1"/>
              </a:solidFill>
            </a:endParaRPr>
          </a:p>
        </p:txBody>
      </p:sp>
      <p:pic>
        <p:nvPicPr>
          <p:cNvPr id="257" name="Google Shape;257;p22"/>
          <p:cNvPicPr preferRelativeResize="0"/>
          <p:nvPr/>
        </p:nvPicPr>
        <p:blipFill rotWithShape="1">
          <a:blip r:embed="rId3">
            <a:alphaModFix amt="24000"/>
          </a:blip>
          <a:srcRect b="7467" l="0" r="0" t="7468"/>
          <a:stretch/>
        </p:blipFill>
        <p:spPr>
          <a:xfrm>
            <a:off x="457200" y="1025175"/>
            <a:ext cx="8686800" cy="3890325"/>
          </a:xfrm>
          <a:prstGeom prst="rect">
            <a:avLst/>
          </a:prstGeom>
          <a:noFill/>
          <a:ln>
            <a:noFill/>
          </a:ln>
        </p:spPr>
      </p:pic>
      <p:sp>
        <p:nvSpPr>
          <p:cNvPr id="258" name="Google Shape;258;p22"/>
          <p:cNvSpPr txBox="1"/>
          <p:nvPr/>
        </p:nvSpPr>
        <p:spPr>
          <a:xfrm>
            <a:off x="2456400" y="3622238"/>
            <a:ext cx="4688400" cy="90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de" sz="4400" u="none" cap="none" strike="noStrike">
                <a:solidFill>
                  <a:schemeClr val="lt1"/>
                </a:solidFill>
                <a:latin typeface="Open Sans"/>
                <a:ea typeface="Open Sans"/>
                <a:cs typeface="Open Sans"/>
                <a:sym typeface="Open Sans"/>
              </a:rPr>
              <a:t>Any Questions?</a:t>
            </a:r>
            <a:endParaRPr b="1" i="0" sz="1400" u="none" cap="none" strike="noStrike">
              <a:solidFill>
                <a:schemeClr val="lt1"/>
              </a:solidFil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TEAMS DIRECTIONS</a:t>
            </a:r>
            <a:endParaRPr/>
          </a:p>
        </p:txBody>
      </p:sp>
      <p:sp>
        <p:nvSpPr>
          <p:cNvPr id="110" name="Google Shape;110;p2"/>
          <p:cNvSpPr txBox="1"/>
          <p:nvPr>
            <p:ph idx="1" type="body"/>
          </p:nvPr>
        </p:nvSpPr>
        <p:spPr>
          <a:xfrm>
            <a:off x="969963" y="1236664"/>
            <a:ext cx="5404711" cy="2786696"/>
          </a:xfrm>
          <a:prstGeom prst="rect">
            <a:avLst/>
          </a:prstGeom>
          <a:noFill/>
          <a:ln>
            <a:noFill/>
          </a:ln>
        </p:spPr>
        <p:txBody>
          <a:bodyPr anchorCtr="0" anchor="t" bIns="91425" lIns="91425" spcFirstLastPara="1" rIns="91425" wrap="square" tIns="91425">
            <a:normAutofit/>
          </a:bodyPr>
          <a:lstStyle/>
          <a:p>
            <a:pPr indent="-457200" lvl="0" marL="457200" rtl="0" algn="l">
              <a:lnSpc>
                <a:spcPct val="100000"/>
              </a:lnSpc>
              <a:spcBef>
                <a:spcPts val="0"/>
              </a:spcBef>
              <a:spcAft>
                <a:spcPts val="0"/>
              </a:spcAft>
              <a:buSzPts val="2000"/>
              <a:buFont typeface="Roboto"/>
              <a:buChar char="▸"/>
            </a:pPr>
            <a:r>
              <a:rPr lang="de" sz="2000">
                <a:latin typeface="Roboto"/>
                <a:ea typeface="Roboto"/>
                <a:cs typeface="Roboto"/>
                <a:sym typeface="Roboto"/>
              </a:rPr>
              <a:t>Mute Microphone</a:t>
            </a:r>
            <a:endParaRPr/>
          </a:p>
          <a:p>
            <a:pPr indent="-330200" lvl="0" marL="457200" rtl="0" algn="l">
              <a:lnSpc>
                <a:spcPct val="100000"/>
              </a:lnSpc>
              <a:spcBef>
                <a:spcPts val="0"/>
              </a:spcBef>
              <a:spcAft>
                <a:spcPts val="0"/>
              </a:spcAft>
              <a:buSzPts val="2000"/>
              <a:buFont typeface="Roboto"/>
              <a:buNone/>
            </a:pPr>
            <a:r>
              <a:t/>
            </a:r>
            <a:endParaRPr sz="2000">
              <a:latin typeface="Roboto"/>
              <a:ea typeface="Roboto"/>
              <a:cs typeface="Roboto"/>
              <a:sym typeface="Roboto"/>
            </a:endParaRPr>
          </a:p>
          <a:p>
            <a:pPr indent="-330200" lvl="0" marL="457200" rtl="0" algn="l">
              <a:lnSpc>
                <a:spcPct val="100000"/>
              </a:lnSpc>
              <a:spcBef>
                <a:spcPts val="0"/>
              </a:spcBef>
              <a:spcAft>
                <a:spcPts val="0"/>
              </a:spcAft>
              <a:buSzPts val="2000"/>
              <a:buFont typeface="Roboto"/>
              <a:buNone/>
            </a:pPr>
            <a:r>
              <a:t/>
            </a:r>
            <a:endParaRPr sz="2000">
              <a:latin typeface="Roboto"/>
              <a:ea typeface="Roboto"/>
              <a:cs typeface="Roboto"/>
              <a:sym typeface="Roboto"/>
            </a:endParaRPr>
          </a:p>
          <a:p>
            <a:pPr indent="-330200" lvl="0" marL="457200" rtl="0" algn="l">
              <a:lnSpc>
                <a:spcPct val="100000"/>
              </a:lnSpc>
              <a:spcBef>
                <a:spcPts val="0"/>
              </a:spcBef>
              <a:spcAft>
                <a:spcPts val="0"/>
              </a:spcAft>
              <a:buSzPts val="2000"/>
              <a:buFont typeface="Roboto"/>
              <a:buNone/>
            </a:pPr>
            <a:r>
              <a:t/>
            </a:r>
            <a:endParaRPr sz="2000">
              <a:latin typeface="Roboto"/>
              <a:ea typeface="Roboto"/>
              <a:cs typeface="Roboto"/>
              <a:sym typeface="Roboto"/>
            </a:endParaRPr>
          </a:p>
          <a:p>
            <a:pPr indent="-457200" lvl="0" marL="457200" rtl="0" algn="l">
              <a:lnSpc>
                <a:spcPct val="100000"/>
              </a:lnSpc>
              <a:spcBef>
                <a:spcPts val="0"/>
              </a:spcBef>
              <a:spcAft>
                <a:spcPts val="0"/>
              </a:spcAft>
              <a:buSzPts val="2000"/>
              <a:buFont typeface="Roboto"/>
              <a:buChar char="▸"/>
            </a:pPr>
            <a:r>
              <a:rPr lang="de" sz="2000">
                <a:latin typeface="Roboto"/>
                <a:ea typeface="Roboto"/>
                <a:cs typeface="Roboto"/>
                <a:sym typeface="Roboto"/>
              </a:rPr>
              <a:t>Raise your ‘hand’ to ask a question</a:t>
            </a:r>
            <a:endParaRPr/>
          </a:p>
          <a:p>
            <a:pPr indent="-457200" lvl="0" marL="457200" rtl="0" algn="l">
              <a:lnSpc>
                <a:spcPct val="100000"/>
              </a:lnSpc>
              <a:spcBef>
                <a:spcPts val="0"/>
              </a:spcBef>
              <a:spcAft>
                <a:spcPts val="0"/>
              </a:spcAft>
              <a:buSzPts val="2000"/>
              <a:buFont typeface="Roboto"/>
              <a:buChar char="▸"/>
            </a:pPr>
            <a:r>
              <a:rPr lang="de" sz="2000">
                <a:latin typeface="Roboto"/>
                <a:ea typeface="Roboto"/>
                <a:cs typeface="Roboto"/>
                <a:sym typeface="Roboto"/>
              </a:rPr>
              <a:t>Type ‘QUESTION’ in the chat box </a:t>
            </a:r>
            <a:endParaRPr/>
          </a:p>
          <a:p>
            <a:pPr indent="-457200" lvl="0" marL="457200" rtl="0" algn="l">
              <a:lnSpc>
                <a:spcPct val="100000"/>
              </a:lnSpc>
              <a:spcBef>
                <a:spcPts val="0"/>
              </a:spcBef>
              <a:spcAft>
                <a:spcPts val="0"/>
              </a:spcAft>
              <a:buSzPts val="2000"/>
              <a:buFont typeface="Roboto"/>
              <a:buChar char="▸"/>
            </a:pPr>
            <a:r>
              <a:rPr lang="de" sz="2000">
                <a:latin typeface="Roboto"/>
                <a:ea typeface="Roboto"/>
                <a:cs typeface="Roboto"/>
                <a:sym typeface="Roboto"/>
              </a:rPr>
              <a:t>Up to you if you want your camera on</a:t>
            </a:r>
            <a:endParaRPr/>
          </a:p>
          <a:p>
            <a:pPr indent="-457200" lvl="0" marL="457200" rtl="0" algn="l">
              <a:lnSpc>
                <a:spcPct val="100000"/>
              </a:lnSpc>
              <a:spcBef>
                <a:spcPts val="0"/>
              </a:spcBef>
              <a:spcAft>
                <a:spcPts val="0"/>
              </a:spcAft>
              <a:buSzPts val="2000"/>
              <a:buFont typeface="Roboto"/>
              <a:buChar char="▸"/>
            </a:pPr>
            <a:r>
              <a:rPr lang="de" sz="2000">
                <a:latin typeface="Roboto"/>
                <a:ea typeface="Roboto"/>
                <a:cs typeface="Roboto"/>
                <a:sym typeface="Roboto"/>
              </a:rPr>
              <a:t>We will be recording the session</a:t>
            </a:r>
            <a:endParaRPr/>
          </a:p>
          <a:p>
            <a:pPr indent="-330200" lvl="0" marL="457200" rtl="0" algn="l">
              <a:lnSpc>
                <a:spcPct val="100000"/>
              </a:lnSpc>
              <a:spcBef>
                <a:spcPts val="0"/>
              </a:spcBef>
              <a:spcAft>
                <a:spcPts val="0"/>
              </a:spcAft>
              <a:buSzPts val="2000"/>
              <a:buFont typeface="Roboto"/>
              <a:buNone/>
            </a:pPr>
            <a:r>
              <a:t/>
            </a:r>
            <a:endParaRPr sz="2000">
              <a:latin typeface="Roboto"/>
              <a:ea typeface="Roboto"/>
              <a:cs typeface="Roboto"/>
              <a:sym typeface="Roboto"/>
            </a:endParaRPr>
          </a:p>
        </p:txBody>
      </p:sp>
      <p:sp>
        <p:nvSpPr>
          <p:cNvPr id="111" name="Google Shape;111;p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12" name="Google Shape;112;p2"/>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113" name="Google Shape;113;p2"/>
          <p:cNvPicPr preferRelativeResize="0"/>
          <p:nvPr/>
        </p:nvPicPr>
        <p:blipFill rotWithShape="1">
          <a:blip r:embed="rId4">
            <a:alphaModFix/>
          </a:blip>
          <a:srcRect b="0" l="0" r="0" t="0"/>
          <a:stretch/>
        </p:blipFill>
        <p:spPr>
          <a:xfrm>
            <a:off x="7242175" y="3376613"/>
            <a:ext cx="1787525" cy="1412875"/>
          </a:xfrm>
          <a:prstGeom prst="rect">
            <a:avLst/>
          </a:prstGeom>
          <a:noFill/>
          <a:ln>
            <a:noFill/>
          </a:ln>
        </p:spPr>
      </p:pic>
      <p:pic>
        <p:nvPicPr>
          <p:cNvPr id="114" name="Google Shape;114;p2"/>
          <p:cNvPicPr preferRelativeResize="0"/>
          <p:nvPr/>
        </p:nvPicPr>
        <p:blipFill rotWithShape="1">
          <a:blip r:embed="rId5">
            <a:alphaModFix/>
          </a:blip>
          <a:srcRect b="0" l="0" r="0" t="0"/>
          <a:stretch/>
        </p:blipFill>
        <p:spPr>
          <a:xfrm>
            <a:off x="169976" y="1816690"/>
            <a:ext cx="6383065" cy="621846"/>
          </a:xfrm>
          <a:prstGeom prst="rect">
            <a:avLst/>
          </a:prstGeom>
          <a:noFill/>
          <a:ln>
            <a:noFill/>
          </a:ln>
        </p:spPr>
      </p:pic>
      <p:pic>
        <p:nvPicPr>
          <p:cNvPr id="115" name="Google Shape;115;p2"/>
          <p:cNvPicPr preferRelativeResize="0"/>
          <p:nvPr/>
        </p:nvPicPr>
        <p:blipFill rotWithShape="1">
          <a:blip r:embed="rId6">
            <a:alphaModFix/>
          </a:blip>
          <a:srcRect b="0" l="0" r="0" t="0"/>
          <a:stretch/>
        </p:blipFill>
        <p:spPr>
          <a:xfrm>
            <a:off x="5801416" y="2469970"/>
            <a:ext cx="3720598" cy="227928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3"/>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DONAL BYRNE</a:t>
            </a:r>
            <a:r>
              <a:rPr b="1" lang="de">
                <a:latin typeface="Dosis"/>
                <a:ea typeface="Dosis"/>
                <a:cs typeface="Dosis"/>
                <a:sym typeface="Dosis"/>
              </a:rPr>
              <a:t> - </a:t>
            </a:r>
            <a:r>
              <a:rPr b="1" lang="de"/>
              <a:t>EUROPEAN ZONE</a:t>
            </a:r>
            <a:endParaRPr/>
          </a:p>
        </p:txBody>
      </p:sp>
      <p:sp>
        <p:nvSpPr>
          <p:cNvPr id="264" name="Google Shape;264;p23"/>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265" name="Google Shape;265;p23"/>
          <p:cNvPicPr preferRelativeResize="0"/>
          <p:nvPr/>
        </p:nvPicPr>
        <p:blipFill rotWithShape="1">
          <a:blip r:embed="rId3">
            <a:alphaModFix/>
          </a:blip>
          <a:srcRect b="0" l="0" r="0" t="0"/>
          <a:stretch/>
        </p:blipFill>
        <p:spPr>
          <a:xfrm>
            <a:off x="3484775" y="1405225"/>
            <a:ext cx="2662576" cy="3241501"/>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4"/>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
        <p:nvSpPr>
          <p:cNvPr id="271" name="Google Shape;271;p24"/>
          <p:cNvSpPr txBox="1"/>
          <p:nvPr>
            <p:ph type="title"/>
          </p:nvPr>
        </p:nvSpPr>
        <p:spPr>
          <a:xfrm>
            <a:off x="1104900" y="276225"/>
            <a:ext cx="803910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 September - December 2021</a:t>
            </a:r>
            <a:endParaRPr b="1"/>
          </a:p>
        </p:txBody>
      </p:sp>
      <p:sp>
        <p:nvSpPr>
          <p:cNvPr id="272" name="Google Shape;272;p24"/>
          <p:cNvSpPr txBox="1"/>
          <p:nvPr/>
        </p:nvSpPr>
        <p:spPr>
          <a:xfrm>
            <a:off x="2565450" y="1481250"/>
            <a:ext cx="4013100" cy="2524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rgbClr val="000000"/>
              </a:buClr>
              <a:buSzPts val="1900"/>
              <a:buFont typeface="Arial"/>
              <a:buChar char="●"/>
            </a:pPr>
            <a:r>
              <a:rPr lang="de" sz="1900"/>
              <a:t>Resumption of domestic leagues and activity.</a:t>
            </a:r>
            <a:endParaRPr sz="1900"/>
          </a:p>
          <a:p>
            <a:pPr indent="-349250" lvl="0" marL="457200" marR="0" rtl="0" algn="l">
              <a:lnSpc>
                <a:spcPct val="100000"/>
              </a:lnSpc>
              <a:spcBef>
                <a:spcPts val="0"/>
              </a:spcBef>
              <a:spcAft>
                <a:spcPts val="0"/>
              </a:spcAft>
              <a:buSzPts val="1900"/>
              <a:buChar char="●"/>
            </a:pPr>
            <a:r>
              <a:rPr lang="de" sz="1900"/>
              <a:t>Sports </a:t>
            </a:r>
            <a:r>
              <a:rPr lang="de" sz="1900"/>
              <a:t>Psychology online workshops</a:t>
            </a:r>
            <a:endParaRPr sz="1900"/>
          </a:p>
          <a:p>
            <a:pPr indent="-349250" lvl="0" marL="457200" marR="0" rtl="0" algn="l">
              <a:lnSpc>
                <a:spcPct val="100000"/>
              </a:lnSpc>
              <a:spcBef>
                <a:spcPts val="0"/>
              </a:spcBef>
              <a:spcAft>
                <a:spcPts val="0"/>
              </a:spcAft>
              <a:buSzPts val="1900"/>
              <a:buChar char="●"/>
            </a:pPr>
            <a:r>
              <a:rPr lang="de" sz="1900"/>
              <a:t>Training Clinics for Referees and Classifiers</a:t>
            </a:r>
            <a:endParaRPr sz="1900"/>
          </a:p>
          <a:p>
            <a:pPr indent="-349250" lvl="0" marL="457200" marR="0" rtl="0" algn="l">
              <a:lnSpc>
                <a:spcPct val="100000"/>
              </a:lnSpc>
              <a:spcBef>
                <a:spcPts val="0"/>
              </a:spcBef>
              <a:spcAft>
                <a:spcPts val="0"/>
              </a:spcAft>
              <a:buSzPts val="1900"/>
              <a:buChar char="●"/>
            </a:pPr>
            <a:r>
              <a:rPr lang="de" sz="1900"/>
              <a:t>Football For All Leadership Programme</a:t>
            </a:r>
            <a:r>
              <a:rPr lang="de" sz="1900"/>
              <a:t> </a:t>
            </a:r>
            <a:endParaRPr sz="1900"/>
          </a:p>
        </p:txBody>
      </p:sp>
      <p:pic>
        <p:nvPicPr>
          <p:cNvPr id="273" name="Google Shape;273;p24"/>
          <p:cNvPicPr preferRelativeResize="0"/>
          <p:nvPr/>
        </p:nvPicPr>
        <p:blipFill rotWithShape="1">
          <a:blip r:embed="rId3">
            <a:alphaModFix/>
          </a:blip>
          <a:srcRect b="0" l="0" r="0" t="0"/>
          <a:stretch/>
        </p:blipFill>
        <p:spPr>
          <a:xfrm>
            <a:off x="7038275" y="2445723"/>
            <a:ext cx="1797648" cy="2188526"/>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5"/>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400"/>
              <a:buFont typeface="Dosis"/>
              <a:buNone/>
            </a:pPr>
            <a:r>
              <a:rPr b="1" lang="de" sz="2200">
                <a:solidFill>
                  <a:schemeClr val="lt1"/>
                </a:solidFill>
              </a:rPr>
              <a:t> September - December 2021 - Online Sports Psychology</a:t>
            </a:r>
            <a:endParaRPr b="1" sz="2200"/>
          </a:p>
        </p:txBody>
      </p:sp>
      <p:sp>
        <p:nvSpPr>
          <p:cNvPr id="279" name="Google Shape;279;p2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280" name="Google Shape;280;p25"/>
          <p:cNvPicPr preferRelativeResize="0"/>
          <p:nvPr/>
        </p:nvPicPr>
        <p:blipFill>
          <a:blip r:embed="rId3">
            <a:alphaModFix/>
          </a:blip>
          <a:stretch>
            <a:fillRect/>
          </a:stretch>
        </p:blipFill>
        <p:spPr>
          <a:xfrm>
            <a:off x="595325" y="1470040"/>
            <a:ext cx="3844400" cy="2717977"/>
          </a:xfrm>
          <a:prstGeom prst="rect">
            <a:avLst/>
          </a:prstGeom>
          <a:noFill/>
          <a:ln>
            <a:noFill/>
          </a:ln>
        </p:spPr>
      </p:pic>
      <p:pic>
        <p:nvPicPr>
          <p:cNvPr id="281" name="Google Shape;281;p25"/>
          <p:cNvPicPr preferRelativeResize="0"/>
          <p:nvPr/>
        </p:nvPicPr>
        <p:blipFill>
          <a:blip r:embed="rId4">
            <a:alphaModFix/>
          </a:blip>
          <a:stretch>
            <a:fillRect/>
          </a:stretch>
        </p:blipFill>
        <p:spPr>
          <a:xfrm>
            <a:off x="4907900" y="1471478"/>
            <a:ext cx="3844399" cy="271511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6"/>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400"/>
              <a:buFont typeface="Dosis"/>
              <a:buNone/>
            </a:pPr>
            <a:r>
              <a:rPr b="1" lang="de">
                <a:solidFill>
                  <a:schemeClr val="lt1"/>
                </a:solidFill>
              </a:rPr>
              <a:t> September - December 2021</a:t>
            </a:r>
            <a:r>
              <a:rPr b="1" lang="de"/>
              <a:t> - Training Clinics</a:t>
            </a:r>
            <a:endParaRPr b="1"/>
          </a:p>
        </p:txBody>
      </p:sp>
      <p:sp>
        <p:nvSpPr>
          <p:cNvPr id="287" name="Google Shape;287;p26"/>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
        <p:nvSpPr>
          <p:cNvPr id="288" name="Google Shape;288;p26"/>
          <p:cNvSpPr/>
          <p:nvPr/>
        </p:nvSpPr>
        <p:spPr>
          <a:xfrm>
            <a:off x="4034776" y="2978927"/>
            <a:ext cx="78300" cy="89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9" name="Google Shape;289;p26"/>
          <p:cNvPicPr preferRelativeResize="0"/>
          <p:nvPr/>
        </p:nvPicPr>
        <p:blipFill>
          <a:blip r:embed="rId3">
            <a:alphaModFix/>
          </a:blip>
          <a:stretch>
            <a:fillRect/>
          </a:stretch>
        </p:blipFill>
        <p:spPr>
          <a:xfrm>
            <a:off x="103300" y="1414879"/>
            <a:ext cx="3091032" cy="1986120"/>
          </a:xfrm>
          <a:prstGeom prst="rect">
            <a:avLst/>
          </a:prstGeom>
          <a:noFill/>
          <a:ln>
            <a:noFill/>
          </a:ln>
        </p:spPr>
      </p:pic>
      <p:pic>
        <p:nvPicPr>
          <p:cNvPr id="290" name="Google Shape;290;p26"/>
          <p:cNvPicPr preferRelativeResize="0"/>
          <p:nvPr/>
        </p:nvPicPr>
        <p:blipFill>
          <a:blip r:embed="rId4">
            <a:alphaModFix/>
          </a:blip>
          <a:stretch>
            <a:fillRect/>
          </a:stretch>
        </p:blipFill>
        <p:spPr>
          <a:xfrm>
            <a:off x="3274050" y="1414879"/>
            <a:ext cx="2747578" cy="1986120"/>
          </a:xfrm>
          <a:prstGeom prst="rect">
            <a:avLst/>
          </a:prstGeom>
          <a:noFill/>
          <a:ln>
            <a:noFill/>
          </a:ln>
        </p:spPr>
      </p:pic>
      <p:pic>
        <p:nvPicPr>
          <p:cNvPr id="291" name="Google Shape;291;p26"/>
          <p:cNvPicPr preferRelativeResize="0"/>
          <p:nvPr/>
        </p:nvPicPr>
        <p:blipFill>
          <a:blip r:embed="rId5">
            <a:alphaModFix/>
          </a:blip>
          <a:stretch>
            <a:fillRect/>
          </a:stretch>
        </p:blipFill>
        <p:spPr>
          <a:xfrm>
            <a:off x="6101339" y="1414875"/>
            <a:ext cx="2747587" cy="1986113"/>
          </a:xfrm>
          <a:prstGeom prst="rect">
            <a:avLst/>
          </a:prstGeom>
          <a:noFill/>
          <a:ln>
            <a:noFill/>
          </a:ln>
        </p:spPr>
      </p:pic>
      <p:sp>
        <p:nvSpPr>
          <p:cNvPr id="292" name="Google Shape;292;p26"/>
          <p:cNvSpPr txBox="1"/>
          <p:nvPr/>
        </p:nvSpPr>
        <p:spPr>
          <a:xfrm>
            <a:off x="3653025" y="3630950"/>
            <a:ext cx="4974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2100">
                <a:latin typeface="Roboto"/>
                <a:ea typeface="Roboto"/>
                <a:cs typeface="Roboto"/>
                <a:sym typeface="Roboto"/>
              </a:rPr>
              <a:t>Referee Clinic - </a:t>
            </a:r>
            <a:r>
              <a:rPr lang="de" sz="2100">
                <a:latin typeface="Roboto"/>
                <a:ea typeface="Roboto"/>
                <a:cs typeface="Roboto"/>
                <a:sym typeface="Roboto"/>
              </a:rPr>
              <a:t>Scotland and Spain</a:t>
            </a:r>
            <a:endParaRPr sz="2100">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7"/>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400"/>
              <a:buFont typeface="Dosis"/>
              <a:buNone/>
            </a:pPr>
            <a:r>
              <a:rPr b="1" lang="de">
                <a:solidFill>
                  <a:schemeClr val="lt1"/>
                </a:solidFill>
              </a:rPr>
              <a:t> September - December 2021 -  FFALP</a:t>
            </a:r>
            <a:endParaRPr b="1"/>
          </a:p>
        </p:txBody>
      </p:sp>
      <p:sp>
        <p:nvSpPr>
          <p:cNvPr id="298" name="Google Shape;298;p27"/>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299" name="Google Shape;299;p27"/>
          <p:cNvPicPr preferRelativeResize="0"/>
          <p:nvPr/>
        </p:nvPicPr>
        <p:blipFill>
          <a:blip r:embed="rId3">
            <a:alphaModFix/>
          </a:blip>
          <a:stretch>
            <a:fillRect/>
          </a:stretch>
        </p:blipFill>
        <p:spPr>
          <a:xfrm>
            <a:off x="286687" y="1534517"/>
            <a:ext cx="2738988" cy="2031534"/>
          </a:xfrm>
          <a:prstGeom prst="rect">
            <a:avLst/>
          </a:prstGeom>
          <a:noFill/>
          <a:ln>
            <a:noFill/>
          </a:ln>
        </p:spPr>
      </p:pic>
      <p:pic>
        <p:nvPicPr>
          <p:cNvPr id="300" name="Google Shape;300;p27"/>
          <p:cNvPicPr preferRelativeResize="0"/>
          <p:nvPr/>
        </p:nvPicPr>
        <p:blipFill>
          <a:blip r:embed="rId4">
            <a:alphaModFix/>
          </a:blip>
          <a:stretch>
            <a:fillRect/>
          </a:stretch>
        </p:blipFill>
        <p:spPr>
          <a:xfrm>
            <a:off x="3161882" y="1534517"/>
            <a:ext cx="3082086" cy="2031533"/>
          </a:xfrm>
          <a:prstGeom prst="rect">
            <a:avLst/>
          </a:prstGeom>
          <a:noFill/>
          <a:ln>
            <a:noFill/>
          </a:ln>
        </p:spPr>
      </p:pic>
      <p:sp>
        <p:nvSpPr>
          <p:cNvPr id="301" name="Google Shape;301;p27"/>
          <p:cNvSpPr txBox="1"/>
          <p:nvPr/>
        </p:nvSpPr>
        <p:spPr>
          <a:xfrm>
            <a:off x="4221425" y="3880800"/>
            <a:ext cx="4635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700">
                <a:latin typeface="Roboto"/>
                <a:ea typeface="Roboto"/>
                <a:cs typeface="Roboto"/>
                <a:sym typeface="Roboto"/>
              </a:rPr>
              <a:t>Football For All Leadership Programme</a:t>
            </a:r>
            <a:endParaRPr sz="2000">
              <a:latin typeface="Roboto"/>
              <a:ea typeface="Roboto"/>
              <a:cs typeface="Roboto"/>
              <a:sym typeface="Roboto"/>
            </a:endParaRPr>
          </a:p>
        </p:txBody>
      </p:sp>
      <p:pic>
        <p:nvPicPr>
          <p:cNvPr id="302" name="Google Shape;302;p27"/>
          <p:cNvPicPr preferRelativeResize="0"/>
          <p:nvPr/>
        </p:nvPicPr>
        <p:blipFill>
          <a:blip r:embed="rId5">
            <a:alphaModFix/>
          </a:blip>
          <a:stretch>
            <a:fillRect/>
          </a:stretch>
        </p:blipFill>
        <p:spPr>
          <a:xfrm>
            <a:off x="6380172" y="1431050"/>
            <a:ext cx="2477141" cy="244975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8"/>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400"/>
              <a:buNone/>
            </a:pPr>
            <a:r>
              <a:rPr b="1" lang="de">
                <a:solidFill>
                  <a:schemeClr val="lt1"/>
                </a:solidFill>
              </a:rPr>
              <a:t> January - August 2022 - Gian Luca Zambrotta</a:t>
            </a:r>
            <a:endParaRPr/>
          </a:p>
        </p:txBody>
      </p:sp>
      <p:sp>
        <p:nvSpPr>
          <p:cNvPr id="308" name="Google Shape;308;p28"/>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309" name="Google Shape;309;p28"/>
          <p:cNvPicPr preferRelativeResize="0"/>
          <p:nvPr/>
        </p:nvPicPr>
        <p:blipFill>
          <a:blip r:embed="rId3">
            <a:alphaModFix/>
          </a:blip>
          <a:stretch>
            <a:fillRect/>
          </a:stretch>
        </p:blipFill>
        <p:spPr>
          <a:xfrm>
            <a:off x="1421700" y="1482700"/>
            <a:ext cx="2962400" cy="2288450"/>
          </a:xfrm>
          <a:prstGeom prst="rect">
            <a:avLst/>
          </a:prstGeom>
          <a:noFill/>
          <a:ln>
            <a:noFill/>
          </a:ln>
        </p:spPr>
      </p:pic>
      <p:pic>
        <p:nvPicPr>
          <p:cNvPr id="310" name="Google Shape;310;p28"/>
          <p:cNvPicPr preferRelativeResize="0"/>
          <p:nvPr/>
        </p:nvPicPr>
        <p:blipFill>
          <a:blip r:embed="rId4">
            <a:alphaModFix/>
          </a:blip>
          <a:stretch>
            <a:fillRect/>
          </a:stretch>
        </p:blipFill>
        <p:spPr>
          <a:xfrm>
            <a:off x="4572000" y="1482700"/>
            <a:ext cx="4211074" cy="2368726"/>
          </a:xfrm>
          <a:prstGeom prst="rect">
            <a:avLst/>
          </a:prstGeom>
          <a:noFill/>
          <a:ln>
            <a:noFill/>
          </a:ln>
        </p:spPr>
      </p:pic>
      <p:sp>
        <p:nvSpPr>
          <p:cNvPr id="311" name="Google Shape;311;p28"/>
          <p:cNvSpPr txBox="1"/>
          <p:nvPr/>
        </p:nvSpPr>
        <p:spPr>
          <a:xfrm>
            <a:off x="3434900" y="4090525"/>
            <a:ext cx="615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a:t>EPFA ‘In Conversation ‘ with FIPPS</a:t>
            </a:r>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10055c66cb3_0_0"/>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Training Clinic</a:t>
            </a:r>
            <a:endParaRPr sz="2300"/>
          </a:p>
        </p:txBody>
      </p:sp>
      <p:sp>
        <p:nvSpPr>
          <p:cNvPr id="317" name="Google Shape;317;g10055c66cb3_0_0"/>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de">
                <a:solidFill>
                  <a:schemeClr val="lt1"/>
                </a:solidFill>
              </a:rPr>
              <a:t>‹#›</a:t>
            </a:fld>
            <a:endParaRPr>
              <a:solidFill>
                <a:schemeClr val="lt1"/>
              </a:solidFill>
            </a:endParaRPr>
          </a:p>
        </p:txBody>
      </p:sp>
      <p:pic>
        <p:nvPicPr>
          <p:cNvPr id="318" name="Google Shape;318;g10055c66cb3_0_0"/>
          <p:cNvPicPr preferRelativeResize="0"/>
          <p:nvPr/>
        </p:nvPicPr>
        <p:blipFill>
          <a:blip r:embed="rId3">
            <a:alphaModFix/>
          </a:blip>
          <a:stretch>
            <a:fillRect/>
          </a:stretch>
        </p:blipFill>
        <p:spPr>
          <a:xfrm>
            <a:off x="1104900" y="1456713"/>
            <a:ext cx="2973425" cy="2230076"/>
          </a:xfrm>
          <a:prstGeom prst="rect">
            <a:avLst/>
          </a:prstGeom>
          <a:noFill/>
          <a:ln>
            <a:noFill/>
          </a:ln>
        </p:spPr>
      </p:pic>
      <p:pic>
        <p:nvPicPr>
          <p:cNvPr id="319" name="Google Shape;319;g10055c66cb3_0_0"/>
          <p:cNvPicPr preferRelativeResize="0"/>
          <p:nvPr/>
        </p:nvPicPr>
        <p:blipFill>
          <a:blip r:embed="rId4">
            <a:alphaModFix/>
          </a:blip>
          <a:stretch>
            <a:fillRect/>
          </a:stretch>
        </p:blipFill>
        <p:spPr>
          <a:xfrm>
            <a:off x="4330075" y="1456724"/>
            <a:ext cx="3964560" cy="2230076"/>
          </a:xfrm>
          <a:prstGeom prst="rect">
            <a:avLst/>
          </a:prstGeom>
          <a:noFill/>
          <a:ln>
            <a:noFill/>
          </a:ln>
        </p:spPr>
      </p:pic>
      <p:sp>
        <p:nvSpPr>
          <p:cNvPr id="320" name="Google Shape;320;g10055c66cb3_0_0"/>
          <p:cNvSpPr txBox="1"/>
          <p:nvPr/>
        </p:nvSpPr>
        <p:spPr>
          <a:xfrm>
            <a:off x="3051800" y="3969100"/>
            <a:ext cx="5086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2400"/>
              <a:t>Coaching Clinic - </a:t>
            </a:r>
            <a:r>
              <a:rPr lang="de" sz="2400"/>
              <a:t>Germany</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9"/>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Home Nations Events</a:t>
            </a:r>
            <a:endParaRPr/>
          </a:p>
        </p:txBody>
      </p:sp>
      <p:sp>
        <p:nvSpPr>
          <p:cNvPr id="326" name="Google Shape;326;p29"/>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327" name="Google Shape;327;p29"/>
          <p:cNvPicPr preferRelativeResize="0"/>
          <p:nvPr/>
        </p:nvPicPr>
        <p:blipFill>
          <a:blip r:embed="rId3">
            <a:alphaModFix/>
          </a:blip>
          <a:stretch>
            <a:fillRect/>
          </a:stretch>
        </p:blipFill>
        <p:spPr>
          <a:xfrm>
            <a:off x="2972900" y="1025175"/>
            <a:ext cx="5110374" cy="3619350"/>
          </a:xfrm>
          <a:prstGeom prst="rect">
            <a:avLst/>
          </a:prstGeom>
          <a:noFill/>
          <a:ln>
            <a:noFill/>
          </a:ln>
        </p:spPr>
      </p:pic>
      <p:sp>
        <p:nvSpPr>
          <p:cNvPr id="328" name="Google Shape;328;p29"/>
          <p:cNvSpPr txBox="1"/>
          <p:nvPr/>
        </p:nvSpPr>
        <p:spPr>
          <a:xfrm>
            <a:off x="3313450" y="4355400"/>
            <a:ext cx="5276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700"/>
              <a:t>April and May - Newtownards, Northern Ireland</a:t>
            </a:r>
            <a:endParaRPr sz="1700"/>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0"/>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Home Nations Events</a:t>
            </a:r>
            <a:endParaRPr/>
          </a:p>
        </p:txBody>
      </p:sp>
      <p:sp>
        <p:nvSpPr>
          <p:cNvPr id="334" name="Google Shape;334;p30"/>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335" name="Google Shape;335;p30"/>
          <p:cNvPicPr preferRelativeResize="0"/>
          <p:nvPr/>
        </p:nvPicPr>
        <p:blipFill>
          <a:blip r:embed="rId3">
            <a:alphaModFix/>
          </a:blip>
          <a:stretch>
            <a:fillRect/>
          </a:stretch>
        </p:blipFill>
        <p:spPr>
          <a:xfrm>
            <a:off x="3000050" y="1299025"/>
            <a:ext cx="3944750" cy="2958574"/>
          </a:xfrm>
          <a:prstGeom prst="rect">
            <a:avLst/>
          </a:prstGeom>
          <a:noFill/>
          <a:ln>
            <a:noFill/>
          </a:ln>
        </p:spPr>
      </p:pic>
      <p:sp>
        <p:nvSpPr>
          <p:cNvPr id="336" name="Google Shape;336;p30"/>
          <p:cNvSpPr txBox="1"/>
          <p:nvPr/>
        </p:nvSpPr>
        <p:spPr>
          <a:xfrm>
            <a:off x="3000050" y="4410600"/>
            <a:ext cx="552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a:t>England, Northern Ireland, Republic of Ireland, Scotland</a:t>
            </a:r>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1659f94bcfe_1_0"/>
          <p:cNvSpPr txBox="1"/>
          <p:nvPr>
            <p:ph type="title"/>
          </p:nvPr>
        </p:nvSpPr>
        <p:spPr>
          <a:xfrm>
            <a:off x="1104900" y="276075"/>
            <a:ext cx="70098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EPFA Home Nations Cup 2022</a:t>
            </a:r>
            <a:endParaRPr/>
          </a:p>
        </p:txBody>
      </p:sp>
      <p:sp>
        <p:nvSpPr>
          <p:cNvPr id="342" name="Google Shape;342;g1659f94bcfe_1_0"/>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43" name="Google Shape;343;g1659f94bcfe_1_0"/>
          <p:cNvPicPr preferRelativeResize="0"/>
          <p:nvPr/>
        </p:nvPicPr>
        <p:blipFill>
          <a:blip r:embed="rId3">
            <a:alphaModFix/>
          </a:blip>
          <a:stretch>
            <a:fillRect/>
          </a:stretch>
        </p:blipFill>
        <p:spPr>
          <a:xfrm>
            <a:off x="1226300" y="1497675"/>
            <a:ext cx="3687600" cy="2459026"/>
          </a:xfrm>
          <a:prstGeom prst="rect">
            <a:avLst/>
          </a:prstGeom>
          <a:noFill/>
          <a:ln>
            <a:noFill/>
          </a:ln>
        </p:spPr>
      </p:pic>
      <p:pic>
        <p:nvPicPr>
          <p:cNvPr id="344" name="Google Shape;344;g1659f94bcfe_1_0"/>
          <p:cNvPicPr preferRelativeResize="0"/>
          <p:nvPr/>
        </p:nvPicPr>
        <p:blipFill>
          <a:blip r:embed="rId4">
            <a:alphaModFix/>
          </a:blip>
          <a:stretch>
            <a:fillRect/>
          </a:stretch>
        </p:blipFill>
        <p:spPr>
          <a:xfrm>
            <a:off x="5121475" y="1497988"/>
            <a:ext cx="3687599" cy="2458390"/>
          </a:xfrm>
          <a:prstGeom prst="rect">
            <a:avLst/>
          </a:prstGeom>
          <a:noFill/>
          <a:ln>
            <a:noFill/>
          </a:ln>
        </p:spPr>
      </p:pic>
      <p:sp>
        <p:nvSpPr>
          <p:cNvPr id="345" name="Google Shape;345;g1659f94bcfe_1_0"/>
          <p:cNvSpPr txBox="1"/>
          <p:nvPr/>
        </p:nvSpPr>
        <p:spPr>
          <a:xfrm>
            <a:off x="3655625" y="4191425"/>
            <a:ext cx="6357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900"/>
              <a:t>EPFA Home Nations Cup 2022</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TEAMS DIRECTIONS</a:t>
            </a:r>
            <a:endParaRPr/>
          </a:p>
        </p:txBody>
      </p:sp>
      <p:sp>
        <p:nvSpPr>
          <p:cNvPr id="121" name="Google Shape;121;p3"/>
          <p:cNvSpPr txBox="1"/>
          <p:nvPr>
            <p:ph idx="1" type="body"/>
          </p:nvPr>
        </p:nvSpPr>
        <p:spPr>
          <a:xfrm>
            <a:off x="2059225" y="1577075"/>
            <a:ext cx="6474900" cy="2118000"/>
          </a:xfrm>
          <a:prstGeom prst="rect">
            <a:avLst/>
          </a:prstGeom>
          <a:noFill/>
          <a:ln>
            <a:noFill/>
          </a:ln>
        </p:spPr>
        <p:txBody>
          <a:bodyPr anchorCtr="0" anchor="t" bIns="91425" lIns="91425" spcFirstLastPara="1" rIns="91425" wrap="square" tIns="91425">
            <a:noAutofit/>
          </a:bodyPr>
          <a:lstStyle/>
          <a:p>
            <a:pPr indent="0" lvl="2" marL="0" rtl="0" algn="l">
              <a:lnSpc>
                <a:spcPct val="100000"/>
              </a:lnSpc>
              <a:spcBef>
                <a:spcPts val="0"/>
              </a:spcBef>
              <a:spcAft>
                <a:spcPts val="0"/>
              </a:spcAft>
              <a:buSzPts val="2400"/>
              <a:buFont typeface="Roboto"/>
              <a:buNone/>
            </a:pPr>
            <a:r>
              <a:rPr lang="de">
                <a:latin typeface="Roboto"/>
                <a:ea typeface="Roboto"/>
                <a:cs typeface="Roboto"/>
                <a:sym typeface="Roboto"/>
              </a:rPr>
              <a:t>REMEMBER TO SPEAK SLOWLY!  </a:t>
            </a:r>
            <a:endParaRPr/>
          </a:p>
          <a:p>
            <a:pPr indent="152400" lvl="2" marL="914400" rtl="0" algn="ctr">
              <a:lnSpc>
                <a:spcPct val="100000"/>
              </a:lnSpc>
              <a:spcBef>
                <a:spcPts val="0"/>
              </a:spcBef>
              <a:spcAft>
                <a:spcPts val="0"/>
              </a:spcAft>
              <a:buSzPts val="2000"/>
              <a:buFont typeface="Roboto"/>
              <a:buNone/>
            </a:pPr>
            <a:r>
              <a:t/>
            </a:r>
            <a:endParaRPr sz="2000">
              <a:latin typeface="Roboto"/>
              <a:ea typeface="Roboto"/>
              <a:cs typeface="Roboto"/>
              <a:sym typeface="Roboto"/>
            </a:endParaRPr>
          </a:p>
          <a:p>
            <a:pPr indent="0" lvl="2" marL="0" rtl="0" algn="l">
              <a:lnSpc>
                <a:spcPct val="100000"/>
              </a:lnSpc>
              <a:spcBef>
                <a:spcPts val="0"/>
              </a:spcBef>
              <a:spcAft>
                <a:spcPts val="0"/>
              </a:spcAft>
              <a:buSzPts val="2000"/>
              <a:buFont typeface="Roboto"/>
              <a:buNone/>
            </a:pPr>
            <a:r>
              <a:rPr lang="de" sz="2000">
                <a:latin typeface="Roboto"/>
                <a:ea typeface="Roboto"/>
                <a:cs typeface="Roboto"/>
                <a:sym typeface="Roboto"/>
              </a:rPr>
              <a:t>This will help everyone </a:t>
            </a:r>
            <a:r>
              <a:rPr lang="de" sz="2000"/>
              <a:t>to be</a:t>
            </a:r>
            <a:r>
              <a:rPr lang="de" sz="2000">
                <a:latin typeface="Roboto"/>
                <a:ea typeface="Roboto"/>
                <a:cs typeface="Roboto"/>
                <a:sym typeface="Roboto"/>
              </a:rPr>
              <a:t> able to understand you and some of our members will need time for translations.</a:t>
            </a:r>
            <a:endParaRPr sz="2000">
              <a:latin typeface="Roboto"/>
              <a:ea typeface="Roboto"/>
              <a:cs typeface="Roboto"/>
              <a:sym typeface="Roboto"/>
            </a:endParaRPr>
          </a:p>
          <a:p>
            <a:pPr indent="-330200" lvl="0" marL="457200" rtl="0" algn="l">
              <a:lnSpc>
                <a:spcPct val="100000"/>
              </a:lnSpc>
              <a:spcBef>
                <a:spcPts val="0"/>
              </a:spcBef>
              <a:spcAft>
                <a:spcPts val="0"/>
              </a:spcAft>
              <a:buSzPts val="2000"/>
              <a:buFont typeface="Roboto"/>
              <a:buNone/>
            </a:pPr>
            <a:r>
              <a:t/>
            </a:r>
            <a:endParaRPr sz="2000">
              <a:latin typeface="Roboto"/>
              <a:ea typeface="Roboto"/>
              <a:cs typeface="Roboto"/>
              <a:sym typeface="Roboto"/>
            </a:endParaRPr>
          </a:p>
        </p:txBody>
      </p:sp>
      <p:sp>
        <p:nvSpPr>
          <p:cNvPr id="122" name="Google Shape;122;p3"/>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23" name="Google Shape;123;p3"/>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124" name="Google Shape;124;p3"/>
          <p:cNvPicPr preferRelativeResize="0"/>
          <p:nvPr/>
        </p:nvPicPr>
        <p:blipFill rotWithShape="1">
          <a:blip r:embed="rId4">
            <a:alphaModFix/>
          </a:blip>
          <a:srcRect b="0" l="0" r="0" t="0"/>
          <a:stretch/>
        </p:blipFill>
        <p:spPr>
          <a:xfrm>
            <a:off x="7242175" y="3376613"/>
            <a:ext cx="1787525" cy="141287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1659f94bcfe_1_8"/>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Home Nations Invitational</a:t>
            </a:r>
            <a:endParaRPr/>
          </a:p>
        </p:txBody>
      </p:sp>
      <p:sp>
        <p:nvSpPr>
          <p:cNvPr id="351" name="Google Shape;351;g1659f94bcfe_1_8"/>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52" name="Google Shape;352;g1659f94bcfe_1_8"/>
          <p:cNvPicPr preferRelativeResize="0"/>
          <p:nvPr/>
        </p:nvPicPr>
        <p:blipFill>
          <a:blip r:embed="rId3">
            <a:alphaModFix/>
          </a:blip>
          <a:stretch>
            <a:fillRect/>
          </a:stretch>
        </p:blipFill>
        <p:spPr>
          <a:xfrm>
            <a:off x="749725" y="1850200"/>
            <a:ext cx="2408509" cy="1803475"/>
          </a:xfrm>
          <a:prstGeom prst="rect">
            <a:avLst/>
          </a:prstGeom>
          <a:noFill/>
          <a:ln>
            <a:noFill/>
          </a:ln>
        </p:spPr>
      </p:pic>
      <p:pic>
        <p:nvPicPr>
          <p:cNvPr id="353" name="Google Shape;353;g1659f94bcfe_1_8"/>
          <p:cNvPicPr preferRelativeResize="0"/>
          <p:nvPr/>
        </p:nvPicPr>
        <p:blipFill>
          <a:blip r:embed="rId4">
            <a:alphaModFix/>
          </a:blip>
          <a:stretch>
            <a:fillRect/>
          </a:stretch>
        </p:blipFill>
        <p:spPr>
          <a:xfrm>
            <a:off x="3321188" y="1850200"/>
            <a:ext cx="2703903" cy="1803475"/>
          </a:xfrm>
          <a:prstGeom prst="rect">
            <a:avLst/>
          </a:prstGeom>
          <a:noFill/>
          <a:ln>
            <a:noFill/>
          </a:ln>
        </p:spPr>
      </p:pic>
      <p:pic>
        <p:nvPicPr>
          <p:cNvPr id="354" name="Google Shape;354;g1659f94bcfe_1_8"/>
          <p:cNvPicPr preferRelativeResize="0"/>
          <p:nvPr/>
        </p:nvPicPr>
        <p:blipFill>
          <a:blip r:embed="rId5">
            <a:alphaModFix/>
          </a:blip>
          <a:stretch>
            <a:fillRect/>
          </a:stretch>
        </p:blipFill>
        <p:spPr>
          <a:xfrm>
            <a:off x="6188075" y="1850850"/>
            <a:ext cx="2703898" cy="1802175"/>
          </a:xfrm>
          <a:prstGeom prst="rect">
            <a:avLst/>
          </a:prstGeom>
          <a:noFill/>
          <a:ln>
            <a:noFill/>
          </a:ln>
        </p:spPr>
      </p:pic>
      <p:sp>
        <p:nvSpPr>
          <p:cNvPr id="355" name="Google Shape;355;g1659f94bcfe_1_8"/>
          <p:cNvSpPr txBox="1"/>
          <p:nvPr/>
        </p:nvSpPr>
        <p:spPr>
          <a:xfrm>
            <a:off x="3677700" y="4046375"/>
            <a:ext cx="447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a:t>HOME NATIONS INVITATIONAL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659f94bcfe_1_17"/>
          <p:cNvSpPr txBox="1"/>
          <p:nvPr>
            <p:ph type="title"/>
          </p:nvPr>
        </p:nvSpPr>
        <p:spPr>
          <a:xfrm>
            <a:off x="1104900" y="276075"/>
            <a:ext cx="7219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EUROPA LEAGUE Fan Festival</a:t>
            </a:r>
            <a:endParaRPr/>
          </a:p>
        </p:txBody>
      </p:sp>
      <p:sp>
        <p:nvSpPr>
          <p:cNvPr id="361" name="Google Shape;361;g1659f94bcfe_1_17"/>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62" name="Google Shape;362;g1659f94bcfe_1_17"/>
          <p:cNvPicPr preferRelativeResize="0"/>
          <p:nvPr/>
        </p:nvPicPr>
        <p:blipFill>
          <a:blip r:embed="rId3">
            <a:alphaModFix/>
          </a:blip>
          <a:stretch>
            <a:fillRect/>
          </a:stretch>
        </p:blipFill>
        <p:spPr>
          <a:xfrm>
            <a:off x="1741825" y="1613525"/>
            <a:ext cx="3072773" cy="2304599"/>
          </a:xfrm>
          <a:prstGeom prst="rect">
            <a:avLst/>
          </a:prstGeom>
          <a:noFill/>
          <a:ln>
            <a:noFill/>
          </a:ln>
        </p:spPr>
      </p:pic>
      <p:pic>
        <p:nvPicPr>
          <p:cNvPr id="363" name="Google Shape;363;g1659f94bcfe_1_17"/>
          <p:cNvPicPr preferRelativeResize="0"/>
          <p:nvPr/>
        </p:nvPicPr>
        <p:blipFill>
          <a:blip r:embed="rId4">
            <a:alphaModFix/>
          </a:blip>
          <a:stretch>
            <a:fillRect/>
          </a:stretch>
        </p:blipFill>
        <p:spPr>
          <a:xfrm>
            <a:off x="5121500" y="1585950"/>
            <a:ext cx="3146342" cy="2359749"/>
          </a:xfrm>
          <a:prstGeom prst="rect">
            <a:avLst/>
          </a:prstGeom>
          <a:noFill/>
          <a:ln>
            <a:noFill/>
          </a:ln>
        </p:spPr>
      </p:pic>
      <p:sp>
        <p:nvSpPr>
          <p:cNvPr id="364" name="Google Shape;364;g1659f94bcfe_1_17"/>
          <p:cNvSpPr txBox="1"/>
          <p:nvPr/>
        </p:nvSpPr>
        <p:spPr>
          <a:xfrm>
            <a:off x="3622525" y="4245050"/>
            <a:ext cx="510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a:t>Europa League Fan Festival Sevilla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1659f94bcfe_1_25"/>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Training Clinic</a:t>
            </a:r>
            <a:endParaRPr/>
          </a:p>
        </p:txBody>
      </p:sp>
      <p:sp>
        <p:nvSpPr>
          <p:cNvPr id="370" name="Google Shape;370;g1659f94bcfe_1_25"/>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71" name="Google Shape;371;g1659f94bcfe_1_25"/>
          <p:cNvPicPr preferRelativeResize="0"/>
          <p:nvPr/>
        </p:nvPicPr>
        <p:blipFill>
          <a:blip r:embed="rId3">
            <a:alphaModFix/>
          </a:blip>
          <a:stretch>
            <a:fillRect/>
          </a:stretch>
        </p:blipFill>
        <p:spPr>
          <a:xfrm>
            <a:off x="1741800" y="1387300"/>
            <a:ext cx="3337677" cy="2503250"/>
          </a:xfrm>
          <a:prstGeom prst="rect">
            <a:avLst/>
          </a:prstGeom>
          <a:noFill/>
          <a:ln>
            <a:noFill/>
          </a:ln>
        </p:spPr>
      </p:pic>
      <p:pic>
        <p:nvPicPr>
          <p:cNvPr id="372" name="Google Shape;372;g1659f94bcfe_1_25"/>
          <p:cNvPicPr preferRelativeResize="0"/>
          <p:nvPr/>
        </p:nvPicPr>
        <p:blipFill>
          <a:blip r:embed="rId4">
            <a:alphaModFix/>
          </a:blip>
          <a:stretch>
            <a:fillRect/>
          </a:stretch>
        </p:blipFill>
        <p:spPr>
          <a:xfrm>
            <a:off x="5342275" y="1358100"/>
            <a:ext cx="3415552" cy="2561649"/>
          </a:xfrm>
          <a:prstGeom prst="rect">
            <a:avLst/>
          </a:prstGeom>
          <a:noFill/>
          <a:ln>
            <a:noFill/>
          </a:ln>
        </p:spPr>
      </p:pic>
      <p:sp>
        <p:nvSpPr>
          <p:cNvPr id="373" name="Google Shape;373;g1659f94bcfe_1_25"/>
          <p:cNvSpPr txBox="1"/>
          <p:nvPr/>
        </p:nvSpPr>
        <p:spPr>
          <a:xfrm>
            <a:off x="3975700" y="4178825"/>
            <a:ext cx="4192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2000"/>
              <a:t>Classification Clinic - Italy</a:t>
            </a:r>
            <a:r>
              <a:rPr lang="de"/>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659f94bcfe_1_33"/>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EPFA CUP 2022</a:t>
            </a:r>
            <a:endParaRPr/>
          </a:p>
        </p:txBody>
      </p:sp>
      <p:sp>
        <p:nvSpPr>
          <p:cNvPr id="379" name="Google Shape;379;g1659f94bcfe_1_33"/>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80" name="Google Shape;380;g1659f94bcfe_1_33"/>
          <p:cNvPicPr preferRelativeResize="0"/>
          <p:nvPr/>
        </p:nvPicPr>
        <p:blipFill>
          <a:blip r:embed="rId3">
            <a:alphaModFix/>
          </a:blip>
          <a:stretch>
            <a:fillRect/>
          </a:stretch>
        </p:blipFill>
        <p:spPr>
          <a:xfrm>
            <a:off x="2437150" y="1321075"/>
            <a:ext cx="5489998" cy="3093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1659f94bcfe_1_40"/>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EPFA CUP 2022</a:t>
            </a:r>
            <a:endParaRPr/>
          </a:p>
        </p:txBody>
      </p:sp>
      <p:sp>
        <p:nvSpPr>
          <p:cNvPr id="386" name="Google Shape;386;g1659f94bcfe_1_40"/>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87" name="Google Shape;387;g1659f94bcfe_1_40"/>
          <p:cNvPicPr preferRelativeResize="0"/>
          <p:nvPr/>
        </p:nvPicPr>
        <p:blipFill>
          <a:blip r:embed="rId3">
            <a:alphaModFix/>
          </a:blip>
          <a:stretch>
            <a:fillRect/>
          </a:stretch>
        </p:blipFill>
        <p:spPr>
          <a:xfrm>
            <a:off x="737375" y="1751550"/>
            <a:ext cx="2633549" cy="1753974"/>
          </a:xfrm>
          <a:prstGeom prst="rect">
            <a:avLst/>
          </a:prstGeom>
          <a:noFill/>
          <a:ln>
            <a:noFill/>
          </a:ln>
        </p:spPr>
      </p:pic>
      <p:pic>
        <p:nvPicPr>
          <p:cNvPr id="388" name="Google Shape;388;g1659f94bcfe_1_40"/>
          <p:cNvPicPr preferRelativeResize="0"/>
          <p:nvPr/>
        </p:nvPicPr>
        <p:blipFill>
          <a:blip r:embed="rId4">
            <a:alphaModFix/>
          </a:blip>
          <a:stretch>
            <a:fillRect/>
          </a:stretch>
        </p:blipFill>
        <p:spPr>
          <a:xfrm>
            <a:off x="3457475" y="1751550"/>
            <a:ext cx="2631598" cy="1753974"/>
          </a:xfrm>
          <a:prstGeom prst="rect">
            <a:avLst/>
          </a:prstGeom>
          <a:noFill/>
          <a:ln>
            <a:noFill/>
          </a:ln>
        </p:spPr>
      </p:pic>
      <p:pic>
        <p:nvPicPr>
          <p:cNvPr id="389" name="Google Shape;389;g1659f94bcfe_1_40"/>
          <p:cNvPicPr preferRelativeResize="0"/>
          <p:nvPr/>
        </p:nvPicPr>
        <p:blipFill>
          <a:blip r:embed="rId5">
            <a:alphaModFix/>
          </a:blip>
          <a:stretch>
            <a:fillRect/>
          </a:stretch>
        </p:blipFill>
        <p:spPr>
          <a:xfrm>
            <a:off x="6175625" y="1753126"/>
            <a:ext cx="2631194" cy="17523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659f94bcfe_1_49"/>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2400"/>
              <a:buFont typeface="Arial"/>
              <a:buNone/>
            </a:pPr>
            <a:r>
              <a:rPr b="1" lang="de">
                <a:solidFill>
                  <a:schemeClr val="lt1"/>
                </a:solidFill>
              </a:rPr>
              <a:t>January - August 2022 - EPFA CUP 2022</a:t>
            </a:r>
            <a:endParaRPr/>
          </a:p>
        </p:txBody>
      </p:sp>
      <p:sp>
        <p:nvSpPr>
          <p:cNvPr id="395" name="Google Shape;395;g1659f94bcfe_1_49"/>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396" name="Google Shape;396;g1659f94bcfe_1_49"/>
          <p:cNvPicPr preferRelativeResize="0"/>
          <p:nvPr/>
        </p:nvPicPr>
        <p:blipFill>
          <a:blip r:embed="rId3">
            <a:alphaModFix/>
          </a:blip>
          <a:stretch>
            <a:fillRect/>
          </a:stretch>
        </p:blipFill>
        <p:spPr>
          <a:xfrm>
            <a:off x="3654375" y="1343150"/>
            <a:ext cx="4515649" cy="3010426"/>
          </a:xfrm>
          <a:prstGeom prst="rect">
            <a:avLst/>
          </a:prstGeom>
          <a:noFill/>
          <a:ln>
            <a:noFill/>
          </a:ln>
        </p:spPr>
      </p:pic>
      <p:pic>
        <p:nvPicPr>
          <p:cNvPr id="397" name="Google Shape;397;g1659f94bcfe_1_49"/>
          <p:cNvPicPr preferRelativeResize="0"/>
          <p:nvPr/>
        </p:nvPicPr>
        <p:blipFill>
          <a:blip r:embed="rId4">
            <a:alphaModFix/>
          </a:blip>
          <a:stretch>
            <a:fillRect/>
          </a:stretch>
        </p:blipFill>
        <p:spPr>
          <a:xfrm>
            <a:off x="1046425" y="1597000"/>
            <a:ext cx="2145701" cy="2603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659f94bcfe_1_56"/>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
              <a:t>Future Events 2023-2025</a:t>
            </a:r>
            <a:endParaRPr/>
          </a:p>
        </p:txBody>
      </p:sp>
      <p:sp>
        <p:nvSpPr>
          <p:cNvPr id="403" name="Google Shape;403;g1659f94bcfe_1_56"/>
          <p:cNvSpPr txBox="1"/>
          <p:nvPr>
            <p:ph idx="12" type="sldNum"/>
          </p:nvPr>
        </p:nvSpPr>
        <p:spPr>
          <a:xfrm>
            <a:off x="0" y="0"/>
            <a:ext cx="595200" cy="73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pic>
        <p:nvPicPr>
          <p:cNvPr id="404" name="Google Shape;404;g1659f94bcfe_1_56"/>
          <p:cNvPicPr preferRelativeResize="0"/>
          <p:nvPr/>
        </p:nvPicPr>
        <p:blipFill>
          <a:blip r:embed="rId3">
            <a:alphaModFix/>
          </a:blip>
          <a:stretch>
            <a:fillRect/>
          </a:stretch>
        </p:blipFill>
        <p:spPr>
          <a:xfrm>
            <a:off x="4116475" y="1283825"/>
            <a:ext cx="4971249" cy="3314176"/>
          </a:xfrm>
          <a:prstGeom prst="rect">
            <a:avLst/>
          </a:prstGeom>
          <a:noFill/>
          <a:ln>
            <a:noFill/>
          </a:ln>
        </p:spPr>
      </p:pic>
      <p:pic>
        <p:nvPicPr>
          <p:cNvPr id="405" name="Google Shape;405;g1659f94bcfe_1_56"/>
          <p:cNvPicPr preferRelativeResize="0"/>
          <p:nvPr/>
        </p:nvPicPr>
        <p:blipFill rotWithShape="1">
          <a:blip r:embed="rId4">
            <a:alphaModFix/>
          </a:blip>
          <a:srcRect b="0" l="0" r="0" t="0"/>
          <a:stretch/>
        </p:blipFill>
        <p:spPr>
          <a:xfrm>
            <a:off x="2690100" y="1565988"/>
            <a:ext cx="2258725" cy="27498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1"/>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sp>
        <p:nvSpPr>
          <p:cNvPr id="411" name="Google Shape;411;p31"/>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50"/>
              <a:buFont typeface="Arial"/>
              <a:buNone/>
            </a:pPr>
            <a:fld id="{00000000-1234-1234-1234-123412341234}" type="slidenum">
              <a:rPr lang="de">
                <a:solidFill>
                  <a:schemeClr val="lt1"/>
                </a:solidFill>
              </a:rPr>
              <a:t>‹#›</a:t>
            </a:fld>
            <a:endParaRPr>
              <a:solidFill>
                <a:schemeClr val="lt1"/>
              </a:solidFill>
            </a:endParaRPr>
          </a:p>
        </p:txBody>
      </p:sp>
      <p:pic>
        <p:nvPicPr>
          <p:cNvPr id="412" name="Google Shape;412;p31"/>
          <p:cNvPicPr preferRelativeResize="0"/>
          <p:nvPr/>
        </p:nvPicPr>
        <p:blipFill rotWithShape="1">
          <a:blip r:embed="rId3">
            <a:alphaModFix amt="20000"/>
          </a:blip>
          <a:srcRect b="0" l="0" r="0" t="0"/>
          <a:stretch/>
        </p:blipFill>
        <p:spPr>
          <a:xfrm>
            <a:off x="455648" y="964375"/>
            <a:ext cx="8884551" cy="3951125"/>
          </a:xfrm>
          <a:prstGeom prst="rect">
            <a:avLst/>
          </a:prstGeom>
          <a:noFill/>
          <a:ln>
            <a:noFill/>
          </a:ln>
        </p:spPr>
      </p:pic>
      <p:sp>
        <p:nvSpPr>
          <p:cNvPr id="413" name="Google Shape;413;p31"/>
          <p:cNvSpPr txBox="1"/>
          <p:nvPr/>
        </p:nvSpPr>
        <p:spPr>
          <a:xfrm>
            <a:off x="2456400" y="3622238"/>
            <a:ext cx="4688400" cy="90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de" sz="4400" u="none" cap="none" strike="noStrike">
                <a:solidFill>
                  <a:schemeClr val="lt1"/>
                </a:solidFill>
                <a:latin typeface="Open Sans"/>
                <a:ea typeface="Open Sans"/>
                <a:cs typeface="Open Sans"/>
                <a:sym typeface="Open Sans"/>
              </a:rPr>
              <a:t>Any Questions?</a:t>
            </a:r>
            <a:endParaRPr b="1" i="0" sz="1400" u="none" cap="none" strike="noStrike">
              <a:solidFill>
                <a:schemeClr val="lt1"/>
              </a:solidFil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a6a974b3ee_0_5"/>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BARB PEACOCK - SECRETARY GENERAL</a:t>
            </a:r>
            <a:endParaRPr/>
          </a:p>
        </p:txBody>
      </p:sp>
      <p:sp>
        <p:nvSpPr>
          <p:cNvPr id="419" name="Google Shape;419;ga6a974b3ee_0_5"/>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420" name="Google Shape;420;ga6a974b3ee_0_5"/>
          <p:cNvPicPr preferRelativeResize="0"/>
          <p:nvPr/>
        </p:nvPicPr>
        <p:blipFill rotWithShape="1">
          <a:blip r:embed="rId3">
            <a:alphaModFix/>
          </a:blip>
          <a:srcRect b="0" l="0" r="0" t="0"/>
          <a:stretch/>
        </p:blipFill>
        <p:spPr>
          <a:xfrm>
            <a:off x="5338763" y="1187450"/>
            <a:ext cx="2470150" cy="2470150"/>
          </a:xfrm>
          <a:prstGeom prst="rect">
            <a:avLst/>
          </a:prstGeom>
          <a:noFill/>
          <a:ln>
            <a:noFill/>
          </a:ln>
        </p:spPr>
      </p:pic>
      <p:pic>
        <p:nvPicPr>
          <p:cNvPr id="421" name="Google Shape;421;ga6a974b3ee_0_5"/>
          <p:cNvPicPr preferRelativeResize="0"/>
          <p:nvPr/>
        </p:nvPicPr>
        <p:blipFill rotWithShape="1">
          <a:blip r:embed="rId4">
            <a:alphaModFix/>
          </a:blip>
          <a:srcRect b="14340" l="0" r="0" t="16202"/>
          <a:stretch/>
        </p:blipFill>
        <p:spPr>
          <a:xfrm>
            <a:off x="4289425" y="3503613"/>
            <a:ext cx="3559174" cy="1158875"/>
          </a:xfrm>
          <a:prstGeom prst="rect">
            <a:avLst/>
          </a:prstGeom>
          <a:noFill/>
          <a:ln>
            <a:noFill/>
          </a:ln>
        </p:spPr>
      </p:pic>
      <p:pic>
        <p:nvPicPr>
          <p:cNvPr id="422" name="Google Shape;422;ga6a974b3ee_0_5"/>
          <p:cNvPicPr preferRelativeResize="0"/>
          <p:nvPr/>
        </p:nvPicPr>
        <p:blipFill>
          <a:blip r:embed="rId5">
            <a:alphaModFix/>
          </a:blip>
          <a:stretch>
            <a:fillRect/>
          </a:stretch>
        </p:blipFill>
        <p:spPr>
          <a:xfrm>
            <a:off x="1496775" y="1263650"/>
            <a:ext cx="2302073" cy="3453952"/>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3"/>
          <p:cNvSpPr txBox="1"/>
          <p:nvPr>
            <p:ph type="title"/>
          </p:nvPr>
        </p:nvSpPr>
        <p:spPr>
          <a:xfrm>
            <a:off x="1101725" y="273050"/>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latin typeface="Dosis"/>
                <a:ea typeface="Dosis"/>
                <a:cs typeface="Dosis"/>
                <a:sym typeface="Dosis"/>
              </a:rPr>
              <a:t>Status of the Secretariat</a:t>
            </a:r>
            <a:endParaRPr b="1">
              <a:latin typeface="Open Sans"/>
              <a:ea typeface="Open Sans"/>
              <a:cs typeface="Open Sans"/>
              <a:sym typeface="Open Sans"/>
            </a:endParaRPr>
          </a:p>
        </p:txBody>
      </p:sp>
      <p:sp>
        <p:nvSpPr>
          <p:cNvPr id="428" name="Google Shape;428;p43"/>
          <p:cNvSpPr txBox="1"/>
          <p:nvPr>
            <p:ph idx="2" type="body"/>
          </p:nvPr>
        </p:nvSpPr>
        <p:spPr>
          <a:xfrm>
            <a:off x="2743950" y="1203325"/>
            <a:ext cx="3656100" cy="45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
              <a:buFont typeface="Roboto"/>
              <a:buNone/>
            </a:pPr>
            <a:r>
              <a:rPr lang="de" sz="1800">
                <a:latin typeface="Open Sans"/>
                <a:ea typeface="Open Sans"/>
                <a:cs typeface="Open Sans"/>
                <a:sym typeface="Open Sans"/>
              </a:rPr>
              <a:t>Duties and Responsibilities:</a:t>
            </a:r>
            <a:endParaRPr/>
          </a:p>
        </p:txBody>
      </p:sp>
      <p:sp>
        <p:nvSpPr>
          <p:cNvPr id="429" name="Google Shape;429;p43"/>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430" name="Google Shape;430;p43"/>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sp>
        <p:nvSpPr>
          <p:cNvPr id="431" name="Google Shape;431;p43"/>
          <p:cNvSpPr txBox="1"/>
          <p:nvPr/>
        </p:nvSpPr>
        <p:spPr>
          <a:xfrm>
            <a:off x="3558175" y="1731925"/>
            <a:ext cx="5151600" cy="2895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rgbClr val="222222"/>
              </a:buClr>
              <a:buSzPts val="1400"/>
              <a:buFont typeface="Roboto"/>
              <a:buChar char="➯"/>
            </a:pPr>
            <a:r>
              <a:rPr b="0" i="0" lang="de" u="none" cap="none" strike="noStrike">
                <a:solidFill>
                  <a:srgbClr val="222222"/>
                </a:solidFill>
                <a:latin typeface="Roboto"/>
                <a:ea typeface="Roboto"/>
                <a:cs typeface="Roboto"/>
                <a:sym typeface="Roboto"/>
              </a:rPr>
              <a:t>Manage the day to day business of FIPFA</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lang="de">
                <a:solidFill>
                  <a:srgbClr val="222222"/>
                </a:solidFill>
                <a:latin typeface="Roboto"/>
                <a:ea typeface="Roboto"/>
                <a:cs typeface="Roboto"/>
                <a:sym typeface="Roboto"/>
              </a:rPr>
              <a:t>Continue </a:t>
            </a:r>
            <a:r>
              <a:rPr b="0" i="0" lang="de" u="none" cap="none" strike="noStrike">
                <a:solidFill>
                  <a:srgbClr val="222222"/>
                </a:solidFill>
                <a:latin typeface="Roboto"/>
                <a:ea typeface="Roboto"/>
                <a:cs typeface="Roboto"/>
                <a:sym typeface="Roboto"/>
              </a:rPr>
              <a:t>communication with Zones and NOPFs</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lang="de">
                <a:solidFill>
                  <a:srgbClr val="222222"/>
                </a:solidFill>
                <a:latin typeface="Roboto"/>
                <a:ea typeface="Roboto"/>
                <a:cs typeface="Roboto"/>
                <a:sym typeface="Roboto"/>
              </a:rPr>
              <a:t>Augment connection with partners</a:t>
            </a:r>
            <a:endParaRPr>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lang="de">
                <a:solidFill>
                  <a:srgbClr val="222222"/>
                </a:solidFill>
                <a:latin typeface="Roboto"/>
                <a:ea typeface="Roboto"/>
                <a:cs typeface="Roboto"/>
                <a:sym typeface="Roboto"/>
              </a:rPr>
              <a:t>Request information and nominees from NOPFs</a:t>
            </a:r>
            <a:endParaRPr>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lang="de">
                <a:solidFill>
                  <a:srgbClr val="222222"/>
                </a:solidFill>
                <a:latin typeface="Roboto"/>
                <a:ea typeface="Roboto"/>
                <a:cs typeface="Roboto"/>
                <a:sym typeface="Roboto"/>
              </a:rPr>
              <a:t>Consolidate</a:t>
            </a:r>
            <a:r>
              <a:rPr b="0" i="0" lang="de" u="none" cap="none" strike="noStrike">
                <a:solidFill>
                  <a:srgbClr val="222222"/>
                </a:solidFill>
                <a:latin typeface="Roboto"/>
                <a:ea typeface="Roboto"/>
                <a:cs typeface="Roboto"/>
                <a:sym typeface="Roboto"/>
              </a:rPr>
              <a:t> data and information</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b="0" i="0" lang="de" u="none" cap="none" strike="noStrike">
                <a:solidFill>
                  <a:srgbClr val="222222"/>
                </a:solidFill>
                <a:latin typeface="Roboto"/>
                <a:ea typeface="Roboto"/>
                <a:cs typeface="Roboto"/>
                <a:sym typeface="Roboto"/>
              </a:rPr>
              <a:t>Field issues and questions from interested parties</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b="0" i="0" lang="de" u="none" cap="none" strike="noStrike">
                <a:solidFill>
                  <a:srgbClr val="222222"/>
                </a:solidFill>
                <a:latin typeface="Roboto"/>
                <a:ea typeface="Roboto"/>
                <a:cs typeface="Roboto"/>
                <a:sym typeface="Roboto"/>
              </a:rPr>
              <a:t>Organise Executive Council meetings, take notes, and disseminate minutes to ExCo members</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b="0" i="0" lang="de" u="none" cap="none" strike="noStrike">
                <a:solidFill>
                  <a:srgbClr val="222222"/>
                </a:solidFill>
                <a:latin typeface="Roboto"/>
                <a:ea typeface="Roboto"/>
                <a:cs typeface="Roboto"/>
                <a:sym typeface="Roboto"/>
              </a:rPr>
              <a:t>Prepare annual reports</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b="0" i="0" lang="de" u="none" cap="none" strike="noStrike">
                <a:solidFill>
                  <a:srgbClr val="222222"/>
                </a:solidFill>
                <a:latin typeface="Roboto"/>
                <a:ea typeface="Roboto"/>
                <a:cs typeface="Roboto"/>
                <a:sym typeface="Roboto"/>
              </a:rPr>
              <a:t>Organise the annual Congress.</a:t>
            </a:r>
            <a:endParaRPr b="0" i="0" u="none" cap="none" strike="noStrike">
              <a:solidFill>
                <a:srgbClr val="222222"/>
              </a:solidFill>
              <a:latin typeface="Roboto"/>
              <a:ea typeface="Roboto"/>
              <a:cs typeface="Roboto"/>
              <a:sym typeface="Roboto"/>
            </a:endParaRPr>
          </a:p>
          <a:p>
            <a:pPr indent="-317500" lvl="0" marL="457200" marR="0" rtl="0" algn="l">
              <a:lnSpc>
                <a:spcPct val="115000"/>
              </a:lnSpc>
              <a:spcBef>
                <a:spcPts val="0"/>
              </a:spcBef>
              <a:spcAft>
                <a:spcPts val="0"/>
              </a:spcAft>
              <a:buClr>
                <a:srgbClr val="222222"/>
              </a:buClr>
              <a:buSzPts val="1400"/>
              <a:buFont typeface="Roboto"/>
              <a:buChar char="➯"/>
            </a:pPr>
            <a:r>
              <a:rPr b="0" i="0" lang="de" u="none" cap="none" strike="noStrike">
                <a:solidFill>
                  <a:srgbClr val="222222"/>
                </a:solidFill>
                <a:latin typeface="Roboto"/>
                <a:ea typeface="Roboto"/>
                <a:cs typeface="Roboto"/>
                <a:sym typeface="Roboto"/>
              </a:rPr>
              <a:t>Others as assigned by the president</a:t>
            </a:r>
            <a:endParaRPr b="0" i="0" sz="1200" u="none" cap="none" strike="noStrike">
              <a:solidFill>
                <a:srgbClr val="000000"/>
              </a:solidFill>
              <a:latin typeface="Arial"/>
              <a:ea typeface="Arial"/>
              <a:cs typeface="Arial"/>
              <a:sym typeface="Arial"/>
            </a:endParaRPr>
          </a:p>
        </p:txBody>
      </p:sp>
      <p:pic>
        <p:nvPicPr>
          <p:cNvPr id="432" name="Google Shape;432;p43"/>
          <p:cNvPicPr preferRelativeResize="0"/>
          <p:nvPr/>
        </p:nvPicPr>
        <p:blipFill>
          <a:blip r:embed="rId4">
            <a:alphaModFix/>
          </a:blip>
          <a:stretch>
            <a:fillRect/>
          </a:stretch>
        </p:blipFill>
        <p:spPr>
          <a:xfrm>
            <a:off x="516926" y="2724150"/>
            <a:ext cx="2903127" cy="1934925"/>
          </a:xfrm>
          <a:prstGeom prst="rect">
            <a:avLst/>
          </a:prstGeom>
          <a:noFill/>
          <a:ln cap="flat" cmpd="sng" w="19050">
            <a:solidFill>
              <a:schemeClr val="lt1"/>
            </a:solidFill>
            <a:prstDash val="solid"/>
            <a:round/>
            <a:headEnd len="sm" w="sm" type="none"/>
            <a:tailEnd len="sm" w="sm" type="none"/>
          </a:ln>
        </p:spPr>
      </p:pic>
      <p:pic>
        <p:nvPicPr>
          <p:cNvPr id="433" name="Google Shape;433;p43"/>
          <p:cNvPicPr preferRelativeResize="0"/>
          <p:nvPr/>
        </p:nvPicPr>
        <p:blipFill>
          <a:blip r:embed="rId5">
            <a:alphaModFix/>
          </a:blip>
          <a:stretch>
            <a:fillRect/>
          </a:stretch>
        </p:blipFill>
        <p:spPr>
          <a:xfrm>
            <a:off x="266850" y="1321563"/>
            <a:ext cx="2212449" cy="1474599"/>
          </a:xfrm>
          <a:prstGeom prst="rect">
            <a:avLst/>
          </a:prstGeom>
          <a:noFill/>
          <a:ln cap="flat" cmpd="sng" w="19050">
            <a:solidFill>
              <a:schemeClr val="lt1"/>
            </a:solidFill>
            <a:prstDash val="solid"/>
            <a:round/>
            <a:headEnd len="sm" w="sm" type="none"/>
            <a:tailEnd len="sm" w="sm" type="none"/>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4"/>
          <p:cNvPicPr preferRelativeResize="0"/>
          <p:nvPr/>
        </p:nvPicPr>
        <p:blipFill rotWithShape="1">
          <a:blip r:embed="rId3">
            <a:alphaModFix/>
          </a:blip>
          <a:srcRect b="0" l="0" r="0" t="0"/>
          <a:stretch/>
        </p:blipFill>
        <p:spPr>
          <a:xfrm>
            <a:off x="7242175" y="3376613"/>
            <a:ext cx="1787525" cy="1412875"/>
          </a:xfrm>
          <a:prstGeom prst="rect">
            <a:avLst/>
          </a:prstGeom>
          <a:noFill/>
          <a:ln>
            <a:noFill/>
          </a:ln>
        </p:spPr>
      </p:pic>
      <p:sp>
        <p:nvSpPr>
          <p:cNvPr id="130" name="Google Shape;130;p4"/>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BARB PEACOCK - SECRETARY GENERAL</a:t>
            </a:r>
            <a:endParaRPr/>
          </a:p>
        </p:txBody>
      </p:sp>
      <p:sp>
        <p:nvSpPr>
          <p:cNvPr id="131" name="Google Shape;131;p4"/>
          <p:cNvSpPr txBox="1"/>
          <p:nvPr>
            <p:ph idx="1" type="body"/>
          </p:nvPr>
        </p:nvSpPr>
        <p:spPr>
          <a:xfrm>
            <a:off x="1865313" y="1624013"/>
            <a:ext cx="5703887" cy="2314575"/>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Char char="▸"/>
            </a:pPr>
            <a:r>
              <a:rPr b="1" lang="de" sz="2000"/>
              <a:t>Roll Call </a:t>
            </a:r>
            <a:endParaRPr b="1" sz="2000"/>
          </a:p>
          <a:p>
            <a:pPr indent="-114300" lvl="1" marL="609600" rtl="0" algn="l">
              <a:lnSpc>
                <a:spcPct val="100000"/>
              </a:lnSpc>
              <a:spcBef>
                <a:spcPts val="0"/>
              </a:spcBef>
              <a:spcAft>
                <a:spcPts val="0"/>
              </a:spcAft>
              <a:buSzPts val="1800"/>
              <a:buChar char="▹"/>
            </a:pPr>
            <a:r>
              <a:rPr lang="de" sz="1800"/>
              <a:t>All attendees will be asked to identify themselves and attendance will be noted.</a:t>
            </a:r>
            <a:endParaRPr sz="2200"/>
          </a:p>
          <a:p>
            <a:pPr indent="-25400" lvl="1" marL="609600" rtl="0" algn="l">
              <a:lnSpc>
                <a:spcPct val="100000"/>
              </a:lnSpc>
              <a:spcBef>
                <a:spcPts val="0"/>
              </a:spcBef>
              <a:spcAft>
                <a:spcPts val="0"/>
              </a:spcAft>
              <a:buSzPts val="2000"/>
              <a:buNone/>
            </a:pPr>
            <a:r>
              <a:t/>
            </a:r>
            <a:endParaRPr sz="2000"/>
          </a:p>
          <a:p>
            <a:pPr indent="0" lvl="0" marL="0" rtl="0" algn="l">
              <a:lnSpc>
                <a:spcPct val="100000"/>
              </a:lnSpc>
              <a:spcBef>
                <a:spcPts val="0"/>
              </a:spcBef>
              <a:spcAft>
                <a:spcPts val="0"/>
              </a:spcAft>
              <a:buSzPts val="2000"/>
              <a:buFont typeface="Roboto"/>
              <a:buNone/>
            </a:pPr>
            <a:r>
              <a:t/>
            </a:r>
            <a:endParaRPr sz="2000"/>
          </a:p>
          <a:p>
            <a:pPr indent="0" lvl="0" marL="0" rtl="0" algn="l">
              <a:lnSpc>
                <a:spcPct val="100000"/>
              </a:lnSpc>
              <a:spcBef>
                <a:spcPts val="0"/>
              </a:spcBef>
              <a:spcAft>
                <a:spcPts val="0"/>
              </a:spcAft>
              <a:buSzPts val="2000"/>
              <a:buFont typeface="Roboto"/>
              <a:buNone/>
            </a:pPr>
            <a:r>
              <a:rPr lang="de" sz="2000"/>
              <a:t>NOTE: This meeting will be recorded via Teams for future reference</a:t>
            </a:r>
            <a:endParaRPr/>
          </a:p>
          <a:p>
            <a:pPr indent="0" lvl="0" marL="0" rtl="0" algn="l">
              <a:lnSpc>
                <a:spcPct val="100000"/>
              </a:lnSpc>
              <a:spcBef>
                <a:spcPts val="0"/>
              </a:spcBef>
              <a:spcAft>
                <a:spcPts val="0"/>
              </a:spcAft>
              <a:buSzPts val="1800"/>
              <a:buFont typeface="Roboto"/>
              <a:buNone/>
            </a:pPr>
            <a:r>
              <a:t/>
            </a:r>
            <a:endParaRPr sz="1800"/>
          </a:p>
        </p:txBody>
      </p:sp>
      <p:sp>
        <p:nvSpPr>
          <p:cNvPr id="132" name="Google Shape;132;p4"/>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33" name="Google Shape;133;p4"/>
          <p:cNvPicPr preferRelativeResize="0"/>
          <p:nvPr/>
        </p:nvPicPr>
        <p:blipFill rotWithShape="1">
          <a:blip r:embed="rId4">
            <a:alphaModFix/>
          </a:blip>
          <a:srcRect b="42964" l="0" r="38874" t="0"/>
          <a:stretch/>
        </p:blipFill>
        <p:spPr>
          <a:xfrm>
            <a:off x="8175625" y="301625"/>
            <a:ext cx="854075" cy="690563"/>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5"/>
          <p:cNvSpPr txBox="1"/>
          <p:nvPr>
            <p:ph type="title"/>
          </p:nvPr>
        </p:nvSpPr>
        <p:spPr>
          <a:xfrm>
            <a:off x="1101725" y="273050"/>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t>Status of the Secretariat</a:t>
            </a:r>
            <a:endParaRPr b="1">
              <a:latin typeface="Open Sans"/>
              <a:ea typeface="Open Sans"/>
              <a:cs typeface="Open Sans"/>
              <a:sym typeface="Open Sans"/>
            </a:endParaRPr>
          </a:p>
        </p:txBody>
      </p:sp>
      <p:sp>
        <p:nvSpPr>
          <p:cNvPr id="439" name="Google Shape;439;p45"/>
          <p:cNvSpPr txBox="1"/>
          <p:nvPr>
            <p:ph idx="2" type="body"/>
          </p:nvPr>
        </p:nvSpPr>
        <p:spPr>
          <a:xfrm>
            <a:off x="468313" y="1203325"/>
            <a:ext cx="3656012" cy="4524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
              <a:buFont typeface="Roboto"/>
              <a:buNone/>
            </a:pPr>
            <a:r>
              <a:rPr lang="de" sz="1800">
                <a:latin typeface="Open Sans"/>
                <a:ea typeface="Open Sans"/>
                <a:cs typeface="Open Sans"/>
                <a:sym typeface="Open Sans"/>
              </a:rPr>
              <a:t>November 2021 - October 2022:</a:t>
            </a:r>
            <a:endParaRPr/>
          </a:p>
        </p:txBody>
      </p:sp>
      <p:sp>
        <p:nvSpPr>
          <p:cNvPr id="440" name="Google Shape;440;p45"/>
          <p:cNvSpPr txBox="1"/>
          <p:nvPr>
            <p:ph idx="2" type="body"/>
          </p:nvPr>
        </p:nvSpPr>
        <p:spPr>
          <a:xfrm>
            <a:off x="468325" y="1655775"/>
            <a:ext cx="8442762" cy="3210300"/>
          </a:xfrm>
          <a:prstGeom prst="rect">
            <a:avLst/>
          </a:prstGeom>
          <a:noFill/>
          <a:ln>
            <a:noFill/>
          </a:ln>
        </p:spPr>
        <p:txBody>
          <a:bodyPr anchorCtr="0" anchor="t" bIns="91425" lIns="91425" spcFirstLastPara="1" rIns="91425" wrap="square" tIns="91425">
            <a:noAutofit/>
          </a:bodyPr>
          <a:lstStyle/>
          <a:p>
            <a:pPr indent="-231775" lvl="0" marL="231775" rtl="0" algn="l">
              <a:lnSpc>
                <a:spcPct val="100000"/>
              </a:lnSpc>
              <a:spcBef>
                <a:spcPts val="0"/>
              </a:spcBef>
              <a:spcAft>
                <a:spcPts val="0"/>
              </a:spcAft>
              <a:buSzPts val="1000"/>
              <a:buFont typeface="Noto Sans Symbols"/>
              <a:buChar char="❑"/>
            </a:pPr>
            <a:r>
              <a:rPr lang="de" sz="2000"/>
              <a:t>ExCo meetings</a:t>
            </a:r>
            <a:endParaRPr/>
          </a:p>
          <a:p>
            <a:pPr indent="-231775" lvl="1" marL="688975" rtl="0" algn="l">
              <a:lnSpc>
                <a:spcPct val="100000"/>
              </a:lnSpc>
              <a:spcBef>
                <a:spcPts val="0"/>
              </a:spcBef>
              <a:spcAft>
                <a:spcPts val="0"/>
              </a:spcAft>
              <a:buSzPts val="800"/>
              <a:buFont typeface="Noto Sans Symbols"/>
              <a:buChar char="❑"/>
            </a:pPr>
            <a:r>
              <a:rPr lang="de" sz="1600"/>
              <a:t>Held monthly meetings with the Executive Council and the lead Zone Representatives</a:t>
            </a:r>
            <a:endParaRPr/>
          </a:p>
          <a:p>
            <a:pPr indent="-101600" lvl="2" marL="1079500" rtl="0" algn="l">
              <a:lnSpc>
                <a:spcPct val="100000"/>
              </a:lnSpc>
              <a:spcBef>
                <a:spcPts val="0"/>
              </a:spcBef>
              <a:spcAft>
                <a:spcPts val="0"/>
              </a:spcAft>
              <a:buSzPts val="1600"/>
              <a:buChar char="▹"/>
            </a:pPr>
            <a:r>
              <a:rPr lang="de" sz="1400"/>
              <a:t>Worked with FIPFA President on content</a:t>
            </a:r>
            <a:endParaRPr/>
          </a:p>
          <a:p>
            <a:pPr indent="-101600" lvl="2" marL="1079500" rtl="0" algn="l">
              <a:lnSpc>
                <a:spcPct val="100000"/>
              </a:lnSpc>
              <a:spcBef>
                <a:spcPts val="0"/>
              </a:spcBef>
              <a:spcAft>
                <a:spcPts val="0"/>
              </a:spcAft>
              <a:buSzPts val="1600"/>
              <a:buChar char="▹"/>
            </a:pPr>
            <a:r>
              <a:rPr lang="de" sz="1400"/>
              <a:t>Prepared and disseminated the agendas</a:t>
            </a:r>
            <a:endParaRPr/>
          </a:p>
          <a:p>
            <a:pPr indent="-101600" lvl="2" marL="1079500" rtl="0" algn="l">
              <a:lnSpc>
                <a:spcPct val="100000"/>
              </a:lnSpc>
              <a:spcBef>
                <a:spcPts val="0"/>
              </a:spcBef>
              <a:spcAft>
                <a:spcPts val="0"/>
              </a:spcAft>
              <a:buSzPts val="1600"/>
              <a:buChar char="▹"/>
            </a:pPr>
            <a:r>
              <a:rPr lang="de" sz="1400"/>
              <a:t>Shared the minutes from each with the ExCo.</a:t>
            </a:r>
            <a:endParaRPr/>
          </a:p>
          <a:p>
            <a:pPr indent="-168275" lvl="0" marL="231775" rtl="0" algn="l">
              <a:lnSpc>
                <a:spcPct val="100000"/>
              </a:lnSpc>
              <a:spcBef>
                <a:spcPts val="0"/>
              </a:spcBef>
              <a:spcAft>
                <a:spcPts val="0"/>
              </a:spcAft>
              <a:buSzPts val="1000"/>
              <a:buFont typeface="Noto Sans Symbols"/>
              <a:buNone/>
            </a:pPr>
            <a:r>
              <a:t/>
            </a:r>
            <a:endParaRPr sz="1400"/>
          </a:p>
          <a:p>
            <a:pPr indent="-231775" lvl="0" marL="231775" rtl="0" algn="l">
              <a:lnSpc>
                <a:spcPct val="100000"/>
              </a:lnSpc>
              <a:spcBef>
                <a:spcPts val="0"/>
              </a:spcBef>
              <a:spcAft>
                <a:spcPts val="0"/>
              </a:spcAft>
              <a:buSzPts val="1000"/>
              <a:buFont typeface="Noto Sans Symbols"/>
              <a:buChar char="❑"/>
            </a:pPr>
            <a:r>
              <a:rPr lang="de" sz="2000"/>
              <a:t>Annual Congress</a:t>
            </a:r>
            <a:endParaRPr/>
          </a:p>
          <a:p>
            <a:pPr indent="-63500" lvl="1" marL="342900" rtl="0" algn="l">
              <a:lnSpc>
                <a:spcPct val="100000"/>
              </a:lnSpc>
              <a:spcBef>
                <a:spcPts val="0"/>
              </a:spcBef>
              <a:spcAft>
                <a:spcPts val="0"/>
              </a:spcAft>
              <a:buSzPts val="1000"/>
              <a:buFont typeface="Noto Sans Symbols"/>
              <a:buChar char="❑"/>
            </a:pPr>
            <a:r>
              <a:rPr lang="de" sz="1600"/>
              <a:t>  Assisted in the preparation of the virtual Congress</a:t>
            </a:r>
            <a:endParaRPr sz="1600"/>
          </a:p>
          <a:p>
            <a:pPr indent="-63500" lvl="1" marL="342900" rtl="0" algn="l">
              <a:lnSpc>
                <a:spcPct val="100000"/>
              </a:lnSpc>
              <a:spcBef>
                <a:spcPts val="0"/>
              </a:spcBef>
              <a:spcAft>
                <a:spcPts val="0"/>
              </a:spcAft>
              <a:buSzPts val="1000"/>
              <a:buFont typeface="Noto Sans Symbols"/>
              <a:buChar char="❑"/>
            </a:pPr>
            <a:r>
              <a:rPr lang="de" sz="1600"/>
              <a:t>  Created Minutes and disseminated to all participants</a:t>
            </a:r>
            <a:endParaRPr/>
          </a:p>
          <a:p>
            <a:pPr indent="0" lvl="0" marL="57150" rtl="0" algn="l">
              <a:lnSpc>
                <a:spcPct val="100000"/>
              </a:lnSpc>
              <a:spcBef>
                <a:spcPts val="0"/>
              </a:spcBef>
              <a:spcAft>
                <a:spcPts val="0"/>
              </a:spcAft>
              <a:buSzPts val="1000"/>
              <a:buFont typeface="Noto Sans Symbols"/>
              <a:buNone/>
            </a:pPr>
            <a:r>
              <a:t/>
            </a:r>
            <a:endParaRPr sz="1600"/>
          </a:p>
        </p:txBody>
      </p:sp>
      <p:sp>
        <p:nvSpPr>
          <p:cNvPr id="441" name="Google Shape;441;p4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442" name="Google Shape;442;p45"/>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443" name="Google Shape;443;p45"/>
          <p:cNvPicPr preferRelativeResize="0"/>
          <p:nvPr/>
        </p:nvPicPr>
        <p:blipFill>
          <a:blip r:embed="rId4">
            <a:alphaModFix/>
          </a:blip>
          <a:stretch>
            <a:fillRect/>
          </a:stretch>
        </p:blipFill>
        <p:spPr>
          <a:xfrm>
            <a:off x="5854325" y="2426974"/>
            <a:ext cx="3056750" cy="2180425"/>
          </a:xfrm>
          <a:prstGeom prst="rect">
            <a:avLst/>
          </a:prstGeom>
          <a:noFill/>
          <a:ln cap="flat" cmpd="sng" w="19050">
            <a:solidFill>
              <a:schemeClr val="lt1"/>
            </a:solidFill>
            <a:prstDash val="solid"/>
            <a:round/>
            <a:headEnd len="sm" w="sm" type="none"/>
            <a:tailEnd len="sm" w="sm" type="none"/>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4"/>
          <p:cNvSpPr txBox="1"/>
          <p:nvPr>
            <p:ph type="title"/>
          </p:nvPr>
        </p:nvSpPr>
        <p:spPr>
          <a:xfrm>
            <a:off x="1101725" y="273050"/>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t>Status of the Secretariat</a:t>
            </a:r>
            <a:endParaRPr b="1">
              <a:latin typeface="Open Sans"/>
              <a:ea typeface="Open Sans"/>
              <a:cs typeface="Open Sans"/>
              <a:sym typeface="Open Sans"/>
            </a:endParaRPr>
          </a:p>
        </p:txBody>
      </p:sp>
      <p:sp>
        <p:nvSpPr>
          <p:cNvPr id="449" name="Google Shape;449;p44"/>
          <p:cNvSpPr txBox="1"/>
          <p:nvPr>
            <p:ph idx="2" type="body"/>
          </p:nvPr>
        </p:nvSpPr>
        <p:spPr>
          <a:xfrm>
            <a:off x="199088" y="1203325"/>
            <a:ext cx="3656100" cy="45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
              <a:buFont typeface="Roboto"/>
              <a:buNone/>
            </a:pPr>
            <a:r>
              <a:rPr lang="de" sz="1800">
                <a:latin typeface="Open Sans"/>
                <a:ea typeface="Open Sans"/>
                <a:cs typeface="Open Sans"/>
                <a:sym typeface="Open Sans"/>
              </a:rPr>
              <a:t>November 2021 - October 2022:</a:t>
            </a:r>
            <a:endParaRPr/>
          </a:p>
        </p:txBody>
      </p:sp>
      <p:sp>
        <p:nvSpPr>
          <p:cNvPr id="450" name="Google Shape;450;p44"/>
          <p:cNvSpPr txBox="1"/>
          <p:nvPr>
            <p:ph idx="2" type="body"/>
          </p:nvPr>
        </p:nvSpPr>
        <p:spPr>
          <a:xfrm>
            <a:off x="199100" y="1655775"/>
            <a:ext cx="4563900" cy="3382200"/>
          </a:xfrm>
          <a:prstGeom prst="rect">
            <a:avLst/>
          </a:prstGeom>
          <a:noFill/>
          <a:ln>
            <a:noFill/>
          </a:ln>
        </p:spPr>
        <p:txBody>
          <a:bodyPr anchorCtr="0" anchor="t" bIns="91425" lIns="91425" spcFirstLastPara="1" rIns="91425" wrap="square" tIns="91425">
            <a:noAutofit/>
          </a:bodyPr>
          <a:lstStyle/>
          <a:p>
            <a:pPr indent="-231775" lvl="0" marL="231775" rtl="0" algn="l">
              <a:lnSpc>
                <a:spcPct val="100000"/>
              </a:lnSpc>
              <a:spcBef>
                <a:spcPts val="0"/>
              </a:spcBef>
              <a:spcAft>
                <a:spcPts val="0"/>
              </a:spcAft>
              <a:buSzPts val="1000"/>
              <a:buFont typeface="Noto Sans Symbols"/>
              <a:buChar char="❏"/>
            </a:pPr>
            <a:r>
              <a:rPr lang="de" sz="2000"/>
              <a:t>Prepared the Annual Report</a:t>
            </a:r>
            <a:endParaRPr sz="2000"/>
          </a:p>
          <a:p>
            <a:pPr indent="-279400" lvl="0" marL="719999" rtl="0" algn="l">
              <a:lnSpc>
                <a:spcPct val="100000"/>
              </a:lnSpc>
              <a:spcBef>
                <a:spcPts val="0"/>
              </a:spcBef>
              <a:spcAft>
                <a:spcPts val="0"/>
              </a:spcAft>
              <a:buSzPts val="800"/>
              <a:buChar char="❏"/>
            </a:pPr>
            <a:r>
              <a:rPr lang="de" sz="1600"/>
              <a:t>Sent to NOPF representatives in September</a:t>
            </a:r>
            <a:endParaRPr sz="1600"/>
          </a:p>
          <a:p>
            <a:pPr indent="0" lvl="0" marL="457200" rtl="0" algn="l">
              <a:lnSpc>
                <a:spcPct val="100000"/>
              </a:lnSpc>
              <a:spcBef>
                <a:spcPts val="0"/>
              </a:spcBef>
              <a:spcAft>
                <a:spcPts val="0"/>
              </a:spcAft>
              <a:buNone/>
            </a:pPr>
            <a:r>
              <a:t/>
            </a:r>
            <a:endParaRPr sz="1200"/>
          </a:p>
          <a:p>
            <a:pPr indent="-231775" lvl="0" marL="231775" rtl="0" algn="l">
              <a:lnSpc>
                <a:spcPct val="100000"/>
              </a:lnSpc>
              <a:spcBef>
                <a:spcPts val="0"/>
              </a:spcBef>
              <a:spcAft>
                <a:spcPts val="0"/>
              </a:spcAft>
              <a:buSzPts val="1000"/>
              <a:buFont typeface="Noto Sans Symbols"/>
              <a:buChar char="❏"/>
            </a:pPr>
            <a:r>
              <a:rPr lang="de" sz="2000"/>
              <a:t>IPC LA 2028 Bid</a:t>
            </a:r>
            <a:endParaRPr sz="2000"/>
          </a:p>
          <a:p>
            <a:pPr indent="-279400" lvl="1" marL="719999" rtl="0" algn="l">
              <a:lnSpc>
                <a:spcPct val="100000"/>
              </a:lnSpc>
              <a:spcBef>
                <a:spcPts val="0"/>
              </a:spcBef>
              <a:spcAft>
                <a:spcPts val="0"/>
              </a:spcAft>
              <a:buSzPts val="800"/>
              <a:buFont typeface="Noto Sans Symbols"/>
              <a:buChar char="❏"/>
            </a:pPr>
            <a:r>
              <a:rPr lang="de" sz="1600"/>
              <a:t>Worked closely with Sophie Bevan, Director of Sport, to complete application</a:t>
            </a:r>
            <a:endParaRPr sz="1600"/>
          </a:p>
          <a:p>
            <a:pPr indent="0" lvl="0" marL="0" rtl="0" algn="l">
              <a:lnSpc>
                <a:spcPct val="100000"/>
              </a:lnSpc>
              <a:spcBef>
                <a:spcPts val="0"/>
              </a:spcBef>
              <a:spcAft>
                <a:spcPts val="0"/>
              </a:spcAft>
              <a:buNone/>
            </a:pPr>
            <a:r>
              <a:t/>
            </a:r>
            <a:endParaRPr sz="1200"/>
          </a:p>
          <a:p>
            <a:pPr indent="-231775" lvl="0" marL="231775" rtl="0" algn="l">
              <a:lnSpc>
                <a:spcPct val="100000"/>
              </a:lnSpc>
              <a:spcBef>
                <a:spcPts val="0"/>
              </a:spcBef>
              <a:spcAft>
                <a:spcPts val="0"/>
              </a:spcAft>
              <a:buSzPts val="1000"/>
              <a:buFont typeface="Noto Sans Symbols"/>
              <a:buChar char="❏"/>
            </a:pPr>
            <a:r>
              <a:rPr lang="de" sz="2000"/>
              <a:t>Represented FIPFA at Events</a:t>
            </a:r>
            <a:endParaRPr/>
          </a:p>
          <a:p>
            <a:pPr indent="-279400" lvl="0" marL="719999" rtl="0" algn="l">
              <a:lnSpc>
                <a:spcPct val="100000"/>
              </a:lnSpc>
              <a:spcBef>
                <a:spcPts val="0"/>
              </a:spcBef>
              <a:spcAft>
                <a:spcPts val="0"/>
              </a:spcAft>
              <a:buSzPts val="800"/>
              <a:buChar char="❏"/>
            </a:pPr>
            <a:r>
              <a:rPr lang="de" sz="1600"/>
              <a:t>EPFA Home Nations Cup in Belfast</a:t>
            </a:r>
            <a:endParaRPr sz="1600"/>
          </a:p>
          <a:p>
            <a:pPr indent="-279400" lvl="0" marL="719999" rtl="0" algn="l">
              <a:lnSpc>
                <a:spcPct val="100000"/>
              </a:lnSpc>
              <a:spcBef>
                <a:spcPts val="0"/>
              </a:spcBef>
              <a:spcAft>
                <a:spcPts val="0"/>
              </a:spcAft>
              <a:buSzPts val="800"/>
              <a:buChar char="❏"/>
            </a:pPr>
            <a:r>
              <a:rPr lang="de" sz="1600"/>
              <a:t>EPFA Cup 2022 in Geneva</a:t>
            </a:r>
            <a:endParaRPr/>
          </a:p>
          <a:p>
            <a:pPr indent="0" lvl="0" marL="457200" rtl="0" algn="l">
              <a:lnSpc>
                <a:spcPct val="100000"/>
              </a:lnSpc>
              <a:spcBef>
                <a:spcPts val="0"/>
              </a:spcBef>
              <a:spcAft>
                <a:spcPts val="0"/>
              </a:spcAft>
              <a:buNone/>
            </a:pPr>
            <a:r>
              <a:t/>
            </a:r>
            <a:endParaRPr sz="1200">
              <a:latin typeface="Roboto"/>
              <a:ea typeface="Roboto"/>
              <a:cs typeface="Roboto"/>
              <a:sym typeface="Roboto"/>
            </a:endParaRPr>
          </a:p>
        </p:txBody>
      </p:sp>
      <p:sp>
        <p:nvSpPr>
          <p:cNvPr id="451" name="Google Shape;451;p44"/>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452" name="Google Shape;452;p44"/>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453" name="Google Shape;453;p44"/>
          <p:cNvPicPr preferRelativeResize="0"/>
          <p:nvPr/>
        </p:nvPicPr>
        <p:blipFill>
          <a:blip r:embed="rId4">
            <a:alphaModFix/>
          </a:blip>
          <a:stretch>
            <a:fillRect/>
          </a:stretch>
        </p:blipFill>
        <p:spPr>
          <a:xfrm>
            <a:off x="5235133" y="2939324"/>
            <a:ext cx="3560441" cy="1837952"/>
          </a:xfrm>
          <a:prstGeom prst="rect">
            <a:avLst/>
          </a:prstGeom>
          <a:noFill/>
          <a:ln cap="flat" cmpd="sng" w="19050">
            <a:solidFill>
              <a:schemeClr val="lt1"/>
            </a:solidFill>
            <a:prstDash val="solid"/>
            <a:round/>
            <a:headEnd len="sm" w="sm" type="none"/>
            <a:tailEnd len="sm" w="sm" type="none"/>
          </a:ln>
        </p:spPr>
      </p:pic>
      <p:pic>
        <p:nvPicPr>
          <p:cNvPr id="454" name="Google Shape;454;p44"/>
          <p:cNvPicPr preferRelativeResize="0"/>
          <p:nvPr/>
        </p:nvPicPr>
        <p:blipFill>
          <a:blip r:embed="rId5">
            <a:alphaModFix/>
          </a:blip>
          <a:stretch>
            <a:fillRect/>
          </a:stretch>
        </p:blipFill>
        <p:spPr>
          <a:xfrm>
            <a:off x="4884975" y="1172925"/>
            <a:ext cx="3727471" cy="1837958"/>
          </a:xfrm>
          <a:prstGeom prst="rect">
            <a:avLst/>
          </a:prstGeom>
          <a:noFill/>
          <a:ln cap="flat" cmpd="sng" w="19050">
            <a:solidFill>
              <a:schemeClr val="lt1"/>
            </a:solidFill>
            <a:prstDash val="solid"/>
            <a:round/>
            <a:headEnd len="sm" w="sm" type="none"/>
            <a:tailEnd len="sm" w="sm" type="none"/>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9"/>
          <p:cNvSpPr txBox="1"/>
          <p:nvPr>
            <p:ph type="title"/>
          </p:nvPr>
        </p:nvSpPr>
        <p:spPr>
          <a:xfrm>
            <a:off x="1101725" y="273050"/>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t>Status of the Secretariat</a:t>
            </a:r>
            <a:endParaRPr b="1">
              <a:latin typeface="Open Sans"/>
              <a:ea typeface="Open Sans"/>
              <a:cs typeface="Open Sans"/>
              <a:sym typeface="Open Sans"/>
            </a:endParaRPr>
          </a:p>
        </p:txBody>
      </p:sp>
      <p:sp>
        <p:nvSpPr>
          <p:cNvPr id="460" name="Google Shape;460;p49"/>
          <p:cNvSpPr txBox="1"/>
          <p:nvPr>
            <p:ph idx="2" type="body"/>
          </p:nvPr>
        </p:nvSpPr>
        <p:spPr>
          <a:xfrm>
            <a:off x="5672613" y="1279225"/>
            <a:ext cx="3656100" cy="45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50"/>
              <a:buFont typeface="Roboto"/>
              <a:buNone/>
            </a:pPr>
            <a:r>
              <a:rPr lang="de" sz="2000"/>
              <a:t>Goals for 2023:</a:t>
            </a:r>
            <a:endParaRPr sz="2000"/>
          </a:p>
        </p:txBody>
      </p:sp>
      <p:sp>
        <p:nvSpPr>
          <p:cNvPr id="461" name="Google Shape;461;p49"/>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462" name="Google Shape;462;p49"/>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sp>
        <p:nvSpPr>
          <p:cNvPr id="463" name="Google Shape;463;p49"/>
          <p:cNvSpPr txBox="1"/>
          <p:nvPr>
            <p:ph idx="2" type="body"/>
          </p:nvPr>
        </p:nvSpPr>
        <p:spPr>
          <a:xfrm>
            <a:off x="5558130" y="1784109"/>
            <a:ext cx="3275400" cy="2606700"/>
          </a:xfrm>
          <a:prstGeom prst="rect">
            <a:avLst/>
          </a:prstGeom>
          <a:noFill/>
          <a:ln>
            <a:noFill/>
          </a:ln>
        </p:spPr>
        <p:txBody>
          <a:bodyPr anchorCtr="0" anchor="t" bIns="91425" lIns="91425" spcFirstLastPara="1" rIns="91425" wrap="square" tIns="91425">
            <a:noAutofit/>
          </a:bodyPr>
          <a:lstStyle/>
          <a:p>
            <a:pPr indent="-231775" lvl="0" marL="231775" rtl="0" algn="l">
              <a:lnSpc>
                <a:spcPct val="100000"/>
              </a:lnSpc>
              <a:spcBef>
                <a:spcPts val="0"/>
              </a:spcBef>
              <a:spcAft>
                <a:spcPts val="0"/>
              </a:spcAft>
              <a:buSzPts val="900"/>
              <a:buFont typeface="Noto Sans Symbols"/>
              <a:buChar char="❑"/>
            </a:pPr>
            <a:r>
              <a:rPr lang="de" sz="1800"/>
              <a:t>Find more sponsors</a:t>
            </a:r>
            <a:endParaRPr/>
          </a:p>
          <a:p>
            <a:pPr indent="-174625" lvl="0" marL="231775" rtl="0" algn="l">
              <a:lnSpc>
                <a:spcPct val="100000"/>
              </a:lnSpc>
              <a:spcBef>
                <a:spcPts val="0"/>
              </a:spcBef>
              <a:spcAft>
                <a:spcPts val="0"/>
              </a:spcAft>
              <a:buSzPts val="900"/>
              <a:buFont typeface="Noto Sans Symbols"/>
              <a:buNone/>
            </a:pPr>
            <a:r>
              <a:t/>
            </a:r>
            <a:endParaRPr sz="800"/>
          </a:p>
          <a:p>
            <a:pPr indent="-231775" lvl="0" marL="231775" rtl="0" algn="l">
              <a:lnSpc>
                <a:spcPct val="100000"/>
              </a:lnSpc>
              <a:spcBef>
                <a:spcPts val="0"/>
              </a:spcBef>
              <a:spcAft>
                <a:spcPts val="0"/>
              </a:spcAft>
              <a:buSzPts val="900"/>
              <a:buFont typeface="Noto Sans Symbols"/>
              <a:buChar char="❑"/>
            </a:pPr>
            <a:r>
              <a:rPr lang="de" sz="1800"/>
              <a:t>Increase membership</a:t>
            </a:r>
            <a:endParaRPr/>
          </a:p>
          <a:p>
            <a:pPr indent="-174625" lvl="0" marL="231775" rtl="0" algn="l">
              <a:lnSpc>
                <a:spcPct val="100000"/>
              </a:lnSpc>
              <a:spcBef>
                <a:spcPts val="0"/>
              </a:spcBef>
              <a:spcAft>
                <a:spcPts val="0"/>
              </a:spcAft>
              <a:buSzPts val="900"/>
              <a:buFont typeface="Noto Sans Symbols"/>
              <a:buNone/>
            </a:pPr>
            <a:r>
              <a:t/>
            </a:r>
            <a:endParaRPr sz="800"/>
          </a:p>
          <a:p>
            <a:pPr indent="-231775" lvl="0" marL="231775" rtl="0" algn="l">
              <a:lnSpc>
                <a:spcPct val="100000"/>
              </a:lnSpc>
              <a:spcBef>
                <a:spcPts val="0"/>
              </a:spcBef>
              <a:spcAft>
                <a:spcPts val="0"/>
              </a:spcAft>
              <a:buSzPts val="900"/>
              <a:buFont typeface="Noto Sans Symbols"/>
              <a:buChar char="❑"/>
            </a:pPr>
            <a:r>
              <a:rPr lang="de" sz="1800"/>
              <a:t>Improve </a:t>
            </a:r>
            <a:r>
              <a:rPr lang="de" sz="1800"/>
              <a:t>visibility of FIPFA</a:t>
            </a:r>
            <a:endParaRPr/>
          </a:p>
          <a:p>
            <a:pPr indent="-174625" lvl="0" marL="231775" rtl="0" algn="l">
              <a:lnSpc>
                <a:spcPct val="100000"/>
              </a:lnSpc>
              <a:spcBef>
                <a:spcPts val="0"/>
              </a:spcBef>
              <a:spcAft>
                <a:spcPts val="0"/>
              </a:spcAft>
              <a:buSzPts val="900"/>
              <a:buFont typeface="Noto Sans Symbols"/>
              <a:buNone/>
            </a:pPr>
            <a:r>
              <a:t/>
            </a:r>
            <a:endParaRPr sz="800"/>
          </a:p>
          <a:p>
            <a:pPr indent="-231775" lvl="0" marL="231775" rtl="0" algn="l">
              <a:lnSpc>
                <a:spcPct val="100000"/>
              </a:lnSpc>
              <a:spcBef>
                <a:spcPts val="0"/>
              </a:spcBef>
              <a:spcAft>
                <a:spcPts val="0"/>
              </a:spcAft>
              <a:buSzPts val="900"/>
              <a:buFont typeface="Noto Sans Symbols"/>
              <a:buChar char="❑"/>
            </a:pPr>
            <a:r>
              <a:rPr lang="de" sz="1800"/>
              <a:t>Continue to improve communication with Zones, NOPFs, and other countries who play the sport.</a:t>
            </a:r>
            <a:endParaRPr/>
          </a:p>
          <a:p>
            <a:pPr indent="-174625" lvl="0" marL="231775" rtl="0" algn="l">
              <a:lnSpc>
                <a:spcPct val="100000"/>
              </a:lnSpc>
              <a:spcBef>
                <a:spcPts val="0"/>
              </a:spcBef>
              <a:spcAft>
                <a:spcPts val="0"/>
              </a:spcAft>
              <a:buSzPts val="900"/>
              <a:buFont typeface="Noto Sans Symbols"/>
              <a:buNone/>
            </a:pPr>
            <a:r>
              <a:t/>
            </a:r>
            <a:endParaRPr sz="1400"/>
          </a:p>
        </p:txBody>
      </p:sp>
      <p:pic>
        <p:nvPicPr>
          <p:cNvPr id="464" name="Google Shape;464;p49"/>
          <p:cNvPicPr preferRelativeResize="0"/>
          <p:nvPr/>
        </p:nvPicPr>
        <p:blipFill>
          <a:blip r:embed="rId4">
            <a:alphaModFix/>
          </a:blip>
          <a:stretch>
            <a:fillRect/>
          </a:stretch>
        </p:blipFill>
        <p:spPr>
          <a:xfrm>
            <a:off x="568775" y="1587450"/>
            <a:ext cx="4752502" cy="3167551"/>
          </a:xfrm>
          <a:prstGeom prst="rect">
            <a:avLst/>
          </a:prstGeom>
          <a:noFill/>
          <a:ln cap="flat" cmpd="sng" w="19050">
            <a:solidFill>
              <a:schemeClr val="lt1"/>
            </a:solidFill>
            <a:prstDash val="solid"/>
            <a:round/>
            <a:headEnd len="sm" w="sm" type="none"/>
            <a:tailEnd len="sm" w="sm" type="none"/>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0"/>
          <p:cNvSpPr txBox="1"/>
          <p:nvPr>
            <p:ph type="title"/>
          </p:nvPr>
        </p:nvSpPr>
        <p:spPr>
          <a:xfrm>
            <a:off x="1104900" y="252413"/>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1" lang="de"/>
              <a:t>Status of the Secretariat - PRIORITIES </a:t>
            </a:r>
            <a:endParaRPr/>
          </a:p>
        </p:txBody>
      </p:sp>
      <p:sp>
        <p:nvSpPr>
          <p:cNvPr id="470" name="Google Shape;470;p50"/>
          <p:cNvSpPr txBox="1"/>
          <p:nvPr>
            <p:ph idx="1" type="body"/>
          </p:nvPr>
        </p:nvSpPr>
        <p:spPr>
          <a:xfrm>
            <a:off x="477150" y="1145225"/>
            <a:ext cx="8189700" cy="3743100"/>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800"/>
              <a:buChar char="▸"/>
            </a:pPr>
            <a:r>
              <a:rPr b="1" lang="de" sz="2500"/>
              <a:t>Priority is Communication </a:t>
            </a:r>
            <a:r>
              <a:rPr lang="de" sz="2900"/>
              <a:t>–</a:t>
            </a:r>
            <a:endParaRPr sz="2700"/>
          </a:p>
          <a:p>
            <a:pPr indent="-220662" lvl="1" marL="688975" rtl="0" algn="l">
              <a:lnSpc>
                <a:spcPct val="100000"/>
              </a:lnSpc>
              <a:spcBef>
                <a:spcPts val="0"/>
              </a:spcBef>
              <a:spcAft>
                <a:spcPts val="0"/>
              </a:spcAft>
              <a:buSzPts val="1900"/>
              <a:buChar char="▹"/>
            </a:pPr>
            <a:r>
              <a:rPr lang="de" sz="1900"/>
              <a:t>Important to continue to send updates to us for the website </a:t>
            </a:r>
            <a:r>
              <a:rPr lang="de" sz="1900" u="sng">
                <a:solidFill>
                  <a:schemeClr val="hlink"/>
                </a:solidFill>
                <a:hlinkClick r:id="rId3"/>
              </a:rPr>
              <a:t>fipfa.org</a:t>
            </a:r>
            <a:r>
              <a:rPr lang="de" sz="1900"/>
              <a:t> </a:t>
            </a:r>
            <a:endParaRPr sz="2300"/>
          </a:p>
          <a:p>
            <a:pPr indent="-220662" lvl="3" marL="1146175" rtl="0" algn="l">
              <a:lnSpc>
                <a:spcPct val="100000"/>
              </a:lnSpc>
              <a:spcBef>
                <a:spcPts val="0"/>
              </a:spcBef>
              <a:spcAft>
                <a:spcPts val="0"/>
              </a:spcAft>
              <a:buSzPts val="1900"/>
              <a:buChar char="▹"/>
            </a:pPr>
            <a:r>
              <a:rPr lang="de" sz="1900"/>
              <a:t>Articles, new photos, etc.</a:t>
            </a:r>
            <a:endParaRPr sz="1700"/>
          </a:p>
          <a:p>
            <a:pPr indent="-138112" lvl="2" marL="688975" rtl="0" algn="l">
              <a:lnSpc>
                <a:spcPct val="100000"/>
              </a:lnSpc>
              <a:spcBef>
                <a:spcPts val="0"/>
              </a:spcBef>
              <a:spcAft>
                <a:spcPts val="0"/>
              </a:spcAft>
              <a:buSzPts val="1400"/>
              <a:buNone/>
            </a:pPr>
            <a:r>
              <a:t/>
            </a:r>
            <a:endParaRPr sz="1100"/>
          </a:p>
          <a:p>
            <a:pPr indent="-220662" lvl="1" marL="688975" rtl="0" algn="l">
              <a:lnSpc>
                <a:spcPct val="100000"/>
              </a:lnSpc>
              <a:spcBef>
                <a:spcPts val="0"/>
              </a:spcBef>
              <a:spcAft>
                <a:spcPts val="0"/>
              </a:spcAft>
              <a:buSzPts val="1900"/>
              <a:buChar char="▹"/>
            </a:pPr>
            <a:r>
              <a:rPr lang="de" sz="1900"/>
              <a:t>Please keep your website active and up-to-date and make sure they are linked to fipfa.org</a:t>
            </a:r>
            <a:endParaRPr sz="2300"/>
          </a:p>
          <a:p>
            <a:pPr indent="-138112" lvl="1" marL="688975" rtl="0" algn="l">
              <a:lnSpc>
                <a:spcPct val="100000"/>
              </a:lnSpc>
              <a:spcBef>
                <a:spcPts val="0"/>
              </a:spcBef>
              <a:spcAft>
                <a:spcPts val="0"/>
              </a:spcAft>
              <a:buSzPts val="1400"/>
              <a:buNone/>
            </a:pPr>
            <a:r>
              <a:t/>
            </a:r>
            <a:endParaRPr sz="1100"/>
          </a:p>
          <a:p>
            <a:pPr indent="-220662" lvl="1" marL="688975" rtl="0" algn="l">
              <a:lnSpc>
                <a:spcPct val="100000"/>
              </a:lnSpc>
              <a:spcBef>
                <a:spcPts val="0"/>
              </a:spcBef>
              <a:spcAft>
                <a:spcPts val="0"/>
              </a:spcAft>
              <a:buSzPts val="1900"/>
              <a:buChar char="▹"/>
            </a:pPr>
            <a:r>
              <a:rPr lang="de" sz="1900"/>
              <a:t>Social media accounts – link with FIPFA’s</a:t>
            </a:r>
            <a:endParaRPr sz="2300"/>
          </a:p>
          <a:p>
            <a:pPr indent="0" lvl="1" marL="461962" rtl="0" algn="l">
              <a:lnSpc>
                <a:spcPct val="100000"/>
              </a:lnSpc>
              <a:spcBef>
                <a:spcPts val="0"/>
              </a:spcBef>
              <a:spcAft>
                <a:spcPts val="0"/>
              </a:spcAft>
              <a:buSzPts val="2000"/>
              <a:buFont typeface="Roboto"/>
              <a:buNone/>
            </a:pPr>
            <a:r>
              <a:t/>
            </a:r>
            <a:endParaRPr sz="1300">
              <a:latin typeface="Roboto"/>
              <a:ea typeface="Roboto"/>
              <a:cs typeface="Roboto"/>
              <a:sym typeface="Roboto"/>
            </a:endParaRPr>
          </a:p>
          <a:p>
            <a:pPr indent="0" lvl="1" marL="228600" rtl="0" algn="l">
              <a:lnSpc>
                <a:spcPct val="100000"/>
              </a:lnSpc>
              <a:spcBef>
                <a:spcPts val="0"/>
              </a:spcBef>
              <a:spcAft>
                <a:spcPts val="0"/>
              </a:spcAft>
              <a:buSzPts val="2000"/>
              <a:buFont typeface="Roboto"/>
              <a:buNone/>
            </a:pPr>
            <a:r>
              <a:rPr lang="de" sz="1900">
                <a:latin typeface="Roboto"/>
                <a:ea typeface="Roboto"/>
                <a:cs typeface="Roboto"/>
                <a:sym typeface="Roboto"/>
              </a:rPr>
              <a:t>Contact </a:t>
            </a:r>
            <a:r>
              <a:rPr lang="de" sz="1900" u="sng">
                <a:solidFill>
                  <a:schemeClr val="hlink"/>
                </a:solidFill>
                <a:latin typeface="Roboto"/>
                <a:ea typeface="Roboto"/>
                <a:cs typeface="Roboto"/>
                <a:sym typeface="Roboto"/>
                <a:hlinkClick r:id="rId4"/>
              </a:rPr>
              <a:t>secretarygeneral@fipfa.org</a:t>
            </a:r>
            <a:r>
              <a:rPr lang="de" sz="1900">
                <a:latin typeface="Roboto"/>
                <a:ea typeface="Roboto"/>
                <a:cs typeface="Roboto"/>
                <a:sym typeface="Roboto"/>
              </a:rPr>
              <a:t> or </a:t>
            </a:r>
            <a:r>
              <a:rPr lang="de" sz="1900" u="sng">
                <a:solidFill>
                  <a:schemeClr val="hlink"/>
                </a:solidFill>
                <a:latin typeface="Roboto"/>
                <a:ea typeface="Roboto"/>
                <a:cs typeface="Roboto"/>
                <a:sym typeface="Roboto"/>
                <a:hlinkClick r:id="rId5"/>
              </a:rPr>
              <a:t>communication@fipfa.org</a:t>
            </a:r>
            <a:r>
              <a:rPr lang="de" sz="1900">
                <a:latin typeface="Roboto"/>
                <a:ea typeface="Roboto"/>
                <a:cs typeface="Roboto"/>
                <a:sym typeface="Roboto"/>
              </a:rPr>
              <a:t> for questions and more information.</a:t>
            </a:r>
            <a:endParaRPr sz="2300"/>
          </a:p>
        </p:txBody>
      </p:sp>
      <p:sp>
        <p:nvSpPr>
          <p:cNvPr id="471" name="Google Shape;471;p50"/>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9c4f8d37ed_1_4"/>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ELECTION INFORMATION</a:t>
            </a:r>
            <a:endParaRPr/>
          </a:p>
        </p:txBody>
      </p:sp>
      <p:sp>
        <p:nvSpPr>
          <p:cNvPr id="477" name="Google Shape;477;g9c4f8d37ed_1_4"/>
          <p:cNvSpPr txBox="1"/>
          <p:nvPr>
            <p:ph idx="1" type="body"/>
          </p:nvPr>
        </p:nvSpPr>
        <p:spPr>
          <a:xfrm>
            <a:off x="814800" y="1144600"/>
            <a:ext cx="7872000" cy="3648000"/>
          </a:xfrm>
          <a:prstGeom prst="rect">
            <a:avLst/>
          </a:prstGeom>
          <a:noFill/>
          <a:ln>
            <a:noFill/>
          </a:ln>
        </p:spPr>
        <p:txBody>
          <a:bodyPr anchorCtr="0" anchor="t" bIns="91425" lIns="91425" spcFirstLastPara="1" rIns="91425" wrap="square" tIns="91425">
            <a:noAutofit/>
          </a:bodyPr>
          <a:lstStyle/>
          <a:p>
            <a:pPr indent="0" lvl="0" marL="914400" rtl="0" algn="l">
              <a:lnSpc>
                <a:spcPct val="100000"/>
              </a:lnSpc>
              <a:spcBef>
                <a:spcPts val="0"/>
              </a:spcBef>
              <a:spcAft>
                <a:spcPts val="0"/>
              </a:spcAft>
              <a:buNone/>
            </a:pPr>
            <a:r>
              <a:t/>
            </a:r>
            <a:endParaRPr sz="1800"/>
          </a:p>
          <a:p>
            <a:pPr indent="-152400" lvl="1" marL="609600" rtl="0" algn="l">
              <a:lnSpc>
                <a:spcPct val="100000"/>
              </a:lnSpc>
              <a:spcBef>
                <a:spcPts val="0"/>
              </a:spcBef>
              <a:spcAft>
                <a:spcPts val="0"/>
              </a:spcAft>
              <a:buSzPts val="1800"/>
              <a:buFont typeface="Roboto"/>
              <a:buChar char="▹"/>
            </a:pPr>
            <a:r>
              <a:rPr lang="de" sz="1800">
                <a:latin typeface="Roboto"/>
                <a:ea typeface="Roboto"/>
                <a:cs typeface="Roboto"/>
                <a:sym typeface="Roboto"/>
              </a:rPr>
              <a:t>Voting will be toward the end of this meeting.</a:t>
            </a:r>
            <a:endParaRPr sz="1800">
              <a:latin typeface="Roboto"/>
              <a:ea typeface="Roboto"/>
              <a:cs typeface="Roboto"/>
              <a:sym typeface="Roboto"/>
            </a:endParaRPr>
          </a:p>
          <a:p>
            <a:pPr indent="-330200" lvl="2" marL="1371600" rtl="0" algn="l">
              <a:spcBef>
                <a:spcPts val="0"/>
              </a:spcBef>
              <a:spcAft>
                <a:spcPts val="0"/>
              </a:spcAft>
              <a:buSzPts val="1600"/>
              <a:buChar char="▹"/>
            </a:pPr>
            <a:r>
              <a:rPr lang="de" sz="1600"/>
              <a:t>Election Runner collects the votes and reports only who voted and the final numbers.  It does not show how anyone voted.</a:t>
            </a:r>
            <a:endParaRPr sz="1000"/>
          </a:p>
          <a:p>
            <a:pPr indent="-330200" lvl="2" marL="1371600" rtl="0" algn="l">
              <a:spcBef>
                <a:spcPts val="0"/>
              </a:spcBef>
              <a:spcAft>
                <a:spcPts val="0"/>
              </a:spcAft>
              <a:buSzPts val="1600"/>
              <a:buChar char="▹"/>
            </a:pPr>
            <a:r>
              <a:rPr lang="de" sz="1600"/>
              <a:t>Alex from Goals Beyond Grass will run the program and report the results.</a:t>
            </a:r>
            <a:endParaRPr sz="1600"/>
          </a:p>
          <a:p>
            <a:pPr indent="0" lvl="0" marL="0" rtl="0" algn="l">
              <a:spcBef>
                <a:spcPts val="0"/>
              </a:spcBef>
              <a:spcAft>
                <a:spcPts val="0"/>
              </a:spcAft>
              <a:buNone/>
            </a:pPr>
            <a:r>
              <a:t/>
            </a:r>
            <a:endParaRPr sz="1600"/>
          </a:p>
          <a:p>
            <a:pPr indent="-38100" lvl="1" marL="609600" rtl="0" algn="l">
              <a:lnSpc>
                <a:spcPct val="100000"/>
              </a:lnSpc>
              <a:spcBef>
                <a:spcPts val="0"/>
              </a:spcBef>
              <a:spcAft>
                <a:spcPts val="0"/>
              </a:spcAft>
              <a:buSzPts val="1800"/>
              <a:buFont typeface="Roboto"/>
              <a:buNone/>
            </a:pPr>
            <a:r>
              <a:t/>
            </a:r>
            <a:endParaRPr sz="800">
              <a:latin typeface="Roboto"/>
              <a:ea typeface="Roboto"/>
              <a:cs typeface="Roboto"/>
              <a:sym typeface="Roboto"/>
            </a:endParaRPr>
          </a:p>
          <a:p>
            <a:pPr indent="-152400" lvl="1" marL="609600" rtl="0" algn="l">
              <a:lnSpc>
                <a:spcPct val="100000"/>
              </a:lnSpc>
              <a:spcBef>
                <a:spcPts val="0"/>
              </a:spcBef>
              <a:spcAft>
                <a:spcPts val="0"/>
              </a:spcAft>
              <a:buSzPts val="1800"/>
              <a:buFont typeface="Roboto"/>
              <a:buChar char="▹"/>
            </a:pPr>
            <a:r>
              <a:rPr lang="de" sz="1800">
                <a:latin typeface="Roboto"/>
                <a:ea typeface="Roboto"/>
                <a:cs typeface="Roboto"/>
                <a:sym typeface="Roboto"/>
              </a:rPr>
              <a:t>Only Current Full Affiliated Members will vote. </a:t>
            </a:r>
            <a:endParaRPr sz="1800"/>
          </a:p>
          <a:p>
            <a:pPr indent="-330200" lvl="2" marL="1371600" rtl="0" algn="l">
              <a:lnSpc>
                <a:spcPct val="100000"/>
              </a:lnSpc>
              <a:spcBef>
                <a:spcPts val="0"/>
              </a:spcBef>
              <a:spcAft>
                <a:spcPts val="0"/>
              </a:spcAft>
              <a:buSzPts val="1600"/>
              <a:buFont typeface="Roboto"/>
              <a:buChar char="▹"/>
            </a:pPr>
            <a:r>
              <a:rPr lang="de" sz="1600"/>
              <a:t>Voting members will be sent 2 separate ballots during this meeting</a:t>
            </a:r>
            <a:r>
              <a:rPr lang="de" sz="1600"/>
              <a:t>:</a:t>
            </a:r>
            <a:endParaRPr sz="1600"/>
          </a:p>
          <a:p>
            <a:pPr indent="-330200" lvl="3" marL="1828800" rtl="0" algn="l">
              <a:spcBef>
                <a:spcPts val="0"/>
              </a:spcBef>
              <a:spcAft>
                <a:spcPts val="0"/>
              </a:spcAft>
              <a:buSzPts val="1600"/>
              <a:buChar char="▹"/>
            </a:pPr>
            <a:r>
              <a:rPr lang="de" sz="1600"/>
              <a:t>Approval of the proposed Constitution</a:t>
            </a:r>
            <a:endParaRPr sz="1600"/>
          </a:p>
          <a:p>
            <a:pPr indent="-330200" lvl="3" marL="1828800" rtl="0" algn="l">
              <a:spcBef>
                <a:spcPts val="0"/>
              </a:spcBef>
              <a:spcAft>
                <a:spcPts val="0"/>
              </a:spcAft>
              <a:buSzPts val="1600"/>
              <a:buChar char="▹"/>
            </a:pPr>
            <a:r>
              <a:rPr lang="de" sz="1600"/>
              <a:t>Selection of President</a:t>
            </a:r>
            <a:endParaRPr sz="1600"/>
          </a:p>
          <a:p>
            <a:pPr indent="0" lvl="0" marL="1066800" rtl="0" algn="l">
              <a:lnSpc>
                <a:spcPct val="100000"/>
              </a:lnSpc>
              <a:spcBef>
                <a:spcPts val="0"/>
              </a:spcBef>
              <a:spcAft>
                <a:spcPts val="0"/>
              </a:spcAft>
              <a:buSzPts val="3000"/>
              <a:buNone/>
            </a:pPr>
            <a:r>
              <a:t/>
            </a:r>
            <a:endParaRPr sz="700"/>
          </a:p>
          <a:p>
            <a:pPr indent="0" lvl="0" marL="0" rtl="0" algn="l">
              <a:lnSpc>
                <a:spcPct val="100000"/>
              </a:lnSpc>
              <a:spcBef>
                <a:spcPts val="0"/>
              </a:spcBef>
              <a:spcAft>
                <a:spcPts val="0"/>
              </a:spcAft>
              <a:buNone/>
            </a:pPr>
            <a:r>
              <a:t/>
            </a:r>
            <a:endParaRPr sz="1800"/>
          </a:p>
        </p:txBody>
      </p:sp>
      <p:sp>
        <p:nvSpPr>
          <p:cNvPr id="478" name="Google Shape;478;g9c4f8d37ed_1_4"/>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63c9fa2f9b_0_1"/>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ELECTION INFORMATION</a:t>
            </a:r>
            <a:endParaRPr/>
          </a:p>
        </p:txBody>
      </p:sp>
      <p:sp>
        <p:nvSpPr>
          <p:cNvPr id="484" name="Google Shape;484;g163c9fa2f9b_0_1"/>
          <p:cNvSpPr txBox="1"/>
          <p:nvPr>
            <p:ph idx="1" type="body"/>
          </p:nvPr>
        </p:nvSpPr>
        <p:spPr>
          <a:xfrm>
            <a:off x="834400" y="1144600"/>
            <a:ext cx="7852500" cy="3648000"/>
          </a:xfrm>
          <a:prstGeom prst="rect">
            <a:avLst/>
          </a:prstGeom>
          <a:noFill/>
          <a:ln>
            <a:noFill/>
          </a:ln>
        </p:spPr>
        <p:txBody>
          <a:bodyPr anchorCtr="0" anchor="t" bIns="91425" lIns="91425" spcFirstLastPara="1" rIns="91425" wrap="square" tIns="91425">
            <a:noAutofit/>
          </a:bodyPr>
          <a:lstStyle/>
          <a:p>
            <a:pPr indent="0" lvl="0" marL="1066800" rtl="0" algn="l">
              <a:lnSpc>
                <a:spcPct val="100000"/>
              </a:lnSpc>
              <a:spcBef>
                <a:spcPts val="0"/>
              </a:spcBef>
              <a:spcAft>
                <a:spcPts val="0"/>
              </a:spcAft>
              <a:buSzPts val="3000"/>
              <a:buNone/>
            </a:pPr>
            <a:r>
              <a:t/>
            </a:r>
            <a:endParaRPr sz="800"/>
          </a:p>
          <a:p>
            <a:pPr indent="0" lvl="0" marL="0" rtl="0" algn="l">
              <a:lnSpc>
                <a:spcPct val="100000"/>
              </a:lnSpc>
              <a:spcBef>
                <a:spcPts val="0"/>
              </a:spcBef>
              <a:spcAft>
                <a:spcPts val="0"/>
              </a:spcAft>
              <a:buNone/>
            </a:pPr>
            <a:r>
              <a:t/>
            </a:r>
            <a:endParaRPr sz="1200"/>
          </a:p>
          <a:p>
            <a:pPr indent="-273899" lvl="1" marL="609600" rtl="0" algn="l">
              <a:lnSpc>
                <a:spcPct val="100000"/>
              </a:lnSpc>
              <a:spcBef>
                <a:spcPts val="0"/>
              </a:spcBef>
              <a:spcAft>
                <a:spcPts val="0"/>
              </a:spcAft>
              <a:buSzPts val="1800"/>
              <a:buChar char="▹"/>
            </a:pPr>
            <a:r>
              <a:rPr lang="de" sz="1800"/>
              <a:t>Per our constitution, both office holders </a:t>
            </a:r>
            <a:r>
              <a:rPr lang="de" sz="1800"/>
              <a:t>and passage of any items are determined by a Simple Majority (50% + 1).</a:t>
            </a:r>
            <a:endParaRPr sz="1800"/>
          </a:p>
          <a:p>
            <a:pPr indent="0" lvl="0" marL="0" rtl="0" algn="l">
              <a:lnSpc>
                <a:spcPct val="100000"/>
              </a:lnSpc>
              <a:spcBef>
                <a:spcPts val="0"/>
              </a:spcBef>
              <a:spcAft>
                <a:spcPts val="0"/>
              </a:spcAft>
              <a:buNone/>
            </a:pPr>
            <a:r>
              <a:t/>
            </a:r>
            <a:endParaRPr sz="1200"/>
          </a:p>
          <a:p>
            <a:pPr indent="-294299" lvl="1" marL="630000" rtl="0" algn="l">
              <a:spcBef>
                <a:spcPts val="0"/>
              </a:spcBef>
              <a:spcAft>
                <a:spcPts val="0"/>
              </a:spcAft>
              <a:buSzPts val="1800"/>
              <a:buChar char="▹"/>
            </a:pPr>
            <a:r>
              <a:rPr lang="de" sz="1800"/>
              <a:t>Also, per the constitution, in the case of a tie, the President decides the outcome.</a:t>
            </a:r>
            <a:endParaRPr sz="1800"/>
          </a:p>
          <a:p>
            <a:pPr indent="0" lvl="0" marL="0" rtl="0" algn="l">
              <a:spcBef>
                <a:spcPts val="0"/>
              </a:spcBef>
              <a:spcAft>
                <a:spcPts val="0"/>
              </a:spcAft>
              <a:buNone/>
            </a:pPr>
            <a:r>
              <a:t/>
            </a:r>
            <a:endParaRPr sz="1800"/>
          </a:p>
          <a:p>
            <a:pPr indent="-294299" lvl="1" marL="630000" rtl="0" algn="l">
              <a:spcBef>
                <a:spcPts val="0"/>
              </a:spcBef>
              <a:spcAft>
                <a:spcPts val="0"/>
              </a:spcAft>
              <a:buSzPts val="1800"/>
              <a:buChar char="▹"/>
            </a:pPr>
            <a:r>
              <a:rPr lang="de" sz="1800"/>
              <a:t>Today:</a:t>
            </a:r>
            <a:endParaRPr sz="1800"/>
          </a:p>
          <a:p>
            <a:pPr indent="-342900" lvl="2" marL="1371600" rtl="0" algn="l">
              <a:spcBef>
                <a:spcPts val="0"/>
              </a:spcBef>
              <a:spcAft>
                <a:spcPts val="0"/>
              </a:spcAft>
              <a:buSzPts val="1800"/>
              <a:buChar char="▹"/>
            </a:pPr>
            <a:r>
              <a:rPr lang="de" sz="1800"/>
              <a:t>In the case of a tie in the approval of the new constitution vote, Ricky Stevenson, current president, will choose.</a:t>
            </a:r>
            <a:endParaRPr sz="1800"/>
          </a:p>
          <a:p>
            <a:pPr indent="-342900" lvl="2" marL="1371600" rtl="0" algn="l">
              <a:lnSpc>
                <a:spcPct val="100000"/>
              </a:lnSpc>
              <a:spcBef>
                <a:spcPts val="0"/>
              </a:spcBef>
              <a:spcAft>
                <a:spcPts val="0"/>
              </a:spcAft>
              <a:buSzPts val="1800"/>
              <a:buChar char="▹"/>
            </a:pPr>
            <a:r>
              <a:rPr lang="de" sz="1800"/>
              <a:t>In the case of a tie in the election of president, </a:t>
            </a:r>
            <a:r>
              <a:rPr lang="de" sz="1800"/>
              <a:t>John Moore (IRE), Treasurer of FIPFA will choose.</a:t>
            </a:r>
            <a:endParaRPr sz="1800"/>
          </a:p>
        </p:txBody>
      </p:sp>
      <p:sp>
        <p:nvSpPr>
          <p:cNvPr id="485" name="Google Shape;485;g163c9fa2f9b_0_1"/>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2"/>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ELECTION INFORMATION</a:t>
            </a:r>
            <a:endParaRPr/>
          </a:p>
        </p:txBody>
      </p:sp>
      <p:sp>
        <p:nvSpPr>
          <p:cNvPr id="491" name="Google Shape;491;p42"/>
          <p:cNvSpPr txBox="1"/>
          <p:nvPr>
            <p:ph idx="1" type="body"/>
          </p:nvPr>
        </p:nvSpPr>
        <p:spPr>
          <a:xfrm>
            <a:off x="1104900" y="1144588"/>
            <a:ext cx="7581900" cy="3648000"/>
          </a:xfrm>
          <a:prstGeom prst="rect">
            <a:avLst/>
          </a:prstGeom>
          <a:noFill/>
          <a:ln>
            <a:noFill/>
          </a:ln>
        </p:spPr>
        <p:txBody>
          <a:bodyPr anchorCtr="0" anchor="t" bIns="91425" lIns="91425" spcFirstLastPara="1" rIns="91425" wrap="square" tIns="91425">
            <a:noAutofit/>
          </a:bodyPr>
          <a:lstStyle/>
          <a:p>
            <a:pPr indent="-152400" lvl="1" marL="609600" rtl="0" algn="l">
              <a:lnSpc>
                <a:spcPct val="100000"/>
              </a:lnSpc>
              <a:spcBef>
                <a:spcPts val="0"/>
              </a:spcBef>
              <a:spcAft>
                <a:spcPts val="0"/>
              </a:spcAft>
              <a:buSzPts val="1800"/>
              <a:buFont typeface="Roboto"/>
              <a:buChar char="▹"/>
            </a:pPr>
            <a:r>
              <a:rPr lang="de" sz="1800"/>
              <a:t>Election Cycle</a:t>
            </a:r>
            <a:r>
              <a:rPr lang="de" sz="1800"/>
              <a:t>:</a:t>
            </a:r>
            <a:endParaRPr/>
          </a:p>
          <a:p>
            <a:pPr indent="-38100" lvl="1" marL="609600" rtl="0" algn="l">
              <a:lnSpc>
                <a:spcPct val="100000"/>
              </a:lnSpc>
              <a:spcBef>
                <a:spcPts val="0"/>
              </a:spcBef>
              <a:spcAft>
                <a:spcPts val="0"/>
              </a:spcAft>
              <a:buSzPts val="1800"/>
              <a:buFont typeface="Roboto"/>
              <a:buNone/>
            </a:pPr>
            <a:r>
              <a:t/>
            </a:r>
            <a:endParaRPr sz="1200"/>
          </a:p>
          <a:p>
            <a:pPr indent="-219074" lvl="1" marL="899999" rtl="0" algn="l">
              <a:spcBef>
                <a:spcPts val="0"/>
              </a:spcBef>
              <a:spcAft>
                <a:spcPts val="0"/>
              </a:spcAft>
              <a:buSzPts val="1800"/>
              <a:buChar char="▹"/>
            </a:pPr>
            <a:r>
              <a:rPr lang="de" sz="1600"/>
              <a:t>In accordance with the regulations annexed to the FIPFA Constitution, the election of officers of the FIPFA Council is staggered.</a:t>
            </a:r>
            <a:endParaRPr/>
          </a:p>
          <a:p>
            <a:pPr indent="0" lvl="1" marL="0" rtl="0" algn="l">
              <a:lnSpc>
                <a:spcPct val="100000"/>
              </a:lnSpc>
              <a:spcBef>
                <a:spcPts val="0"/>
              </a:spcBef>
              <a:spcAft>
                <a:spcPts val="0"/>
              </a:spcAft>
              <a:buSzPts val="1800"/>
              <a:buFont typeface="Roboto"/>
              <a:buNone/>
            </a:pPr>
            <a:r>
              <a:t/>
            </a:r>
            <a:endParaRPr sz="1800"/>
          </a:p>
          <a:p>
            <a:pPr indent="-38100" lvl="1" marL="609600" rtl="0" algn="l">
              <a:lnSpc>
                <a:spcPct val="100000"/>
              </a:lnSpc>
              <a:spcBef>
                <a:spcPts val="0"/>
              </a:spcBef>
              <a:spcAft>
                <a:spcPts val="0"/>
              </a:spcAft>
              <a:buSzPts val="1800"/>
              <a:buFont typeface="Roboto"/>
              <a:buNone/>
            </a:pPr>
            <a:r>
              <a:t/>
            </a:r>
            <a:endParaRPr sz="1800"/>
          </a:p>
          <a:p>
            <a:pPr indent="-38100" lvl="1" marL="609600" rtl="0" algn="l">
              <a:lnSpc>
                <a:spcPct val="100000"/>
              </a:lnSpc>
              <a:spcBef>
                <a:spcPts val="0"/>
              </a:spcBef>
              <a:spcAft>
                <a:spcPts val="0"/>
              </a:spcAft>
              <a:buSzPts val="1800"/>
              <a:buFont typeface="Roboto"/>
              <a:buNone/>
            </a:pPr>
            <a:r>
              <a:t/>
            </a:r>
            <a:endParaRPr sz="1800"/>
          </a:p>
          <a:p>
            <a:pPr indent="-38100" lvl="1" marL="609600" rtl="0" algn="l">
              <a:lnSpc>
                <a:spcPct val="100000"/>
              </a:lnSpc>
              <a:spcBef>
                <a:spcPts val="0"/>
              </a:spcBef>
              <a:spcAft>
                <a:spcPts val="0"/>
              </a:spcAft>
              <a:buSzPts val="1800"/>
              <a:buFont typeface="Roboto"/>
              <a:buNone/>
            </a:pPr>
            <a:r>
              <a:t/>
            </a:r>
            <a:endParaRPr sz="1100"/>
          </a:p>
          <a:p>
            <a:pPr indent="0" lvl="0" marL="914400" rtl="0" algn="l">
              <a:lnSpc>
                <a:spcPct val="100000"/>
              </a:lnSpc>
              <a:spcBef>
                <a:spcPts val="0"/>
              </a:spcBef>
              <a:spcAft>
                <a:spcPts val="0"/>
              </a:spcAft>
              <a:buNone/>
            </a:pPr>
            <a:r>
              <a:t/>
            </a:r>
            <a:endParaRPr sz="1800"/>
          </a:p>
        </p:txBody>
      </p:sp>
      <p:sp>
        <p:nvSpPr>
          <p:cNvPr id="492" name="Google Shape;492;p4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graphicFrame>
        <p:nvGraphicFramePr>
          <p:cNvPr id="493" name="Google Shape;493;p42"/>
          <p:cNvGraphicFramePr/>
          <p:nvPr/>
        </p:nvGraphicFramePr>
        <p:xfrm>
          <a:off x="2079996" y="2667691"/>
          <a:ext cx="3000000" cy="3000000"/>
        </p:xfrm>
        <a:graphic>
          <a:graphicData uri="http://schemas.openxmlformats.org/drawingml/2006/table">
            <a:tbl>
              <a:tblPr bandRow="1" firstRow="1">
                <a:noFill/>
                <a:tableStyleId>{A9E30422-C748-4CF6-8030-F135F68F9E0B}</a:tableStyleId>
              </a:tblPr>
              <a:tblGrid>
                <a:gridCol w="1355850"/>
                <a:gridCol w="1187825"/>
                <a:gridCol w="1271825"/>
                <a:gridCol w="1271825"/>
                <a:gridCol w="1271825"/>
              </a:tblGrid>
              <a:tr h="285925">
                <a:tc>
                  <a:txBody>
                    <a:bodyPr/>
                    <a:lstStyle/>
                    <a:p>
                      <a:pPr indent="0" lvl="0" marL="0" marR="0" rtl="0" algn="ctr">
                        <a:lnSpc>
                          <a:spcPct val="100000"/>
                        </a:lnSpc>
                        <a:spcBef>
                          <a:spcPts val="0"/>
                        </a:spcBef>
                        <a:spcAft>
                          <a:spcPts val="0"/>
                        </a:spcAft>
                        <a:buClr>
                          <a:srgbClr val="000000"/>
                        </a:buClr>
                        <a:buSzPts val="500"/>
                        <a:buFont typeface="Arial"/>
                        <a:buNone/>
                      </a:pPr>
                      <a:r>
                        <a:t/>
                      </a:r>
                      <a:endParaRPr sz="5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800"/>
                        <a:buFont typeface="Arial"/>
                        <a:buNone/>
                      </a:pPr>
                      <a:r>
                        <a:rPr b="1" lang="de" sz="1200"/>
                        <a:t>2022</a:t>
                      </a:r>
                      <a:endParaRPr b="1"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800"/>
                        <a:buFont typeface="Arial"/>
                        <a:buNone/>
                      </a:pPr>
                      <a:r>
                        <a:rPr b="1" lang="de" sz="1200"/>
                        <a:t>2023</a:t>
                      </a:r>
                      <a:endParaRPr b="1"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800"/>
                        <a:buFont typeface="Arial"/>
                        <a:buNone/>
                      </a:pPr>
                      <a:r>
                        <a:rPr b="1" lang="de" sz="1200"/>
                        <a:t>2024</a:t>
                      </a:r>
                      <a:endParaRPr b="1"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800"/>
                        <a:buFont typeface="Arial"/>
                        <a:buNone/>
                      </a:pPr>
                      <a:r>
                        <a:rPr b="1" lang="de" sz="1200"/>
                        <a:t>2025</a:t>
                      </a:r>
                      <a:endParaRPr b="1" sz="1200" u="none" cap="none" strike="noStrike"/>
                    </a:p>
                  </a:txBody>
                  <a:tcPr marT="45725" marB="45725" marR="91450" marL="91450"/>
                </a:tc>
              </a:tr>
              <a:tr h="365475">
                <a:tc>
                  <a:txBody>
                    <a:bodyPr/>
                    <a:lstStyle/>
                    <a:p>
                      <a:pPr indent="0" lvl="0" marL="0" marR="0" rtl="0" algn="ctr">
                        <a:lnSpc>
                          <a:spcPct val="100000"/>
                        </a:lnSpc>
                        <a:spcBef>
                          <a:spcPts val="0"/>
                        </a:spcBef>
                        <a:spcAft>
                          <a:spcPts val="0"/>
                        </a:spcAft>
                        <a:buClr>
                          <a:srgbClr val="000000"/>
                        </a:buClr>
                        <a:buSzPts val="1050"/>
                        <a:buFont typeface="Arial"/>
                        <a:buNone/>
                      </a:pPr>
                      <a:r>
                        <a:rPr lang="de" sz="1050" u="none" cap="none" strike="noStrike">
                          <a:latin typeface="Arial"/>
                          <a:ea typeface="Arial"/>
                          <a:cs typeface="Arial"/>
                          <a:sym typeface="Arial"/>
                        </a:rPr>
                        <a:t>President</a:t>
                      </a:r>
                      <a:endParaRPr sz="1050" u="none" cap="none" strike="noStrike">
                        <a:latin typeface="Arial"/>
                        <a:ea typeface="Arial"/>
                        <a:cs typeface="Arial"/>
                        <a:sym typeface="Arial"/>
                      </a:endParaRPr>
                    </a:p>
                  </a:txBody>
                  <a:tcPr marT="45725" marB="45725" marR="91450" marL="91450" anchor="ctr"/>
                </a:tc>
                <a:tc>
                  <a:txBody>
                    <a:bodyPr/>
                    <a:lstStyle/>
                    <a:p>
                      <a:pPr indent="0" lvl="0" marL="0" rtl="0" algn="ctr">
                        <a:spcBef>
                          <a:spcPts val="0"/>
                        </a:spcBef>
                        <a:spcAft>
                          <a:spcPts val="0"/>
                        </a:spcAft>
                        <a:buClr>
                          <a:schemeClr val="dk1"/>
                        </a:buClr>
                        <a:buSzPts val="1050"/>
                        <a:buFont typeface="Arial"/>
                        <a:buNone/>
                      </a:pPr>
                      <a:r>
                        <a:rPr lang="de" sz="1050"/>
                        <a:t>ELECTION</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400" u="none" cap="none" strike="noStrike"/>
                    </a:p>
                  </a:txBody>
                  <a:tcPr marT="45725" marB="45725" marR="91450" marL="91450" anchor="ctr"/>
                </a:tc>
              </a:tr>
              <a:tr h="301550">
                <a:tc>
                  <a:txBody>
                    <a:bodyPr/>
                    <a:lstStyle/>
                    <a:p>
                      <a:pPr indent="0" lvl="0" marL="0" marR="0" rtl="0" algn="ctr">
                        <a:lnSpc>
                          <a:spcPct val="100000"/>
                        </a:lnSpc>
                        <a:spcBef>
                          <a:spcPts val="0"/>
                        </a:spcBef>
                        <a:spcAft>
                          <a:spcPts val="0"/>
                        </a:spcAft>
                        <a:buClr>
                          <a:srgbClr val="000000"/>
                        </a:buClr>
                        <a:buSzPts val="1050"/>
                        <a:buFont typeface="Arial"/>
                        <a:buNone/>
                      </a:pPr>
                      <a:r>
                        <a:rPr lang="de" sz="1050" u="none" cap="none" strike="noStrike">
                          <a:latin typeface="Arial"/>
                          <a:ea typeface="Arial"/>
                          <a:cs typeface="Arial"/>
                          <a:sym typeface="Arial"/>
                        </a:rPr>
                        <a:t>Vice President</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rtl="0" algn="ctr">
                        <a:spcBef>
                          <a:spcPts val="0"/>
                        </a:spcBef>
                        <a:spcAft>
                          <a:spcPts val="0"/>
                        </a:spcAft>
                        <a:buClr>
                          <a:schemeClr val="dk1"/>
                        </a:buClr>
                        <a:buSzPts val="1050"/>
                        <a:buFont typeface="Arial"/>
                        <a:buNone/>
                      </a:pPr>
                      <a:r>
                        <a:rPr lang="de" sz="1050"/>
                        <a:t>ELECTION</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r>
              <a:tr h="365475">
                <a:tc>
                  <a:txBody>
                    <a:bodyPr/>
                    <a:lstStyle/>
                    <a:p>
                      <a:pPr indent="0" lvl="0" marL="0" marR="0" rtl="0" algn="ctr">
                        <a:lnSpc>
                          <a:spcPct val="100000"/>
                        </a:lnSpc>
                        <a:spcBef>
                          <a:spcPts val="0"/>
                        </a:spcBef>
                        <a:spcAft>
                          <a:spcPts val="0"/>
                        </a:spcAft>
                        <a:buClr>
                          <a:srgbClr val="000000"/>
                        </a:buClr>
                        <a:buSzPts val="1050"/>
                        <a:buFont typeface="Arial"/>
                        <a:buNone/>
                      </a:pPr>
                      <a:r>
                        <a:rPr b="0" lang="de" sz="1050" u="none" cap="none" strike="noStrike">
                          <a:latin typeface="Arial"/>
                          <a:ea typeface="Arial"/>
                          <a:cs typeface="Arial"/>
                          <a:sym typeface="Arial"/>
                        </a:rPr>
                        <a:t>Treasurer</a:t>
                      </a:r>
                      <a:endParaRPr b="0"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400" u="none" cap="none" strike="noStrike"/>
                    </a:p>
                  </a:txBody>
                  <a:tcPr marT="45725" marB="45725" marR="91450" marL="91450" anchor="ctr"/>
                </a:tc>
                <a:tc>
                  <a:txBody>
                    <a:bodyPr/>
                    <a:lstStyle/>
                    <a:p>
                      <a:pPr indent="0" lvl="0" marL="0" rtl="0" algn="ctr">
                        <a:spcBef>
                          <a:spcPts val="0"/>
                        </a:spcBef>
                        <a:spcAft>
                          <a:spcPts val="0"/>
                        </a:spcAft>
                        <a:buClr>
                          <a:schemeClr val="dk1"/>
                        </a:buClr>
                        <a:buSzPts val="1050"/>
                        <a:buFont typeface="Arial"/>
                        <a:buNone/>
                      </a:pPr>
                      <a:r>
                        <a:rPr lang="de" sz="1050"/>
                        <a:t>ELECTION</a:t>
                      </a:r>
                      <a:endParaRPr sz="1050" u="none" cap="none" strike="noStrike">
                        <a:latin typeface="Arial"/>
                        <a:ea typeface="Arial"/>
                        <a:cs typeface="Arial"/>
                        <a:sym typeface="Arial"/>
                      </a:endParaRPr>
                    </a:p>
                  </a:txBody>
                  <a:tcPr marT="45725" marB="45725" marR="91450" marL="91450" anchor="ctr"/>
                </a:tc>
              </a:tr>
              <a:tr h="301550">
                <a:tc>
                  <a:txBody>
                    <a:bodyPr/>
                    <a:lstStyle/>
                    <a:p>
                      <a:pPr indent="0" lvl="0" marL="0" marR="0" rtl="0" algn="ctr">
                        <a:lnSpc>
                          <a:spcPct val="100000"/>
                        </a:lnSpc>
                        <a:spcBef>
                          <a:spcPts val="0"/>
                        </a:spcBef>
                        <a:spcAft>
                          <a:spcPts val="0"/>
                        </a:spcAft>
                        <a:buClr>
                          <a:srgbClr val="000000"/>
                        </a:buClr>
                        <a:buSzPts val="1050"/>
                        <a:buFont typeface="Arial"/>
                        <a:buNone/>
                      </a:pPr>
                      <a:r>
                        <a:rPr b="0" lang="de" sz="1050" u="none" cap="none" strike="noStrike">
                          <a:latin typeface="Arial"/>
                          <a:ea typeface="Arial"/>
                          <a:cs typeface="Arial"/>
                          <a:sym typeface="Arial"/>
                        </a:rPr>
                        <a:t>Director Of Sport</a:t>
                      </a:r>
                      <a:endParaRPr b="0"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latin typeface="Arial"/>
                        <a:ea typeface="Arial"/>
                        <a:cs typeface="Arial"/>
                        <a:sym typeface="Arial"/>
                      </a:endParaRPr>
                    </a:p>
                  </a:txBody>
                  <a:tcPr marT="45725" marB="45725" marR="91450" marL="91450" anchor="ctr"/>
                </a:tc>
                <a:tc>
                  <a:txBody>
                    <a:bodyPr/>
                    <a:lstStyle/>
                    <a:p>
                      <a:pPr indent="0" lvl="0" marL="0" rtl="0" algn="ctr">
                        <a:spcBef>
                          <a:spcPts val="0"/>
                        </a:spcBef>
                        <a:spcAft>
                          <a:spcPts val="0"/>
                        </a:spcAft>
                        <a:buClr>
                          <a:schemeClr val="dk1"/>
                        </a:buClr>
                        <a:buSzPts val="1050"/>
                        <a:buFont typeface="Arial"/>
                        <a:buNone/>
                      </a:pPr>
                      <a:r>
                        <a:rPr lang="de" sz="1050"/>
                        <a:t>ELECTION</a:t>
                      </a:r>
                      <a:endParaRPr sz="105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50"/>
                        <a:buFont typeface="Arial"/>
                        <a:buNone/>
                      </a:pPr>
                      <a:r>
                        <a:t/>
                      </a:r>
                      <a:endParaRPr sz="1050" u="none" cap="none" strike="noStrike">
                        <a:latin typeface="Arial"/>
                        <a:ea typeface="Arial"/>
                        <a:cs typeface="Arial"/>
                        <a:sym typeface="Arial"/>
                      </a:endParaRPr>
                    </a:p>
                  </a:txBody>
                  <a:tcPr marT="45725" marB="45725" marR="91450" marL="91450" anchor="ctr"/>
                </a:tc>
              </a:tr>
            </a:tbl>
          </a:graphicData>
        </a:graphic>
      </p:graphicFrame>
    </p:spTree>
  </p:cSld>
  <p:clrMapOvr>
    <a:masterClrMapping/>
  </p:clrMapOvr>
  <mc:AlternateContent>
    <mc:Choice Requires="p14">
      <p:transition spd="slow" p14:dur="125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7"/>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BARB PEACOCK - SECRETARY GENERAL</a:t>
            </a:r>
            <a:endParaRPr/>
          </a:p>
        </p:txBody>
      </p:sp>
      <p:sp>
        <p:nvSpPr>
          <p:cNvPr id="499" name="Google Shape;499;p57"/>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500" name="Google Shape;500;p57"/>
          <p:cNvPicPr preferRelativeResize="0"/>
          <p:nvPr/>
        </p:nvPicPr>
        <p:blipFill rotWithShape="1">
          <a:blip r:embed="rId3">
            <a:alphaModFix/>
          </a:blip>
          <a:srcRect b="0" l="0" r="0" t="0"/>
          <a:stretch/>
        </p:blipFill>
        <p:spPr>
          <a:xfrm>
            <a:off x="6176963" y="1187450"/>
            <a:ext cx="2470150" cy="2470150"/>
          </a:xfrm>
          <a:prstGeom prst="rect">
            <a:avLst/>
          </a:prstGeom>
          <a:noFill/>
          <a:ln>
            <a:noFill/>
          </a:ln>
        </p:spPr>
      </p:pic>
      <p:pic>
        <p:nvPicPr>
          <p:cNvPr id="501" name="Google Shape;501;p57"/>
          <p:cNvPicPr preferRelativeResize="0"/>
          <p:nvPr/>
        </p:nvPicPr>
        <p:blipFill rotWithShape="1">
          <a:blip r:embed="rId4">
            <a:alphaModFix/>
          </a:blip>
          <a:srcRect b="14340" l="0" r="0" t="16202"/>
          <a:stretch/>
        </p:blipFill>
        <p:spPr>
          <a:xfrm>
            <a:off x="5127625" y="3503613"/>
            <a:ext cx="3559174" cy="1158875"/>
          </a:xfrm>
          <a:prstGeom prst="rect">
            <a:avLst/>
          </a:prstGeom>
          <a:noFill/>
          <a:ln>
            <a:noFill/>
          </a:ln>
        </p:spPr>
      </p:pic>
      <p:sp>
        <p:nvSpPr>
          <p:cNvPr id="502" name="Google Shape;502;p57"/>
          <p:cNvSpPr txBox="1"/>
          <p:nvPr/>
        </p:nvSpPr>
        <p:spPr>
          <a:xfrm>
            <a:off x="1135626" y="2123767"/>
            <a:ext cx="2964426"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de" sz="4800" u="none" cap="none" strike="noStrike">
                <a:solidFill>
                  <a:srgbClr val="00B0F0"/>
                </a:solidFill>
                <a:latin typeface="Roboto"/>
                <a:ea typeface="Roboto"/>
                <a:cs typeface="Roboto"/>
                <a:sym typeface="Roboto"/>
              </a:rPr>
              <a:t>ANNUAL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1" i="0" lang="de" sz="4800" u="none" cap="none" strike="noStrike">
                <a:solidFill>
                  <a:srgbClr val="00B0F0"/>
                </a:solidFill>
                <a:latin typeface="Roboto"/>
                <a:ea typeface="Roboto"/>
                <a:cs typeface="Roboto"/>
                <a:sym typeface="Roboto"/>
              </a:rPr>
              <a:t>REPORT</a:t>
            </a:r>
            <a:endParaRPr b="1" i="0" sz="4800" u="none" cap="none" strike="noStrike">
              <a:solidFill>
                <a:srgbClr val="00B0F0"/>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164a0c69db8_2_34"/>
          <p:cNvSpPr txBox="1"/>
          <p:nvPr>
            <p:ph type="title"/>
          </p:nvPr>
        </p:nvSpPr>
        <p:spPr>
          <a:xfrm>
            <a:off x="1104900" y="276225"/>
            <a:ext cx="67245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2021 Review</a:t>
            </a:r>
            <a:endParaRPr b="1"/>
          </a:p>
        </p:txBody>
      </p:sp>
      <p:sp>
        <p:nvSpPr>
          <p:cNvPr id="508" name="Google Shape;508;g164a0c69db8_2_34"/>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509" name="Google Shape;509;g164a0c69db8_2_34"/>
          <p:cNvPicPr preferRelativeResize="0"/>
          <p:nvPr/>
        </p:nvPicPr>
        <p:blipFill rotWithShape="1">
          <a:blip r:embed="rId3">
            <a:alphaModFix/>
          </a:blip>
          <a:srcRect b="0" l="0" r="0" t="0"/>
          <a:stretch/>
        </p:blipFill>
        <p:spPr>
          <a:xfrm>
            <a:off x="7560385" y="0"/>
            <a:ext cx="1293812" cy="1293812"/>
          </a:xfrm>
          <a:prstGeom prst="rect">
            <a:avLst/>
          </a:prstGeom>
          <a:noFill/>
          <a:ln>
            <a:noFill/>
          </a:ln>
        </p:spPr>
      </p:pic>
      <p:pic>
        <p:nvPicPr>
          <p:cNvPr id="510" name="Google Shape;510;g164a0c69db8_2_34"/>
          <p:cNvPicPr preferRelativeResize="0"/>
          <p:nvPr/>
        </p:nvPicPr>
        <p:blipFill rotWithShape="1">
          <a:blip r:embed="rId4">
            <a:alphaModFix/>
          </a:blip>
          <a:srcRect b="14341" l="0" r="0" t="16202"/>
          <a:stretch/>
        </p:blipFill>
        <p:spPr>
          <a:xfrm>
            <a:off x="6754813" y="4098919"/>
            <a:ext cx="2120899" cy="690569"/>
          </a:xfrm>
          <a:prstGeom prst="rect">
            <a:avLst/>
          </a:prstGeom>
          <a:noFill/>
          <a:ln>
            <a:noFill/>
          </a:ln>
        </p:spPr>
      </p:pic>
      <p:sp>
        <p:nvSpPr>
          <p:cNvPr id="511" name="Google Shape;511;g164a0c69db8_2_34"/>
          <p:cNvSpPr/>
          <p:nvPr/>
        </p:nvSpPr>
        <p:spPr>
          <a:xfrm>
            <a:off x="933424" y="1385098"/>
            <a:ext cx="7394400" cy="36489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de" sz="1800" u="none" cap="none" strike="noStrike">
                <a:solidFill>
                  <a:srgbClr val="000000"/>
                </a:solidFill>
                <a:latin typeface="Tahoma"/>
                <a:ea typeface="Tahoma"/>
                <a:cs typeface="Tahoma"/>
                <a:sym typeface="Tahoma"/>
              </a:rPr>
              <a:t>Welcome to FIPFA's 2021 Annual Report. </a:t>
            </a:r>
            <a:endParaRPr b="0" i="0" sz="1800" u="none" cap="none" strike="noStrike">
              <a:solidFill>
                <a:srgbClr val="000000"/>
              </a:solidFill>
              <a:latin typeface="Tahoma"/>
              <a:ea typeface="Tahoma"/>
              <a:cs typeface="Tahoma"/>
              <a:sym typeface="Tahoma"/>
            </a:endParaRPr>
          </a:p>
          <a:p>
            <a:pPr indent="0" lvl="0" marL="0" marR="0" rtl="0" algn="l">
              <a:lnSpc>
                <a:spcPct val="107000"/>
              </a:lnSpc>
              <a:spcBef>
                <a:spcPts val="0"/>
              </a:spcBef>
              <a:spcAft>
                <a:spcPts val="0"/>
              </a:spcAft>
              <a:buNone/>
            </a:pPr>
            <a:r>
              <a:t/>
            </a:r>
            <a:endParaRPr b="0" i="0" sz="1100" u="none" cap="none" strike="noStrike">
              <a:solidFill>
                <a:srgbClr val="000000"/>
              </a:solidFill>
              <a:latin typeface="Tahoma"/>
              <a:ea typeface="Tahoma"/>
              <a:cs typeface="Tahoma"/>
              <a:sym typeface="Tahoma"/>
            </a:endParaRPr>
          </a:p>
          <a:p>
            <a:pPr indent="0" lvl="0" marL="0" marR="0" rtl="0" algn="l">
              <a:lnSpc>
                <a:spcPct val="107000"/>
              </a:lnSpc>
              <a:spcBef>
                <a:spcPts val="0"/>
              </a:spcBef>
              <a:spcAft>
                <a:spcPts val="0"/>
              </a:spcAft>
              <a:buNone/>
            </a:pPr>
            <a:r>
              <a:rPr b="0" i="0" lang="de" sz="1800" u="none" cap="none" strike="noStrike">
                <a:solidFill>
                  <a:srgbClr val="000000"/>
                </a:solidFill>
                <a:latin typeface="Tahoma"/>
                <a:ea typeface="Tahoma"/>
                <a:cs typeface="Tahoma"/>
                <a:sym typeface="Tahoma"/>
              </a:rPr>
              <a:t>We produce this report to reflect the work accomplished in the last complete calendar year. </a:t>
            </a:r>
            <a:endParaRPr b="0" i="0" sz="1800" u="none" cap="none" strike="noStrike">
              <a:solidFill>
                <a:srgbClr val="000000"/>
              </a:solidFill>
              <a:latin typeface="Tahoma"/>
              <a:ea typeface="Tahoma"/>
              <a:cs typeface="Tahoma"/>
              <a:sym typeface="Tahoma"/>
            </a:endParaRPr>
          </a:p>
          <a:p>
            <a:pPr indent="0" lvl="0" marL="0" marR="0" rtl="0" algn="l">
              <a:lnSpc>
                <a:spcPct val="107000"/>
              </a:lnSpc>
              <a:spcBef>
                <a:spcPts val="0"/>
              </a:spcBef>
              <a:spcAft>
                <a:spcPts val="0"/>
              </a:spcAft>
              <a:buNone/>
            </a:pPr>
            <a:r>
              <a:t/>
            </a:r>
            <a:endParaRPr b="0" i="0" sz="1100" u="none" cap="none" strike="noStrike">
              <a:solidFill>
                <a:srgbClr val="000000"/>
              </a:solidFill>
              <a:latin typeface="Tahoma"/>
              <a:ea typeface="Tahoma"/>
              <a:cs typeface="Tahoma"/>
              <a:sym typeface="Tahoma"/>
            </a:endParaRPr>
          </a:p>
          <a:p>
            <a:pPr indent="0" lvl="0" marL="0" rtl="0" algn="l">
              <a:spcBef>
                <a:spcPts val="0"/>
              </a:spcBef>
              <a:spcAft>
                <a:spcPts val="0"/>
              </a:spcAft>
              <a:buClr>
                <a:schemeClr val="dk1"/>
              </a:buClr>
              <a:buFont typeface="Arial"/>
              <a:buNone/>
            </a:pPr>
            <a:r>
              <a:rPr lang="de" sz="1800">
                <a:solidFill>
                  <a:schemeClr val="dk1"/>
                </a:solidFill>
                <a:latin typeface="Tahoma"/>
                <a:ea typeface="Tahoma"/>
                <a:cs typeface="Tahoma"/>
                <a:sym typeface="Tahoma"/>
              </a:rPr>
              <a:t>2021 saw the return of Powerchair Football in many of our member nations.  While Covid is still among us, local teams, athletes and coaches found ways to overcome the lack of play and persevere with trainings and competitions.  About half of our member nations held national tournaments in 2021.</a:t>
            </a:r>
            <a:endParaRPr/>
          </a:p>
          <a:p>
            <a:pPr indent="0" lvl="0" marL="0" marR="0" rtl="0" algn="l">
              <a:lnSpc>
                <a:spcPct val="107000"/>
              </a:lnSpc>
              <a:spcBef>
                <a:spcPts val="0"/>
              </a:spcBef>
              <a:spcAft>
                <a:spcPts val="0"/>
              </a:spcAft>
              <a:buNone/>
            </a:pPr>
            <a:r>
              <a:t/>
            </a:r>
            <a:endParaRPr sz="1600">
              <a:latin typeface="Tahoma"/>
              <a:ea typeface="Tahoma"/>
              <a:cs typeface="Tahoma"/>
              <a:sym typeface="Tahoma"/>
            </a:endParaRPr>
          </a:p>
          <a:p>
            <a:pPr indent="0" lvl="0" marL="0" rtl="0" algn="l">
              <a:spcBef>
                <a:spcPts val="0"/>
              </a:spcBef>
              <a:spcAft>
                <a:spcPts val="0"/>
              </a:spcAft>
              <a:buClr>
                <a:schemeClr val="dk1"/>
              </a:buClr>
              <a:buFont typeface="Arial"/>
              <a:buNone/>
            </a:pPr>
            <a:r>
              <a:rPr lang="de" sz="1800">
                <a:solidFill>
                  <a:schemeClr val="dk1"/>
                </a:solidFill>
                <a:latin typeface="Tahoma"/>
                <a:ea typeface="Tahoma"/>
                <a:cs typeface="Tahoma"/>
                <a:sym typeface="Tahoma"/>
              </a:rPr>
              <a:t>The following slides represent FIPFA in 2021.</a:t>
            </a:r>
            <a:endParaRPr>
              <a:solidFill>
                <a:schemeClr val="dk1"/>
              </a:solidFill>
            </a:endParaRPr>
          </a:p>
          <a:p>
            <a:pPr indent="0" lvl="0" marL="0" marR="0" rtl="0" algn="l">
              <a:lnSpc>
                <a:spcPct val="107000"/>
              </a:lnSpc>
              <a:spcBef>
                <a:spcPts val="0"/>
              </a:spcBef>
              <a:spcAft>
                <a:spcPts val="0"/>
              </a:spcAft>
              <a:buNone/>
            </a:pPr>
            <a:r>
              <a:t/>
            </a:r>
            <a:endParaRPr sz="1600">
              <a:latin typeface="Tahoma"/>
              <a:ea typeface="Tahoma"/>
              <a:cs typeface="Tahoma"/>
              <a:sym typeface="Tahom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164a0c69db8_2_51"/>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latin typeface="Open Sans"/>
                <a:ea typeface="Open Sans"/>
                <a:cs typeface="Open Sans"/>
                <a:sym typeface="Open Sans"/>
              </a:rPr>
              <a:t>2021 Membership: </a:t>
            </a:r>
            <a:endParaRPr/>
          </a:p>
        </p:txBody>
      </p:sp>
      <p:sp>
        <p:nvSpPr>
          <p:cNvPr id="517" name="Google Shape;517;g164a0c69db8_2_51"/>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518" name="Google Shape;518;g164a0c69db8_2_51"/>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sp>
        <p:nvSpPr>
          <p:cNvPr id="519" name="Google Shape;519;g164a0c69db8_2_51"/>
          <p:cNvSpPr txBox="1"/>
          <p:nvPr/>
        </p:nvSpPr>
        <p:spPr>
          <a:xfrm>
            <a:off x="849325" y="1135075"/>
            <a:ext cx="4935000" cy="52339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de" sz="2000" u="none" cap="none" strike="noStrike">
                <a:solidFill>
                  <a:srgbClr val="000000"/>
                </a:solidFill>
                <a:latin typeface="Roboto"/>
                <a:ea typeface="Roboto"/>
                <a:cs typeface="Roboto"/>
                <a:sym typeface="Roboto"/>
              </a:rPr>
              <a:t>In 2021 FIPFA had 24 Member Nations:</a:t>
            </a:r>
            <a:endParaRPr b="0" i="0" sz="20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a:ea typeface="Roboto"/>
              <a:cs typeface="Roboto"/>
              <a:sym typeface="Roboto"/>
            </a:endParaRPr>
          </a:p>
          <a:p>
            <a:pPr indent="-342900" lvl="0" marL="342900" marR="0" rtl="0" algn="l">
              <a:lnSpc>
                <a:spcPct val="100000"/>
              </a:lnSpc>
              <a:spcBef>
                <a:spcPts val="0"/>
              </a:spcBef>
              <a:spcAft>
                <a:spcPts val="0"/>
              </a:spcAft>
              <a:buClr>
                <a:srgbClr val="FF8700"/>
              </a:buClr>
              <a:buSzPts val="500"/>
              <a:buFont typeface="Roboto"/>
              <a:buNone/>
            </a:pPr>
            <a:r>
              <a:t/>
            </a:r>
            <a:endParaRPr b="0" i="0" sz="2000" u="none" cap="none" strike="noStrike">
              <a:solidFill>
                <a:srgbClr val="000000"/>
              </a:solidFill>
              <a:latin typeface="Open Sans"/>
              <a:ea typeface="Open Sans"/>
              <a:cs typeface="Open Sans"/>
              <a:sym typeface="Open Sans"/>
            </a:endParaRPr>
          </a:p>
        </p:txBody>
      </p:sp>
      <p:graphicFrame>
        <p:nvGraphicFramePr>
          <p:cNvPr id="520" name="Google Shape;520;g164a0c69db8_2_51"/>
          <p:cNvGraphicFramePr/>
          <p:nvPr/>
        </p:nvGraphicFramePr>
        <p:xfrm>
          <a:off x="1499259" y="1627662"/>
          <a:ext cx="3000000" cy="3000000"/>
        </p:xfrm>
        <a:graphic>
          <a:graphicData uri="http://schemas.openxmlformats.org/drawingml/2006/table">
            <a:tbl>
              <a:tblPr>
                <a:noFill/>
                <a:tableStyleId>{616BF36E-0583-43B1-9351-A4D8467BD956}</a:tableStyleId>
              </a:tblPr>
              <a:tblGrid>
                <a:gridCol w="1828800"/>
                <a:gridCol w="1202725"/>
                <a:gridCol w="316525"/>
                <a:gridCol w="1495150"/>
                <a:gridCol w="1828800"/>
              </a:tblGrid>
              <a:tr h="2796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AMERICAS</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c gridSpan="3">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EUROPE</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c hMerge="1"/>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ASIA/OCEANIA</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tcPr>
                </a:tc>
              </a:tr>
              <a:tr h="279675">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25400">
                      <a:solidFill>
                        <a:srgbClr val="000000"/>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FULL AFFILIATE MEMBERS</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25400">
                      <a:solidFill>
                        <a:srgbClr val="000000"/>
                      </a:solidFill>
                      <a:prstDash val="solid"/>
                      <a:round/>
                      <a:headEnd len="sm" w="sm" type="none"/>
                      <a:tailEnd len="sm" w="sm" type="none"/>
                    </a:lnB>
                  </a:tcPr>
                </a:tc>
                <a:tc hMerge="1"/>
                <a:tc hMerge="1"/>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25400">
                      <a:solidFill>
                        <a:srgbClr val="000000"/>
                      </a:solidFill>
                      <a:prstDash val="solid"/>
                      <a:round/>
                      <a:headEnd len="sm" w="sm" type="none"/>
                      <a:tailEnd len="sm" w="sm" type="none"/>
                    </a:lnB>
                  </a:tcPr>
                </a:tc>
              </a:tr>
              <a:tr h="2796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Argentina</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Austria</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Northern Ireland</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Australia</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Brasil</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Denmark</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Republic of Ireland</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Japan</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Canada</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England</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Scotland</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New Zealand</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United States</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Finland</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Spain</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South Korea</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Uruguay</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France</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Switzerland</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Germany</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9675">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ASSOCIATE MEMBERS</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hMerge="1"/>
                <a:tc hMerge="1"/>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r>
              <a:tr h="279675">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Mexico</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dot"/>
                      <a:round/>
                      <a:headEnd len="sm" w="sm" type="none"/>
                      <a:tailEnd len="sm" w="sm" type="none"/>
                    </a:lnB>
                  </a:tcPr>
                </a:tc>
                <a:tc gridSpan="2">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Italy</a:t>
                      </a:r>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dot"/>
                      <a:round/>
                      <a:headEnd len="sm" w="sm" type="none"/>
                      <a:tailEnd len="sm" w="sm" type="none"/>
                    </a:lnB>
                  </a:tcPr>
                </a:tc>
                <a:tc hMerge="1"/>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Russia</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dot"/>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dot"/>
                      <a:round/>
                      <a:headEnd len="sm" w="sm" type="none"/>
                      <a:tailEnd len="sm" w="sm" type="none"/>
                    </a:lnB>
                  </a:tcPr>
                </a:tc>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 India</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dot"/>
                      <a:round/>
                      <a:headEnd len="sm" w="sm" type="none"/>
                      <a:tailEnd len="sm" w="sm" type="none"/>
                    </a:lnB>
                  </a:tcPr>
                </a:tc>
              </a:tr>
            </a:tbl>
          </a:graphicData>
        </a:graphic>
      </p:graphicFrame>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6"/>
          <p:cNvPicPr preferRelativeResize="0"/>
          <p:nvPr/>
        </p:nvPicPr>
        <p:blipFill rotWithShape="1">
          <a:blip r:embed="rId3">
            <a:alphaModFix/>
          </a:blip>
          <a:srcRect b="0" l="0" r="0" t="0"/>
          <a:stretch/>
        </p:blipFill>
        <p:spPr>
          <a:xfrm>
            <a:off x="7242175" y="3376613"/>
            <a:ext cx="1787525" cy="1412875"/>
          </a:xfrm>
          <a:prstGeom prst="rect">
            <a:avLst/>
          </a:prstGeom>
          <a:noFill/>
          <a:ln>
            <a:noFill/>
          </a:ln>
        </p:spPr>
      </p:pic>
      <p:sp>
        <p:nvSpPr>
          <p:cNvPr id="139" name="Google Shape;139;p6"/>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TODAY’S AGENDA</a:t>
            </a:r>
            <a:endParaRPr/>
          </a:p>
        </p:txBody>
      </p:sp>
      <p:sp>
        <p:nvSpPr>
          <p:cNvPr id="140" name="Google Shape;140;p6"/>
          <p:cNvSpPr txBox="1"/>
          <p:nvPr>
            <p:ph idx="1" type="body"/>
          </p:nvPr>
        </p:nvSpPr>
        <p:spPr>
          <a:xfrm>
            <a:off x="1104900" y="1095375"/>
            <a:ext cx="7359650" cy="533876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Font typeface="Roboto"/>
              <a:buNone/>
            </a:pPr>
            <a:r>
              <a:t/>
            </a:r>
            <a:endParaRPr sz="1400"/>
          </a:p>
          <a:p>
            <a:pPr indent="-190500" lvl="0" marL="190500" rtl="0" algn="l">
              <a:lnSpc>
                <a:spcPct val="100000"/>
              </a:lnSpc>
              <a:spcBef>
                <a:spcPts val="0"/>
              </a:spcBef>
              <a:spcAft>
                <a:spcPts val="0"/>
              </a:spcAft>
              <a:buSzPts val="2000"/>
              <a:buChar char="▸"/>
            </a:pPr>
            <a:r>
              <a:rPr lang="de" sz="2000"/>
              <a:t>Introduction by Ricky Stevenson, President</a:t>
            </a:r>
            <a:endParaRPr/>
          </a:p>
          <a:p>
            <a:pPr indent="-63500" lvl="0" marL="190500" rtl="0" algn="l">
              <a:lnSpc>
                <a:spcPct val="100000"/>
              </a:lnSpc>
              <a:spcBef>
                <a:spcPts val="0"/>
              </a:spcBef>
              <a:spcAft>
                <a:spcPts val="0"/>
              </a:spcAft>
              <a:buSzPts val="2000"/>
              <a:buNone/>
            </a:pPr>
            <a:r>
              <a:t/>
            </a:r>
            <a:endParaRPr sz="2000"/>
          </a:p>
          <a:p>
            <a:pPr indent="-190500" lvl="0" marL="190500" rtl="0" algn="l">
              <a:lnSpc>
                <a:spcPct val="100000"/>
              </a:lnSpc>
              <a:spcBef>
                <a:spcPts val="0"/>
              </a:spcBef>
              <a:spcAft>
                <a:spcPts val="0"/>
              </a:spcAft>
              <a:buSzPts val="2000"/>
              <a:buChar char="▸"/>
            </a:pPr>
            <a:r>
              <a:rPr b="1" lang="de" sz="2000" u="sng"/>
              <a:t>Reports</a:t>
            </a:r>
            <a:r>
              <a:rPr b="1" lang="de" sz="2000"/>
              <a:t>:</a:t>
            </a:r>
            <a:endParaRPr/>
          </a:p>
          <a:p>
            <a:pPr indent="-152400" lvl="1" marL="609600" rtl="0" algn="l">
              <a:lnSpc>
                <a:spcPct val="100000"/>
              </a:lnSpc>
              <a:spcBef>
                <a:spcPts val="0"/>
              </a:spcBef>
              <a:spcAft>
                <a:spcPts val="0"/>
              </a:spcAft>
              <a:buSzPts val="2000"/>
              <a:buChar char="▹"/>
            </a:pPr>
            <a:r>
              <a:rPr lang="de" sz="2000"/>
              <a:t>Zone reports:</a:t>
            </a:r>
            <a:endParaRPr/>
          </a:p>
          <a:p>
            <a:pPr indent="-152400" lvl="2" marL="1066800" rtl="0" algn="l">
              <a:lnSpc>
                <a:spcPct val="100000"/>
              </a:lnSpc>
              <a:spcBef>
                <a:spcPts val="0"/>
              </a:spcBef>
              <a:spcAft>
                <a:spcPts val="0"/>
              </a:spcAft>
              <a:buSzPts val="2000"/>
              <a:buChar char="▹"/>
            </a:pPr>
            <a:r>
              <a:rPr lang="de" sz="2000"/>
              <a:t>Americas Zone – Alberto Martinez</a:t>
            </a:r>
            <a:endParaRPr sz="2000">
              <a:highlight>
                <a:srgbClr val="FFFF00"/>
              </a:highlight>
            </a:endParaRPr>
          </a:p>
          <a:p>
            <a:pPr indent="-152400" lvl="2" marL="1066800" rtl="0" algn="l">
              <a:lnSpc>
                <a:spcPct val="100000"/>
              </a:lnSpc>
              <a:spcBef>
                <a:spcPts val="0"/>
              </a:spcBef>
              <a:spcAft>
                <a:spcPts val="0"/>
              </a:spcAft>
              <a:buSzPts val="2000"/>
              <a:buChar char="▹"/>
            </a:pPr>
            <a:r>
              <a:rPr lang="de" sz="2000"/>
              <a:t>Asia/Oceania Zone – Tristram Peters</a:t>
            </a:r>
            <a:endParaRPr/>
          </a:p>
          <a:p>
            <a:pPr indent="-152400" lvl="2" marL="1066800" rtl="0" algn="l">
              <a:lnSpc>
                <a:spcPct val="100000"/>
              </a:lnSpc>
              <a:spcBef>
                <a:spcPts val="0"/>
              </a:spcBef>
              <a:spcAft>
                <a:spcPts val="0"/>
              </a:spcAft>
              <a:buSzPts val="2000"/>
              <a:buChar char="▹"/>
            </a:pPr>
            <a:r>
              <a:rPr lang="de" sz="2000"/>
              <a:t>European Zone - Donal Byrne</a:t>
            </a:r>
            <a:endParaRPr sz="2000"/>
          </a:p>
          <a:p>
            <a:pPr indent="0" lvl="0" marL="0" rtl="0" algn="l">
              <a:lnSpc>
                <a:spcPct val="100000"/>
              </a:lnSpc>
              <a:spcBef>
                <a:spcPts val="0"/>
              </a:spcBef>
              <a:spcAft>
                <a:spcPts val="0"/>
              </a:spcAft>
              <a:buSzPts val="1800"/>
              <a:buFont typeface="Roboto"/>
              <a:buNone/>
            </a:pPr>
            <a:r>
              <a:t/>
            </a:r>
            <a:endParaRPr sz="1800"/>
          </a:p>
        </p:txBody>
      </p:sp>
      <p:sp>
        <p:nvSpPr>
          <p:cNvPr id="141" name="Google Shape;141;p6"/>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42" name="Google Shape;142;p6"/>
          <p:cNvPicPr preferRelativeResize="0"/>
          <p:nvPr/>
        </p:nvPicPr>
        <p:blipFill rotWithShape="1">
          <a:blip r:embed="rId4">
            <a:alphaModFix/>
          </a:blip>
          <a:srcRect b="42964" l="0" r="38874" t="0"/>
          <a:stretch/>
        </p:blipFill>
        <p:spPr>
          <a:xfrm>
            <a:off x="8175625" y="301625"/>
            <a:ext cx="854075" cy="690563"/>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164a0c69db8_2_59"/>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Statistics from</a:t>
            </a:r>
            <a:r>
              <a:rPr b="1" lang="de">
                <a:latin typeface="Open Sans"/>
                <a:ea typeface="Open Sans"/>
                <a:cs typeface="Open Sans"/>
                <a:sym typeface="Open Sans"/>
              </a:rPr>
              <a:t> 2021: </a:t>
            </a:r>
            <a:endParaRPr/>
          </a:p>
        </p:txBody>
      </p:sp>
      <p:sp>
        <p:nvSpPr>
          <p:cNvPr id="526" name="Google Shape;526;g164a0c69db8_2_59"/>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527" name="Google Shape;527;g164a0c69db8_2_59"/>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sp>
        <p:nvSpPr>
          <p:cNvPr id="528" name="Google Shape;528;g164a0c69db8_2_59"/>
          <p:cNvSpPr txBox="1"/>
          <p:nvPr/>
        </p:nvSpPr>
        <p:spPr>
          <a:xfrm>
            <a:off x="849325" y="1135075"/>
            <a:ext cx="4935000" cy="43562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de" sz="1800" u="none" cap="none" strike="noStrike">
                <a:solidFill>
                  <a:srgbClr val="000000"/>
                </a:solidFill>
                <a:latin typeface="Roboto"/>
                <a:ea typeface="Roboto"/>
                <a:cs typeface="Roboto"/>
                <a:sym typeface="Roboto"/>
              </a:rPr>
              <a:t>Growth statistics:</a:t>
            </a:r>
            <a:endParaRPr b="0" i="0" sz="1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a:ea typeface="Roboto"/>
              <a:cs typeface="Roboto"/>
              <a:sym typeface="Roboto"/>
            </a:endParaRPr>
          </a:p>
          <a:p>
            <a:pPr indent="-342900" lvl="0" marL="342900" marR="0" rtl="0" algn="l">
              <a:lnSpc>
                <a:spcPct val="100000"/>
              </a:lnSpc>
              <a:spcBef>
                <a:spcPts val="0"/>
              </a:spcBef>
              <a:spcAft>
                <a:spcPts val="0"/>
              </a:spcAft>
              <a:buClr>
                <a:srgbClr val="FF8700"/>
              </a:buClr>
              <a:buSzPts val="500"/>
              <a:buFont typeface="Roboto"/>
              <a:buNone/>
            </a:pPr>
            <a:r>
              <a:t/>
            </a:r>
            <a:endParaRPr b="0" i="0" sz="2000" u="none" cap="none" strike="noStrike">
              <a:solidFill>
                <a:srgbClr val="000000"/>
              </a:solidFill>
              <a:latin typeface="Open Sans"/>
              <a:ea typeface="Open Sans"/>
              <a:cs typeface="Open Sans"/>
              <a:sym typeface="Open Sans"/>
            </a:endParaRPr>
          </a:p>
        </p:txBody>
      </p:sp>
      <p:graphicFrame>
        <p:nvGraphicFramePr>
          <p:cNvPr id="529" name="Google Shape;529;g164a0c69db8_2_59"/>
          <p:cNvGraphicFramePr/>
          <p:nvPr/>
        </p:nvGraphicFramePr>
        <p:xfrm>
          <a:off x="737419" y="1464623"/>
          <a:ext cx="3000000" cy="3000000"/>
        </p:xfrm>
        <a:graphic>
          <a:graphicData uri="http://schemas.openxmlformats.org/drawingml/2006/table">
            <a:tbl>
              <a:tblPr>
                <a:noFill/>
                <a:tableStyleId>{616BF36E-0583-43B1-9351-A4D8467BD956}</a:tableStyleId>
              </a:tblPr>
              <a:tblGrid>
                <a:gridCol w="1643675"/>
                <a:gridCol w="1188725"/>
                <a:gridCol w="1188725"/>
                <a:gridCol w="1188725"/>
                <a:gridCol w="1188725"/>
                <a:gridCol w="1188725"/>
              </a:tblGrid>
              <a:tr h="296300">
                <a:tc>
                  <a:txBody>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2021</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2020</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2019</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difference</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%age Growth from 2019</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r>
              <a:tr h="296300">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Registered Clubs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266</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227</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232</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34</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14.7%</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4325">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Registered Teams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423</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385</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374</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49</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13.1%</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2200">
                <a:tc>
                  <a:txBody>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96300">
                <a:tc>
                  <a:txBody>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2021</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2020</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2019</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difference</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%age Growth from 2019</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r>
              <a:tr h="274325">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Referees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383</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360</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308</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75</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24.4%</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4325">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Classifiers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49</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49</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41</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8</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19.51%</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4325">
                <a:tc>
                  <a:txBody>
                    <a:bodyPr/>
                    <a:lstStyle/>
                    <a:p>
                      <a:pPr indent="0" lvl="0" marL="0" marR="0" rtl="0" algn="l">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Coaches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348</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324</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284</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64</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Calibri"/>
                          <a:ea typeface="Calibri"/>
                          <a:cs typeface="Calibri"/>
                          <a:sym typeface="Calibri"/>
                        </a:rPr>
                        <a:t>22.5%</a:t>
                      </a:r>
                      <a:endParaRPr b="0" i="0" sz="14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30" name="Google Shape;530;g164a0c69db8_2_59"/>
          <p:cNvSpPr txBox="1"/>
          <p:nvPr/>
        </p:nvSpPr>
        <p:spPr>
          <a:xfrm>
            <a:off x="609601" y="4227873"/>
            <a:ext cx="776748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de" sz="1400" u="none" cap="none" strike="noStrike">
                <a:solidFill>
                  <a:srgbClr val="000000"/>
                </a:solidFill>
                <a:latin typeface="Roboto"/>
                <a:ea typeface="Roboto"/>
                <a:cs typeface="Roboto"/>
                <a:sym typeface="Roboto"/>
              </a:rPr>
              <a:t>This page and the next show the continued growth of our sport, despite the issues that Covid initially brought us in 2020, and still continues.</a:t>
            </a:r>
            <a:endParaRPr b="0" i="0" sz="1400" u="none" cap="none" strike="noStrike">
              <a:solidFill>
                <a:srgbClr val="000000"/>
              </a:solidFill>
              <a:latin typeface="Roboto"/>
              <a:ea typeface="Roboto"/>
              <a:cs typeface="Roboto"/>
              <a:sym typeface="Roboto"/>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164a0c69db8_2_68"/>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Statistics from</a:t>
            </a:r>
            <a:r>
              <a:rPr b="1" lang="de">
                <a:latin typeface="Open Sans"/>
                <a:ea typeface="Open Sans"/>
                <a:cs typeface="Open Sans"/>
                <a:sym typeface="Open Sans"/>
              </a:rPr>
              <a:t> 2021: </a:t>
            </a:r>
            <a:endParaRPr/>
          </a:p>
        </p:txBody>
      </p:sp>
      <p:sp>
        <p:nvSpPr>
          <p:cNvPr id="536" name="Google Shape;536;g164a0c69db8_2_68"/>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537" name="Google Shape;537;g164a0c69db8_2_68"/>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538" name="Google Shape;538;g164a0c69db8_2_68"/>
          <p:cNvPicPr preferRelativeResize="0"/>
          <p:nvPr/>
        </p:nvPicPr>
        <p:blipFill rotWithShape="1">
          <a:blip r:embed="rId4">
            <a:alphaModFix/>
          </a:blip>
          <a:srcRect b="0" l="0" r="0" t="0"/>
          <a:stretch/>
        </p:blipFill>
        <p:spPr>
          <a:xfrm>
            <a:off x="1051133" y="1310444"/>
            <a:ext cx="7733943" cy="3560659"/>
          </a:xfrm>
          <a:prstGeom prst="rect">
            <a:avLst/>
          </a:prstGeom>
          <a:noFill/>
          <a:ln>
            <a:noFill/>
          </a:ln>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17f1abc97d2_0_0"/>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sp>
        <p:nvSpPr>
          <p:cNvPr id="544" name="Google Shape;544;g17f1abc97d2_0_0"/>
          <p:cNvSpPr txBox="1"/>
          <p:nvPr>
            <p:ph idx="4294967295" type="subTitle"/>
          </p:nvPr>
        </p:nvSpPr>
        <p:spPr>
          <a:xfrm>
            <a:off x="5027700" y="2002800"/>
            <a:ext cx="3949800" cy="180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8700"/>
              </a:buClr>
              <a:buSzPts val="600"/>
              <a:buFont typeface="Roboto"/>
              <a:buNone/>
            </a:pPr>
            <a:r>
              <a:rPr b="1" i="0" lang="de" sz="3000" u="none" cap="none" strike="noStrike">
                <a:latin typeface="Roboto"/>
                <a:ea typeface="Roboto"/>
                <a:cs typeface="Roboto"/>
                <a:sym typeface="Roboto"/>
              </a:rPr>
              <a:t>Any questions?</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de" sz="2400" u="none" cap="none" strike="noStrike">
                <a:latin typeface="Roboto"/>
                <a:ea typeface="Roboto"/>
                <a:cs typeface="Roboto"/>
                <a:sym typeface="Roboto"/>
              </a:rPr>
              <a:t>Please email me at secretarygeneral@fipfa.org</a:t>
            </a:r>
            <a:endParaRPr b="0" i="0" sz="1400" u="none" cap="none" strike="noStrike">
              <a:latin typeface="Arial"/>
              <a:ea typeface="Arial"/>
              <a:cs typeface="Arial"/>
              <a:sym typeface="Arial"/>
            </a:endParaRPr>
          </a:p>
        </p:txBody>
      </p:sp>
      <p:pic>
        <p:nvPicPr>
          <p:cNvPr id="545" name="Google Shape;545;g17f1abc97d2_0_0"/>
          <p:cNvPicPr preferRelativeResize="0"/>
          <p:nvPr/>
        </p:nvPicPr>
        <p:blipFill>
          <a:blip r:embed="rId3">
            <a:alphaModFix/>
          </a:blip>
          <a:stretch>
            <a:fillRect/>
          </a:stretch>
        </p:blipFill>
        <p:spPr>
          <a:xfrm>
            <a:off x="956050" y="1697401"/>
            <a:ext cx="3859251" cy="2572199"/>
          </a:xfrm>
          <a:prstGeom prst="rect">
            <a:avLst/>
          </a:prstGeom>
          <a:noFill/>
          <a:ln>
            <a:noFill/>
          </a:ln>
        </p:spPr>
      </p:pic>
      <p:sp>
        <p:nvSpPr>
          <p:cNvPr id="546" name="Google Shape;546;g17f1abc97d2_0_0"/>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
              <a:t>Questions?</a:t>
            </a:r>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0" name="Shape 550"/>
        <p:cNvGrpSpPr/>
        <p:nvPr/>
      </p:nvGrpSpPr>
      <p:grpSpPr>
        <a:xfrm>
          <a:off x="0" y="0"/>
          <a:ext cx="0" cy="0"/>
          <a:chOff x="0" y="0"/>
          <a:chExt cx="0" cy="0"/>
        </a:xfrm>
      </p:grpSpPr>
      <p:sp>
        <p:nvSpPr>
          <p:cNvPr id="551" name="Google Shape;551;g164a0c69db8_2_7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t>‹#›</a:t>
            </a:fld>
            <a:endParaRPr/>
          </a:p>
        </p:txBody>
      </p:sp>
      <p:pic>
        <p:nvPicPr>
          <p:cNvPr id="552" name="Google Shape;552;g164a0c69db8_2_75"/>
          <p:cNvPicPr preferRelativeResize="0"/>
          <p:nvPr/>
        </p:nvPicPr>
        <p:blipFill rotWithShape="1">
          <a:blip r:embed="rId3">
            <a:alphaModFix/>
          </a:blip>
          <a:srcRect b="7340" l="0" r="0" t="4772"/>
          <a:stretch/>
        </p:blipFill>
        <p:spPr>
          <a:xfrm>
            <a:off x="38462" y="0"/>
            <a:ext cx="9067075" cy="5311208"/>
          </a:xfrm>
          <a:prstGeom prst="rect">
            <a:avLst/>
          </a:prstGeom>
          <a:noFill/>
          <a:ln>
            <a:noFill/>
          </a:ln>
        </p:spPr>
      </p:pic>
      <p:sp>
        <p:nvSpPr>
          <p:cNvPr id="553" name="Google Shape;553;g164a0c69db8_2_75"/>
          <p:cNvSpPr txBox="1"/>
          <p:nvPr>
            <p:ph idx="1" type="body"/>
          </p:nvPr>
        </p:nvSpPr>
        <p:spPr>
          <a:xfrm>
            <a:off x="1460550" y="3720451"/>
            <a:ext cx="6222900" cy="803700"/>
          </a:xfrm>
          <a:prstGeom prst="rect">
            <a:avLst/>
          </a:prstGeom>
          <a:solidFill>
            <a:schemeClr val="accent1"/>
          </a:solidFill>
          <a:ln>
            <a:noFill/>
          </a:ln>
        </p:spPr>
        <p:txBody>
          <a:bodyPr anchorCtr="0" anchor="t" bIns="91425" lIns="91425" spcFirstLastPara="1" rIns="91425" wrap="square" tIns="91425">
            <a:noAutofit/>
          </a:bodyPr>
          <a:lstStyle/>
          <a:p>
            <a:pPr indent="0" lvl="0" marL="38100" rtl="0" algn="ctr">
              <a:lnSpc>
                <a:spcPct val="100000"/>
              </a:lnSpc>
              <a:spcBef>
                <a:spcPts val="0"/>
              </a:spcBef>
              <a:spcAft>
                <a:spcPts val="0"/>
              </a:spcAft>
              <a:buSzPts val="3000"/>
              <a:buNone/>
            </a:pPr>
            <a:r>
              <a:rPr b="1" lang="de" sz="4000">
                <a:solidFill>
                  <a:schemeClr val="lt1"/>
                </a:solidFill>
              </a:rPr>
              <a:t>F</a:t>
            </a:r>
            <a:r>
              <a:rPr b="1" lang="de" sz="4000">
                <a:solidFill>
                  <a:schemeClr val="lt1"/>
                </a:solidFill>
              </a:rPr>
              <a:t>inancial Report 2021</a:t>
            </a:r>
            <a:endParaRPr b="1" sz="4000">
              <a:solidFill>
                <a:schemeClr val="lt1"/>
              </a:solidFill>
            </a:endParaRPr>
          </a:p>
        </p:txBody>
      </p:sp>
      <p:sp>
        <p:nvSpPr>
          <p:cNvPr id="554" name="Google Shape;554;g164a0c69db8_2_75"/>
          <p:cNvSpPr txBox="1"/>
          <p:nvPr/>
        </p:nvSpPr>
        <p:spPr>
          <a:xfrm>
            <a:off x="5221481" y="4835723"/>
            <a:ext cx="3828516"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de" sz="900" u="none" cap="none" strike="noStrike">
                <a:solidFill>
                  <a:srgbClr val="4C4C4C"/>
                </a:solidFill>
                <a:latin typeface="Arial"/>
                <a:ea typeface="Arial"/>
                <a:cs typeface="Arial"/>
                <a:sym typeface="Arial"/>
              </a:rPr>
              <a:t>Facebook: @Alexandra Johnson Photography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g164a0c69db8_2_82"/>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t>FINANCIAL REPORT </a:t>
            </a:r>
            <a:endParaRPr/>
          </a:p>
        </p:txBody>
      </p:sp>
      <p:sp>
        <p:nvSpPr>
          <p:cNvPr id="560" name="Google Shape;560;g164a0c69db8_2_82"/>
          <p:cNvSpPr txBox="1"/>
          <p:nvPr>
            <p:ph idx="1" type="body"/>
          </p:nvPr>
        </p:nvSpPr>
        <p:spPr>
          <a:xfrm>
            <a:off x="1104900" y="1120775"/>
            <a:ext cx="7581900" cy="58875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Font typeface="Roboto"/>
              <a:buNone/>
            </a:pPr>
            <a:r>
              <a:rPr lang="de" sz="2400">
                <a:latin typeface="Roboto"/>
                <a:ea typeface="Roboto"/>
                <a:cs typeface="Roboto"/>
                <a:sym typeface="Roboto"/>
              </a:rPr>
              <a:t>Treasurer’s report for 2021:</a:t>
            </a:r>
            <a:endParaRPr/>
          </a:p>
          <a:p>
            <a:pPr indent="0" lvl="0" marL="0" rtl="0" algn="l">
              <a:lnSpc>
                <a:spcPct val="100000"/>
              </a:lnSpc>
              <a:spcBef>
                <a:spcPts val="0"/>
              </a:spcBef>
              <a:spcAft>
                <a:spcPts val="0"/>
              </a:spcAft>
              <a:buSzPts val="2400"/>
              <a:buFont typeface="Roboto"/>
              <a:buNone/>
            </a:pPr>
            <a:r>
              <a:t/>
            </a:r>
            <a:endParaRPr sz="1600"/>
          </a:p>
          <a:p>
            <a:pPr indent="0" lvl="0" marL="0" rtl="0" algn="l">
              <a:lnSpc>
                <a:spcPct val="100000"/>
              </a:lnSpc>
              <a:spcBef>
                <a:spcPts val="0"/>
              </a:spcBef>
              <a:spcAft>
                <a:spcPts val="0"/>
              </a:spcAft>
              <a:buSzPts val="1800"/>
              <a:buFont typeface="Roboto"/>
              <a:buNone/>
            </a:pPr>
            <a:r>
              <a:t/>
            </a:r>
            <a:endParaRPr sz="1800">
              <a:latin typeface="Roboto"/>
              <a:ea typeface="Roboto"/>
              <a:cs typeface="Roboto"/>
              <a:sym typeface="Roboto"/>
            </a:endParaRPr>
          </a:p>
          <a:p>
            <a:pPr indent="0" lvl="0" marL="0" rtl="0" algn="l">
              <a:lnSpc>
                <a:spcPct val="100000"/>
              </a:lnSpc>
              <a:spcBef>
                <a:spcPts val="0"/>
              </a:spcBef>
              <a:spcAft>
                <a:spcPts val="0"/>
              </a:spcAft>
              <a:buSzPts val="1800"/>
              <a:buFont typeface="Roboto"/>
              <a:buNone/>
            </a:pPr>
            <a:r>
              <a:t/>
            </a:r>
            <a:endParaRPr sz="1800">
              <a:latin typeface="Roboto"/>
              <a:ea typeface="Roboto"/>
              <a:cs typeface="Roboto"/>
              <a:sym typeface="Roboto"/>
            </a:endParaRPr>
          </a:p>
        </p:txBody>
      </p:sp>
      <p:sp>
        <p:nvSpPr>
          <p:cNvPr id="561" name="Google Shape;561;g164a0c69db8_2_8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graphicFrame>
        <p:nvGraphicFramePr>
          <p:cNvPr id="562" name="Google Shape;562;g164a0c69db8_2_82"/>
          <p:cNvGraphicFramePr/>
          <p:nvPr/>
        </p:nvGraphicFramePr>
        <p:xfrm>
          <a:off x="1808018" y="1875786"/>
          <a:ext cx="3000000" cy="3000000"/>
        </p:xfrm>
        <a:graphic>
          <a:graphicData uri="http://schemas.openxmlformats.org/drawingml/2006/table">
            <a:tbl>
              <a:tblPr>
                <a:noFill/>
                <a:tableStyleId>{A9E30422-C748-4CF6-8030-F135F68F9E0B}</a:tableStyleId>
              </a:tblPr>
              <a:tblGrid>
                <a:gridCol w="3900575"/>
                <a:gridCol w="1598775"/>
              </a:tblGrid>
              <a:tr h="457200">
                <a:tc>
                  <a:txBody>
                    <a:bodyPr/>
                    <a:lstStyle/>
                    <a:p>
                      <a:pPr indent="0" lvl="0" marL="0" marR="0" rtl="0" algn="r">
                        <a:lnSpc>
                          <a:spcPct val="100000"/>
                        </a:lnSpc>
                        <a:spcBef>
                          <a:spcPts val="0"/>
                        </a:spcBef>
                        <a:spcAft>
                          <a:spcPts val="0"/>
                        </a:spcAft>
                        <a:buNone/>
                      </a:pPr>
                      <a:r>
                        <a:rPr lang="de" sz="1400" u="none" cap="none" strike="noStrike">
                          <a:solidFill>
                            <a:schemeClr val="dk1"/>
                          </a:solidFill>
                          <a:latin typeface="Calibri"/>
                          <a:ea typeface="Calibri"/>
                          <a:cs typeface="Calibri"/>
                          <a:sym typeface="Calibri"/>
                        </a:rPr>
                        <a:t>NatWest BALANCE 31/12/2021</a:t>
                      </a:r>
                      <a:endParaRPr b="0" i="0" sz="1400" u="none" cap="none" strike="noStrike">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400" u="none" cap="none" strike="noStrike">
                          <a:solidFill>
                            <a:schemeClr val="dk1"/>
                          </a:solidFill>
                          <a:latin typeface="Calibri"/>
                          <a:ea typeface="Calibri"/>
                          <a:cs typeface="Calibri"/>
                          <a:sym typeface="Calibri"/>
                        </a:rPr>
                        <a:t>63,946.52€</a:t>
                      </a:r>
                      <a:endParaRPr b="0" i="0" sz="1400" u="none" cap="none" strike="noStrike">
                        <a:solidFill>
                          <a:schemeClr val="dk1"/>
                        </a:solidFill>
                        <a:latin typeface="Calibri"/>
                        <a:ea typeface="Calibri"/>
                        <a:cs typeface="Calibri"/>
                        <a:sym typeface="Calibri"/>
                      </a:endParaRPr>
                    </a:p>
                  </a:txBody>
                  <a:tcPr marT="45725" marB="45725" marR="91450" marL="91450" anchor="ctr"/>
                </a:tc>
              </a:tr>
              <a:tr h="457200">
                <a:tc>
                  <a:txBody>
                    <a:bodyPr/>
                    <a:lstStyle/>
                    <a:p>
                      <a:pPr indent="0" lvl="0" marL="0" marR="0" rtl="0" algn="r">
                        <a:lnSpc>
                          <a:spcPct val="100000"/>
                        </a:lnSpc>
                        <a:spcBef>
                          <a:spcPts val="0"/>
                        </a:spcBef>
                        <a:spcAft>
                          <a:spcPts val="0"/>
                        </a:spcAft>
                        <a:buNone/>
                      </a:pPr>
                      <a:r>
                        <a:rPr b="0" i="0" lang="de" sz="1400" u="none" cap="none" strike="noStrike">
                          <a:solidFill>
                            <a:schemeClr val="dk1"/>
                          </a:solidFill>
                          <a:latin typeface="Calibri"/>
                          <a:ea typeface="Calibri"/>
                          <a:cs typeface="Calibri"/>
                          <a:sym typeface="Calibri"/>
                        </a:rPr>
                        <a:t>Remaining Balance on French Main Account</a:t>
                      </a:r>
                      <a:endParaRPr b="0" i="0" sz="1400" u="none" cap="none" strike="noStrike">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400"/>
                        <a:buFont typeface="Arial"/>
                        <a:buNone/>
                      </a:pPr>
                      <a:r>
                        <a:rPr lang="de" sz="1400" u="none" cap="none" strike="noStrike">
                          <a:solidFill>
                            <a:schemeClr val="dk1"/>
                          </a:solidFill>
                          <a:latin typeface="Calibri"/>
                          <a:ea typeface="Calibri"/>
                          <a:cs typeface="Calibri"/>
                          <a:sym typeface="Calibri"/>
                        </a:rPr>
                        <a:t>25,760.16€</a:t>
                      </a:r>
                      <a:endParaRPr b="0" i="0" sz="1400" u="none" cap="none" strike="noStrike">
                        <a:solidFill>
                          <a:schemeClr val="dk1"/>
                        </a:solidFill>
                        <a:latin typeface="Calibri"/>
                        <a:ea typeface="Calibri"/>
                        <a:cs typeface="Calibri"/>
                        <a:sym typeface="Calibri"/>
                      </a:endParaRPr>
                    </a:p>
                  </a:txBody>
                  <a:tcPr marT="45725" marB="45725" marR="91450" marL="91450" anchor="ctr"/>
                </a:tc>
              </a:tr>
              <a:tr h="457200">
                <a:tc>
                  <a:txBody>
                    <a:bodyPr/>
                    <a:lstStyle/>
                    <a:p>
                      <a:pPr indent="0" lvl="0" marL="0" marR="0" rtl="0" algn="r">
                        <a:lnSpc>
                          <a:spcPct val="100000"/>
                        </a:lnSpc>
                        <a:spcBef>
                          <a:spcPts val="0"/>
                        </a:spcBef>
                        <a:spcAft>
                          <a:spcPts val="0"/>
                        </a:spcAft>
                        <a:buClr>
                          <a:srgbClr val="000000"/>
                        </a:buClr>
                        <a:buSzPts val="1400"/>
                        <a:buFont typeface="Arial"/>
                        <a:buNone/>
                      </a:pPr>
                      <a:r>
                        <a:rPr b="0" i="0" lang="de" sz="1400" u="none" cap="none" strike="noStrike">
                          <a:solidFill>
                            <a:schemeClr val="dk1"/>
                          </a:solidFill>
                          <a:latin typeface="Calibri"/>
                          <a:ea typeface="Calibri"/>
                          <a:cs typeface="Calibri"/>
                          <a:sym typeface="Calibri"/>
                        </a:rPr>
                        <a:t>Remaining Balance on French Savings Account</a:t>
                      </a:r>
                      <a:endParaRPr/>
                    </a:p>
                  </a:txBody>
                  <a:tcPr marT="45725" marB="45725" marR="91450" marL="91450" anchor="ctr"/>
                </a:tc>
                <a:tc>
                  <a:txBody>
                    <a:bodyPr/>
                    <a:lstStyle/>
                    <a:p>
                      <a:pPr indent="0" lvl="0" marL="0" marR="0" rtl="0" algn="r">
                        <a:lnSpc>
                          <a:spcPct val="100000"/>
                        </a:lnSpc>
                        <a:spcBef>
                          <a:spcPts val="0"/>
                        </a:spcBef>
                        <a:spcAft>
                          <a:spcPts val="0"/>
                        </a:spcAft>
                        <a:buNone/>
                      </a:pPr>
                      <a:r>
                        <a:rPr lang="de" sz="1400" u="none" cap="none" strike="noStrike">
                          <a:solidFill>
                            <a:schemeClr val="dk1"/>
                          </a:solidFill>
                          <a:latin typeface="Calibri"/>
                          <a:ea typeface="Calibri"/>
                          <a:cs typeface="Calibri"/>
                          <a:sym typeface="Calibri"/>
                        </a:rPr>
                        <a:t>46.38€</a:t>
                      </a:r>
                      <a:endParaRPr b="1" i="0" sz="1400" u="none" cap="none" strike="noStrike">
                        <a:solidFill>
                          <a:schemeClr val="dk1"/>
                        </a:solidFill>
                        <a:latin typeface="Calibri"/>
                        <a:ea typeface="Calibri"/>
                        <a:cs typeface="Calibri"/>
                        <a:sym typeface="Calibri"/>
                      </a:endParaRPr>
                    </a:p>
                  </a:txBody>
                  <a:tcPr marT="45725" marB="45725" marR="91450" marL="91450" anchor="ctr"/>
                </a:tc>
              </a:tr>
              <a:tr h="457200">
                <a:tc>
                  <a:txBody>
                    <a:bodyPr/>
                    <a:lstStyle/>
                    <a:p>
                      <a:pPr indent="0" lvl="0" marL="0" marR="0" rtl="0" algn="r">
                        <a:lnSpc>
                          <a:spcPct val="100000"/>
                        </a:lnSpc>
                        <a:spcBef>
                          <a:spcPts val="0"/>
                        </a:spcBef>
                        <a:spcAft>
                          <a:spcPts val="0"/>
                        </a:spcAft>
                        <a:buNone/>
                      </a:pPr>
                      <a:r>
                        <a:rPr b="0" i="0" lang="de" sz="1400" u="none" cap="none" strike="noStrike">
                          <a:solidFill>
                            <a:schemeClr val="dk1"/>
                          </a:solidFill>
                          <a:latin typeface="Calibri"/>
                          <a:ea typeface="Calibri"/>
                          <a:cs typeface="Calibri"/>
                          <a:sym typeface="Calibri"/>
                        </a:rPr>
                        <a:t>Remaining Balance on French PayPal Account</a:t>
                      </a:r>
                      <a:endParaRPr b="0" i="0" sz="1400" u="none" cap="none" strike="noStrike">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400" u="none" cap="none" strike="noStrike">
                          <a:solidFill>
                            <a:schemeClr val="dk1"/>
                          </a:solidFill>
                          <a:latin typeface="Calibri"/>
                          <a:ea typeface="Calibri"/>
                          <a:cs typeface="Calibri"/>
                          <a:sym typeface="Calibri"/>
                        </a:rPr>
                        <a:t>4697.39€</a:t>
                      </a:r>
                      <a:endParaRPr b="1" i="0" sz="1400" u="none" cap="none" strike="noStrike">
                        <a:solidFill>
                          <a:schemeClr val="dk1"/>
                        </a:solidFill>
                        <a:latin typeface="Calibri"/>
                        <a:ea typeface="Calibri"/>
                        <a:cs typeface="Calibri"/>
                        <a:sym typeface="Calibri"/>
                      </a:endParaRPr>
                    </a:p>
                  </a:txBody>
                  <a:tcPr marT="45725" marB="45725" marR="91450" marL="91450" anchor="ctr"/>
                </a:tc>
              </a:tr>
              <a:tr h="457200">
                <a:tc>
                  <a:txBody>
                    <a:bodyPr/>
                    <a:lstStyle/>
                    <a:p>
                      <a:pPr indent="0" lvl="0" marL="0" marR="0" rtl="0" algn="r">
                        <a:lnSpc>
                          <a:spcPct val="100000"/>
                        </a:lnSpc>
                        <a:spcBef>
                          <a:spcPts val="0"/>
                        </a:spcBef>
                        <a:spcAft>
                          <a:spcPts val="0"/>
                        </a:spcAft>
                        <a:buNone/>
                      </a:pPr>
                      <a:r>
                        <a:rPr b="1" lang="de" sz="1400" u="none" cap="none" strike="noStrike">
                          <a:solidFill>
                            <a:schemeClr val="dk1"/>
                          </a:solidFill>
                          <a:latin typeface="Calibri"/>
                          <a:ea typeface="Calibri"/>
                          <a:cs typeface="Calibri"/>
                          <a:sym typeface="Calibri"/>
                        </a:rPr>
                        <a:t>Total Accounts Balance 31/12/21</a:t>
                      </a:r>
                      <a:endParaRPr b="1" i="0" sz="1400" u="none" cap="none" strike="noStrike">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1" lang="de" sz="1400" u="none" cap="none" strike="noStrike">
                          <a:solidFill>
                            <a:schemeClr val="dk1"/>
                          </a:solidFill>
                          <a:latin typeface="Calibri"/>
                          <a:ea typeface="Calibri"/>
                          <a:cs typeface="Calibri"/>
                          <a:sym typeface="Calibri"/>
                        </a:rPr>
                        <a:t>94,450.45€</a:t>
                      </a:r>
                      <a:endParaRPr b="1" i="0" sz="1400" u="none" cap="none" strike="noStrike">
                        <a:solidFill>
                          <a:schemeClr val="dk1"/>
                        </a:solidFill>
                        <a:latin typeface="Calibri"/>
                        <a:ea typeface="Calibri"/>
                        <a:cs typeface="Calibri"/>
                        <a:sym typeface="Calibri"/>
                      </a:endParaRPr>
                    </a:p>
                  </a:txBody>
                  <a:tcPr marT="45725" marB="45725" marR="91450" marL="91450" anchor="ct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164a0c69db8_2_89"/>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2021 INCOME</a:t>
            </a:r>
            <a:endParaRPr/>
          </a:p>
        </p:txBody>
      </p:sp>
      <p:sp>
        <p:nvSpPr>
          <p:cNvPr id="568" name="Google Shape;568;g164a0c69db8_2_89"/>
          <p:cNvSpPr txBox="1"/>
          <p:nvPr>
            <p:ph idx="1" type="body"/>
          </p:nvPr>
        </p:nvSpPr>
        <p:spPr>
          <a:xfrm>
            <a:off x="1104900" y="1270263"/>
            <a:ext cx="7581900" cy="364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a:p>
            <a:pPr indent="0" lvl="0" marL="190500" rtl="0" algn="l">
              <a:lnSpc>
                <a:spcPct val="100000"/>
              </a:lnSpc>
              <a:spcBef>
                <a:spcPts val="0"/>
              </a:spcBef>
              <a:spcAft>
                <a:spcPts val="0"/>
              </a:spcAft>
              <a:buSzPts val="3000"/>
              <a:buFont typeface="Roboto"/>
              <a:buNone/>
            </a:pPr>
            <a:r>
              <a:t/>
            </a:r>
            <a:endParaRPr>
              <a:latin typeface="Roboto"/>
              <a:ea typeface="Roboto"/>
              <a:cs typeface="Roboto"/>
              <a:sym typeface="Roboto"/>
            </a:endParaRPr>
          </a:p>
        </p:txBody>
      </p:sp>
      <p:sp>
        <p:nvSpPr>
          <p:cNvPr id="569" name="Google Shape;569;g164a0c69db8_2_89"/>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graphicFrame>
        <p:nvGraphicFramePr>
          <p:cNvPr id="570" name="Google Shape;570;g164a0c69db8_2_89"/>
          <p:cNvGraphicFramePr/>
          <p:nvPr/>
        </p:nvGraphicFramePr>
        <p:xfrm>
          <a:off x="675409" y="1500765"/>
          <a:ext cx="3000000" cy="3000000"/>
        </p:xfrm>
        <a:graphic>
          <a:graphicData uri="http://schemas.openxmlformats.org/drawingml/2006/table">
            <a:tbl>
              <a:tblPr>
                <a:noFill/>
                <a:tableStyleId>{A9E30422-C748-4CF6-8030-F135F68F9E0B}</a:tableStyleId>
              </a:tblPr>
              <a:tblGrid>
                <a:gridCol w="2098975"/>
                <a:gridCol w="1059875"/>
              </a:tblGrid>
              <a:tr h="252650">
                <a:tc gridSpan="2">
                  <a:txBody>
                    <a:bodyPr/>
                    <a:lstStyle/>
                    <a:p>
                      <a:pPr indent="0" lvl="0" marL="0" marR="0" rtl="0" algn="ctr">
                        <a:lnSpc>
                          <a:spcPct val="100000"/>
                        </a:lnSpc>
                        <a:spcBef>
                          <a:spcPts val="0"/>
                        </a:spcBef>
                        <a:spcAft>
                          <a:spcPts val="0"/>
                        </a:spcAft>
                        <a:buNone/>
                      </a:pPr>
                      <a:r>
                        <a:rPr b="1" lang="de" sz="1400" u="none" cap="none" strike="noStrike">
                          <a:latin typeface="Calibri"/>
                          <a:ea typeface="Calibri"/>
                          <a:cs typeface="Calibri"/>
                          <a:sym typeface="Calibri"/>
                        </a:rPr>
                        <a:t>Income</a:t>
                      </a:r>
                      <a:endParaRPr b="1" i="0" sz="1400" u="none" cap="none" strike="noStrike">
                        <a:solidFill>
                          <a:srgbClr val="000000"/>
                        </a:solidFill>
                        <a:latin typeface="Calibri"/>
                        <a:ea typeface="Calibri"/>
                        <a:cs typeface="Calibri"/>
                        <a:sym typeface="Calibri"/>
                      </a:endParaRPr>
                    </a:p>
                  </a:txBody>
                  <a:tcPr marT="9525" marB="0" marR="9525" marL="9525" anchor="ctr"/>
                </a:tc>
                <a:tc hMerge="1"/>
              </a:tr>
              <a:tr h="365750">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2021 Membership Fees</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10.300.00 €</a:t>
                      </a:r>
                      <a:endParaRPr b="1" i="0" sz="1200" u="none" cap="none" strike="noStrike">
                        <a:solidFill>
                          <a:srgbClr val="70AD47"/>
                        </a:solidFill>
                        <a:latin typeface="Calibri"/>
                        <a:ea typeface="Calibri"/>
                        <a:cs typeface="Calibri"/>
                        <a:sym typeface="Calibri"/>
                      </a:endParaRPr>
                    </a:p>
                  </a:txBody>
                  <a:tcPr marT="45725" marB="45725" marR="91450" marL="91450" anchor="ctr"/>
                </a:tc>
              </a:tr>
              <a:tr h="365750">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PSS Partnership</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34,790.00 €</a:t>
                      </a:r>
                      <a:endParaRPr b="1" i="0" sz="1200" u="none" cap="none" strike="noStrike">
                        <a:solidFill>
                          <a:srgbClr val="00B0F0"/>
                        </a:solidFill>
                        <a:latin typeface="Calibri"/>
                        <a:ea typeface="Calibri"/>
                        <a:cs typeface="Calibri"/>
                        <a:sym typeface="Calibri"/>
                      </a:endParaRPr>
                    </a:p>
                  </a:txBody>
                  <a:tcPr marT="45725" marB="45725" marR="91450" marL="91450" anchor="ctr"/>
                </a:tc>
              </a:tr>
              <a:tr h="365750">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Esport/Donation/Partnership</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0.00 €</a:t>
                      </a:r>
                      <a:endParaRPr b="1" i="0" sz="1200" u="none" cap="none" strike="noStrike">
                        <a:solidFill>
                          <a:srgbClr val="00B0F0"/>
                        </a:solidFill>
                        <a:latin typeface="Calibri"/>
                        <a:ea typeface="Calibri"/>
                        <a:cs typeface="Calibri"/>
                        <a:sym typeface="Calibri"/>
                      </a:endParaRPr>
                    </a:p>
                  </a:txBody>
                  <a:tcPr marT="45725" marB="45725" marR="91450" marL="91450" anchor="ctr"/>
                </a:tc>
              </a:tr>
              <a:tr h="365750">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Technical Fees for WC 2023</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23,970.00 €</a:t>
                      </a:r>
                      <a:endParaRPr b="1" i="0" sz="1200" u="none" cap="none" strike="noStrike">
                        <a:solidFill>
                          <a:srgbClr val="C65911"/>
                        </a:solidFill>
                        <a:latin typeface="Calibri"/>
                        <a:ea typeface="Calibri"/>
                        <a:cs typeface="Calibri"/>
                        <a:sym typeface="Calibri"/>
                      </a:endParaRPr>
                    </a:p>
                  </a:txBody>
                  <a:tcPr marT="45725" marB="45725" marR="91450" marL="91450" anchor="ctr"/>
                </a:tc>
              </a:tr>
              <a:tr h="365750">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Other</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0.00 €</a:t>
                      </a:r>
                      <a:endParaRPr b="1" i="0" sz="1200" u="none" cap="none" strike="noStrike">
                        <a:solidFill>
                          <a:srgbClr val="00B0F0"/>
                        </a:solidFill>
                        <a:latin typeface="Calibri"/>
                        <a:ea typeface="Calibri"/>
                        <a:cs typeface="Calibri"/>
                        <a:sym typeface="Calibri"/>
                      </a:endParaRPr>
                    </a:p>
                  </a:txBody>
                  <a:tcPr marT="45725" marB="45725" marR="91450" marL="91450" anchor="ctr"/>
                </a:tc>
              </a:tr>
              <a:tr h="365750">
                <a:tc>
                  <a:txBody>
                    <a:bodyPr/>
                    <a:lstStyle/>
                    <a:p>
                      <a:pPr indent="0" lvl="0" marL="0" marR="0" rtl="0" algn="r">
                        <a:lnSpc>
                          <a:spcPct val="100000"/>
                        </a:lnSpc>
                        <a:spcBef>
                          <a:spcPts val="0"/>
                        </a:spcBef>
                        <a:spcAft>
                          <a:spcPts val="0"/>
                        </a:spcAft>
                        <a:buNone/>
                      </a:pPr>
                      <a:r>
                        <a:rPr b="1" lang="de" sz="1400" u="none" cap="none" strike="noStrike">
                          <a:latin typeface="Calibri"/>
                          <a:ea typeface="Calibri"/>
                          <a:cs typeface="Calibri"/>
                          <a:sym typeface="Calibri"/>
                        </a:rPr>
                        <a:t>Total Income </a:t>
                      </a:r>
                      <a:endParaRPr b="1" i="0" sz="14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1" lang="de" sz="1400" u="none" cap="none" strike="noStrike">
                          <a:latin typeface="Calibri"/>
                          <a:ea typeface="Calibri"/>
                          <a:cs typeface="Calibri"/>
                          <a:sym typeface="Calibri"/>
                        </a:rPr>
                        <a:t>69,060.00 €</a:t>
                      </a:r>
                      <a:endParaRPr b="1" i="0" sz="1400" u="none" cap="none" strike="noStrike">
                        <a:solidFill>
                          <a:srgbClr val="000000"/>
                        </a:solidFill>
                        <a:latin typeface="Calibri"/>
                        <a:ea typeface="Calibri"/>
                        <a:cs typeface="Calibri"/>
                        <a:sym typeface="Calibri"/>
                      </a:endParaRPr>
                    </a:p>
                  </a:txBody>
                  <a:tcPr marT="45725" marB="45725" marR="91450" marL="91450" anchor="ctr"/>
                </a:tc>
              </a:tr>
            </a:tbl>
          </a:graphicData>
        </a:graphic>
      </p:graphicFrame>
      <p:pic>
        <p:nvPicPr>
          <p:cNvPr id="571" name="Google Shape;571;g164a0c69db8_2_89"/>
          <p:cNvPicPr preferRelativeResize="0"/>
          <p:nvPr/>
        </p:nvPicPr>
        <p:blipFill rotWithShape="1">
          <a:blip r:embed="rId3">
            <a:alphaModFix/>
          </a:blip>
          <a:srcRect b="0" l="0" r="0" t="0"/>
          <a:stretch/>
        </p:blipFill>
        <p:spPr>
          <a:xfrm>
            <a:off x="4268624" y="1244302"/>
            <a:ext cx="4572000" cy="348152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164a0c69db8_2_97"/>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2021 EXPENSES</a:t>
            </a:r>
            <a:endParaRPr/>
          </a:p>
        </p:txBody>
      </p:sp>
      <p:sp>
        <p:nvSpPr>
          <p:cNvPr id="577" name="Google Shape;577;g164a0c69db8_2_97"/>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graphicFrame>
        <p:nvGraphicFramePr>
          <p:cNvPr id="578" name="Google Shape;578;g164a0c69db8_2_97"/>
          <p:cNvGraphicFramePr/>
          <p:nvPr/>
        </p:nvGraphicFramePr>
        <p:xfrm>
          <a:off x="467105" y="1412175"/>
          <a:ext cx="3000000" cy="3000000"/>
        </p:xfrm>
        <a:graphic>
          <a:graphicData uri="http://schemas.openxmlformats.org/drawingml/2006/table">
            <a:tbl>
              <a:tblPr>
                <a:noFill/>
                <a:tableStyleId>{A9E30422-C748-4CF6-8030-F135F68F9E0B}</a:tableStyleId>
              </a:tblPr>
              <a:tblGrid>
                <a:gridCol w="2506825"/>
                <a:gridCol w="982775"/>
              </a:tblGrid>
              <a:tr h="336325">
                <a:tc gridSpan="2">
                  <a:txBody>
                    <a:bodyPr/>
                    <a:lstStyle/>
                    <a:p>
                      <a:pPr indent="0" lvl="0" marL="0" marR="0" rtl="0" algn="ctr">
                        <a:lnSpc>
                          <a:spcPct val="100000"/>
                        </a:lnSpc>
                        <a:spcBef>
                          <a:spcPts val="0"/>
                        </a:spcBef>
                        <a:spcAft>
                          <a:spcPts val="0"/>
                        </a:spcAft>
                        <a:buNone/>
                      </a:pPr>
                      <a:r>
                        <a:rPr b="1" lang="de" sz="1200" u="none" cap="none" strike="noStrike">
                          <a:latin typeface="Calibri"/>
                          <a:ea typeface="Calibri"/>
                          <a:cs typeface="Calibri"/>
                          <a:sym typeface="Calibri"/>
                        </a:rPr>
                        <a:t> Expenditures by Department</a:t>
                      </a:r>
                      <a:r>
                        <a:rPr lang="de" sz="1200" u="none" cap="none" strike="noStrike">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txBody>
                  <a:tcPr marT="9525" marB="0" marR="9525" marL="9525" anchor="ctr"/>
                </a:tc>
                <a:tc hMerge="1"/>
              </a:tr>
              <a:tr h="320050">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Executive Committee/Board</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0.00 €</a:t>
                      </a:r>
                      <a:endParaRPr b="0"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Clr>
                          <a:srgbClr val="000000"/>
                        </a:buClr>
                        <a:buSzPts val="1200"/>
                        <a:buFont typeface="Arial"/>
                        <a:buNone/>
                      </a:pPr>
                      <a:r>
                        <a:rPr lang="de" sz="1200" u="none" cap="none" strike="noStrike">
                          <a:latin typeface="Calibri"/>
                          <a:ea typeface="Calibri"/>
                          <a:cs typeface="Calibri"/>
                          <a:sym typeface="Calibri"/>
                        </a:rPr>
                        <a:t>Secretariat, Administration, and Communications</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1" i="0" lang="de" sz="1200" u="none" cap="none" strike="noStrike">
                          <a:solidFill>
                            <a:srgbClr val="000000"/>
                          </a:solidFill>
                          <a:latin typeface="Calibri"/>
                          <a:ea typeface="Calibri"/>
                          <a:cs typeface="Calibri"/>
                          <a:sym typeface="Calibri"/>
                        </a:rPr>
                        <a:t>417.81 €</a:t>
                      </a:r>
                      <a:endParaRPr b="1"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Sports Department</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1" lang="de" sz="1200" u="none" cap="none" strike="noStrike">
                          <a:latin typeface="Calibri"/>
                          <a:ea typeface="Calibri"/>
                          <a:cs typeface="Calibri"/>
                          <a:sym typeface="Calibri"/>
                        </a:rPr>
                        <a:t>7,562.55 €</a:t>
                      </a:r>
                      <a:endParaRPr b="1"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Development</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lang="de" sz="1200" u="none" cap="none" strike="noStrike">
                          <a:latin typeface="Calibri"/>
                          <a:ea typeface="Calibri"/>
                          <a:cs typeface="Calibri"/>
                          <a:sym typeface="Calibri"/>
                        </a:rPr>
                        <a:t>0.00 €</a:t>
                      </a:r>
                      <a:endParaRPr b="1"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Esport</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0.00 €</a:t>
                      </a:r>
                      <a:endParaRPr b="0"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Zones</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SzPts val="1200"/>
                        <a:buFont typeface="Arial"/>
                        <a:buNone/>
                      </a:pPr>
                      <a:r>
                        <a:rPr b="0" i="0" lang="de" sz="1200" u="none" cap="none" strike="noStrike">
                          <a:solidFill>
                            <a:srgbClr val="000000"/>
                          </a:solidFill>
                          <a:latin typeface="Calibri"/>
                          <a:ea typeface="Calibri"/>
                          <a:cs typeface="Calibri"/>
                          <a:sym typeface="Calibri"/>
                        </a:rPr>
                        <a:t>0.00 €</a:t>
                      </a:r>
                      <a:endParaRPr b="0"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None/>
                      </a:pPr>
                      <a:r>
                        <a:rPr b="0" i="0" lang="de" sz="1200" u="none" cap="none" strike="noStrike">
                          <a:solidFill>
                            <a:srgbClr val="000000"/>
                          </a:solidFill>
                          <a:latin typeface="Calibri"/>
                          <a:ea typeface="Calibri"/>
                          <a:cs typeface="Calibri"/>
                          <a:sym typeface="Calibri"/>
                        </a:rPr>
                        <a:t>World Cup 2023</a:t>
                      </a:r>
                      <a:endParaRPr b="0" i="0" sz="12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1" i="0" lang="de" sz="1200" u="none" cap="none" strike="noStrike">
                          <a:solidFill>
                            <a:srgbClr val="000000"/>
                          </a:solidFill>
                          <a:latin typeface="Calibri"/>
                          <a:ea typeface="Calibri"/>
                          <a:cs typeface="Calibri"/>
                          <a:sym typeface="Calibri"/>
                        </a:rPr>
                        <a:t>16.00 €</a:t>
                      </a:r>
                      <a:endParaRPr b="1" i="0" sz="1200" u="none" cap="none" strike="noStrike">
                        <a:solidFill>
                          <a:srgbClr val="000000"/>
                        </a:solidFill>
                        <a:latin typeface="Calibri"/>
                        <a:ea typeface="Calibri"/>
                        <a:cs typeface="Calibri"/>
                        <a:sym typeface="Calibri"/>
                      </a:endParaRPr>
                    </a:p>
                  </a:txBody>
                  <a:tcPr marT="45725" marB="45725" marR="91450" marL="91450" anchor="ctr"/>
                </a:tc>
              </a:tr>
              <a:tr h="320050">
                <a:tc>
                  <a:txBody>
                    <a:bodyPr/>
                    <a:lstStyle/>
                    <a:p>
                      <a:pPr indent="0" lvl="0" marL="0" marR="0" rtl="0" algn="r">
                        <a:lnSpc>
                          <a:spcPct val="100000"/>
                        </a:lnSpc>
                        <a:spcBef>
                          <a:spcPts val="0"/>
                        </a:spcBef>
                        <a:spcAft>
                          <a:spcPts val="0"/>
                        </a:spcAft>
                        <a:buNone/>
                      </a:pPr>
                      <a:r>
                        <a:rPr b="1" i="0" lang="de" sz="1400" u="none" cap="none" strike="noStrike">
                          <a:solidFill>
                            <a:srgbClr val="000000"/>
                          </a:solidFill>
                          <a:latin typeface="Calibri"/>
                          <a:ea typeface="Calibri"/>
                          <a:cs typeface="Calibri"/>
                          <a:sym typeface="Calibri"/>
                        </a:rPr>
                        <a:t>Total</a:t>
                      </a:r>
                      <a:endParaRPr b="1" i="0" sz="1400" u="none" cap="none" strike="noStrike">
                        <a:solidFill>
                          <a:srgbClr val="000000"/>
                        </a:solidFill>
                        <a:latin typeface="Calibri"/>
                        <a:ea typeface="Calibri"/>
                        <a:cs typeface="Calibri"/>
                        <a:sym typeface="Calibri"/>
                      </a:endParaRPr>
                    </a:p>
                  </a:txBody>
                  <a:tcPr marT="45725" marB="45725" marR="91450" marL="91450" anchor="ctr"/>
                </a:tc>
                <a:tc>
                  <a:txBody>
                    <a:bodyPr/>
                    <a:lstStyle/>
                    <a:p>
                      <a:pPr indent="0" lvl="0" marL="0" marR="0" rtl="0" algn="r">
                        <a:lnSpc>
                          <a:spcPct val="100000"/>
                        </a:lnSpc>
                        <a:spcBef>
                          <a:spcPts val="0"/>
                        </a:spcBef>
                        <a:spcAft>
                          <a:spcPts val="0"/>
                        </a:spcAft>
                        <a:buNone/>
                      </a:pPr>
                      <a:r>
                        <a:rPr b="1" lang="de" sz="1400" u="none" cap="none" strike="noStrike">
                          <a:latin typeface="Calibri"/>
                          <a:ea typeface="Calibri"/>
                          <a:cs typeface="Calibri"/>
                          <a:sym typeface="Calibri"/>
                        </a:rPr>
                        <a:t>7,996.36€</a:t>
                      </a:r>
                      <a:endParaRPr b="1" i="0" sz="1400" u="none" cap="none" strike="noStrike">
                        <a:solidFill>
                          <a:srgbClr val="000000"/>
                        </a:solidFill>
                        <a:latin typeface="Calibri"/>
                        <a:ea typeface="Calibri"/>
                        <a:cs typeface="Calibri"/>
                        <a:sym typeface="Calibri"/>
                      </a:endParaRPr>
                    </a:p>
                  </a:txBody>
                  <a:tcPr marT="45725" marB="45725" marR="91450" marL="91450" anchor="ctr"/>
                </a:tc>
              </a:tr>
            </a:tbl>
          </a:graphicData>
        </a:graphic>
      </p:graphicFrame>
      <p:sp>
        <p:nvSpPr>
          <p:cNvPr id="579" name="Google Shape;579;g164a0c69db8_2_97"/>
          <p:cNvSpPr txBox="1"/>
          <p:nvPr/>
        </p:nvSpPr>
        <p:spPr>
          <a:xfrm>
            <a:off x="2261922" y="4554608"/>
            <a:ext cx="200243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de" sz="1200" u="none" cap="none" strike="noStrike">
                <a:solidFill>
                  <a:srgbClr val="000000"/>
                </a:solidFill>
                <a:latin typeface="Calibri"/>
                <a:ea typeface="Calibri"/>
                <a:cs typeface="Calibri"/>
                <a:sym typeface="Calibri"/>
              </a:rPr>
              <a:t>See next slide for detail</a:t>
            </a:r>
            <a:endParaRPr b="1" i="0" sz="1200" u="none" cap="none" strike="noStrike">
              <a:solidFill>
                <a:srgbClr val="000000"/>
              </a:solidFill>
              <a:latin typeface="Calibri"/>
              <a:ea typeface="Calibri"/>
              <a:cs typeface="Calibri"/>
              <a:sym typeface="Calibri"/>
            </a:endParaRPr>
          </a:p>
        </p:txBody>
      </p:sp>
      <p:pic>
        <p:nvPicPr>
          <p:cNvPr id="580" name="Google Shape;580;g164a0c69db8_2_97"/>
          <p:cNvPicPr preferRelativeResize="0"/>
          <p:nvPr/>
        </p:nvPicPr>
        <p:blipFill rotWithShape="1">
          <a:blip r:embed="rId3">
            <a:alphaModFix/>
          </a:blip>
          <a:srcRect b="0" l="0" r="0" t="0"/>
          <a:stretch/>
        </p:blipFill>
        <p:spPr>
          <a:xfrm>
            <a:off x="4311353" y="1371066"/>
            <a:ext cx="4572000" cy="31838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164a0c69db8_2_105"/>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2021 EXPENSES</a:t>
            </a:r>
            <a:endParaRPr/>
          </a:p>
        </p:txBody>
      </p:sp>
      <p:sp>
        <p:nvSpPr>
          <p:cNvPr id="586" name="Google Shape;586;g164a0c69db8_2_10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graphicFrame>
        <p:nvGraphicFramePr>
          <p:cNvPr id="587" name="Google Shape;587;g164a0c69db8_2_105"/>
          <p:cNvGraphicFramePr/>
          <p:nvPr/>
        </p:nvGraphicFramePr>
        <p:xfrm>
          <a:off x="451143" y="1287920"/>
          <a:ext cx="3000000" cy="3000000"/>
        </p:xfrm>
        <a:graphic>
          <a:graphicData uri="http://schemas.openxmlformats.org/drawingml/2006/table">
            <a:tbl>
              <a:tblPr>
                <a:noFill/>
                <a:tableStyleId>{616BF36E-0583-43B1-9351-A4D8467BD956}</a:tableStyleId>
              </a:tblPr>
              <a:tblGrid>
                <a:gridCol w="1270450"/>
                <a:gridCol w="790050"/>
                <a:gridCol w="794950"/>
                <a:gridCol w="763025"/>
              </a:tblGrid>
              <a:tr h="478100">
                <a:tc>
                  <a:txBody>
                    <a:bodyPr/>
                    <a:lstStyle/>
                    <a:p>
                      <a:pPr indent="0" lvl="0" marL="0" marR="0" rtl="0" algn="r">
                        <a:lnSpc>
                          <a:spcPct val="100000"/>
                        </a:lnSpc>
                        <a:spcBef>
                          <a:spcPts val="0"/>
                        </a:spcBef>
                        <a:spcAft>
                          <a:spcPts val="0"/>
                        </a:spcAft>
                        <a:buNone/>
                      </a:pPr>
                      <a:r>
                        <a:rPr b="1" i="0" lang="de" sz="1100" u="none" cap="none" strike="noStrike">
                          <a:solidFill>
                            <a:srgbClr val="00B0F0"/>
                          </a:solidFill>
                          <a:latin typeface="Calibri"/>
                          <a:ea typeface="Calibri"/>
                          <a:cs typeface="Calibri"/>
                          <a:sym typeface="Calibri"/>
                        </a:rPr>
                        <a:t>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54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Sectretariat, Admin, Com</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solidFill>
                      <a:srgbClr val="FFE598"/>
                    </a:solidFill>
                  </a:tcPr>
                </a:tc>
                <a:tc>
                  <a:txBody>
                    <a:bodyPr/>
                    <a:lstStyle/>
                    <a:p>
                      <a:pPr indent="0" lvl="0" marL="0" marR="0" rtl="0" algn="ct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Sport</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solidFill>
                      <a:srgbClr val="B4C6E7"/>
                    </a:solidFill>
                  </a:tcPr>
                </a:tc>
                <a:tc>
                  <a:txBody>
                    <a:bodyPr/>
                    <a:lstStyle/>
                    <a:p>
                      <a:pPr indent="0" lvl="0" marL="0" marR="0" rtl="0" algn="ct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World Cup 2022</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25400">
                      <a:solidFill>
                        <a:srgbClr val="000000"/>
                      </a:solidFill>
                      <a:prstDash val="solid"/>
                      <a:round/>
                      <a:headEnd len="sm" w="sm" type="none"/>
                      <a:tailEnd len="sm" w="sm" type="none"/>
                    </a:lnB>
                    <a:solidFill>
                      <a:srgbClr val="D9E2F3"/>
                    </a:solidFill>
                  </a:tcPr>
                </a:tc>
              </a:tr>
              <a:tr h="244875">
                <a:tc>
                  <a:txBody>
                    <a:bodyPr/>
                    <a:lstStyle/>
                    <a:p>
                      <a:pPr indent="0" lvl="0" marL="0" marR="0" rtl="0" algn="l">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Bank Wire Fees</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5.81 €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54.00 €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16.00 €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254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4300">
                <a:tc>
                  <a:txBody>
                    <a:bodyPr/>
                    <a:lstStyle/>
                    <a:p>
                      <a:pPr indent="0" lvl="0" marL="0" marR="0" rtl="0" algn="l">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Website/Domain name</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162.00 €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54.00 €</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6450">
                <a:tc>
                  <a:txBody>
                    <a:bodyPr/>
                    <a:lstStyle/>
                    <a:p>
                      <a:pPr indent="0" lvl="0" marL="0" marR="0" rtl="0" algn="l">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IPC GA Registration Fee B.Peacock</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250.00 €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225">
                <a:tc>
                  <a:txBody>
                    <a:bodyPr/>
                    <a:lstStyle/>
                    <a:p>
                      <a:pPr indent="0" lvl="0" marL="0" marR="0" rtl="0" algn="l">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JP Barfield Research</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B0F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1,806.81 €</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B0F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6550">
                <a:tc>
                  <a:txBody>
                    <a:bodyPr/>
                    <a:lstStyle/>
                    <a:p>
                      <a:pPr indent="0" lvl="0" marL="0" marR="0" rtl="0" algn="l">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Food Anti-Doping/ Constitution meeting </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54.44 €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6450">
                <a:tc>
                  <a:txBody>
                    <a:bodyPr/>
                    <a:lstStyle/>
                    <a:p>
                      <a:pPr indent="0" lvl="0" marL="0" marR="0" rtl="0" algn="l">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ASC Ltd - Coaching Platform 2 year </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B0F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Calibri"/>
                          <a:ea typeface="Calibri"/>
                          <a:cs typeface="Calibri"/>
                          <a:sym typeface="Calibri"/>
                        </a:rPr>
                        <a:t>5,593.30 €</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None/>
                      </a:pPr>
                      <a:r>
                        <a:rPr b="1" i="0" lang="de" sz="1100" u="none" cap="none" strike="noStrike">
                          <a:solidFill>
                            <a:srgbClr val="00B0F0"/>
                          </a:solidFill>
                          <a:latin typeface="Calibri"/>
                          <a:ea typeface="Calibri"/>
                          <a:cs typeface="Calibri"/>
                          <a:sym typeface="Calibri"/>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3225">
                <a:tc>
                  <a:txBody>
                    <a:bodyPr/>
                    <a:lstStyle/>
                    <a:p>
                      <a:pPr indent="0" lvl="0" marL="0" marR="0" rtl="0" algn="r">
                        <a:lnSpc>
                          <a:spcPct val="100000"/>
                        </a:lnSpc>
                        <a:spcBef>
                          <a:spcPts val="0"/>
                        </a:spcBef>
                        <a:spcAft>
                          <a:spcPts val="0"/>
                        </a:spcAft>
                        <a:buNone/>
                      </a:pPr>
                      <a:r>
                        <a:rPr b="0" i="0" lang="de" sz="1100" u="none" cap="none" strike="noStrike">
                          <a:solidFill>
                            <a:srgbClr val="000000"/>
                          </a:solidFill>
                          <a:latin typeface="Calibri"/>
                          <a:ea typeface="Calibri"/>
                          <a:cs typeface="Calibri"/>
                          <a:sym typeface="Calibri"/>
                        </a:rPr>
                        <a:t>Subtotals:</a:t>
                      </a:r>
                      <a:endParaRPr b="0" i="0" sz="1100" u="none" cap="none" strike="noStrike">
                        <a:solidFill>
                          <a:srgbClr val="000000"/>
                        </a:solidFill>
                        <a:latin typeface="Calibri"/>
                        <a:ea typeface="Calibri"/>
                        <a:cs typeface="Calibri"/>
                        <a:sym typeface="Calibri"/>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Arial"/>
                          <a:ea typeface="Arial"/>
                          <a:cs typeface="Arial"/>
                          <a:sym typeface="Arial"/>
                        </a:rPr>
                        <a:t>417.81 €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Arial"/>
                          <a:ea typeface="Arial"/>
                          <a:cs typeface="Arial"/>
                          <a:sym typeface="Arial"/>
                        </a:rPr>
                        <a:t>7,562.55 €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Arial"/>
                          <a:ea typeface="Arial"/>
                          <a:cs typeface="Arial"/>
                          <a:sym typeface="Arial"/>
                        </a:rPr>
                        <a:t>16.00 €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None/>
                      </a:pPr>
                      <a:r>
                        <a:rPr b="1" i="0" lang="de" sz="1200" u="none" cap="none" strike="noStrike">
                          <a:solidFill>
                            <a:srgbClr val="000000"/>
                          </a:solidFill>
                          <a:latin typeface="Calibri"/>
                          <a:ea typeface="Calibri"/>
                          <a:cs typeface="Calibri"/>
                          <a:sym typeface="Calibri"/>
                        </a:rPr>
                        <a:t>Total Expenses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de" sz="1100" u="none" cap="none" strike="noStrike">
                          <a:solidFill>
                            <a:srgbClr val="000000"/>
                          </a:solidFill>
                          <a:latin typeface="Arial"/>
                          <a:ea typeface="Arial"/>
                          <a:cs typeface="Arial"/>
                          <a:sym typeface="Arial"/>
                        </a:rPr>
                        <a:t>7,996.36 €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588" name="Google Shape;588;g164a0c69db8_2_105"/>
          <p:cNvPicPr preferRelativeResize="0"/>
          <p:nvPr/>
        </p:nvPicPr>
        <p:blipFill rotWithShape="1">
          <a:blip r:embed="rId3">
            <a:alphaModFix/>
          </a:blip>
          <a:srcRect b="0" l="0" r="0" t="0"/>
          <a:stretch/>
        </p:blipFill>
        <p:spPr>
          <a:xfrm>
            <a:off x="4358355" y="1200150"/>
            <a:ext cx="4465178" cy="3525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50"/>
              <a:buFont typeface="Arial"/>
              <a:buNone/>
            </a:pPr>
            <a:fld id="{00000000-1234-1234-1234-123412341234}" type="slidenum">
              <a:rPr lang="de"/>
              <a:t>‹#›</a:t>
            </a:fld>
            <a:endParaRPr/>
          </a:p>
        </p:txBody>
      </p:sp>
      <p:sp>
        <p:nvSpPr>
          <p:cNvPr id="594" name="Google Shape;594;p52"/>
          <p:cNvSpPr txBox="1"/>
          <p:nvPr>
            <p:ph idx="4294967295" type="subTitle"/>
          </p:nvPr>
        </p:nvSpPr>
        <p:spPr>
          <a:xfrm>
            <a:off x="5027700" y="2002800"/>
            <a:ext cx="3949800" cy="180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8700"/>
              </a:buClr>
              <a:buSzPts val="600"/>
              <a:buFont typeface="Roboto"/>
              <a:buNone/>
            </a:pPr>
            <a:r>
              <a:rPr b="1" i="0" lang="de" sz="3000" u="none" cap="none" strike="noStrike">
                <a:latin typeface="Roboto"/>
                <a:ea typeface="Roboto"/>
                <a:cs typeface="Roboto"/>
                <a:sym typeface="Roboto"/>
              </a:rPr>
              <a:t>Any questions?</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de" sz="2400" u="none" cap="none" strike="noStrike">
                <a:latin typeface="Roboto"/>
                <a:ea typeface="Roboto"/>
                <a:cs typeface="Roboto"/>
                <a:sym typeface="Roboto"/>
              </a:rPr>
              <a:t>Please email me at </a:t>
            </a:r>
            <a:r>
              <a:rPr lang="de" sz="2400">
                <a:latin typeface="Roboto"/>
                <a:ea typeface="Roboto"/>
                <a:cs typeface="Roboto"/>
                <a:sym typeface="Roboto"/>
              </a:rPr>
              <a:t>treasurer</a:t>
            </a:r>
            <a:r>
              <a:rPr b="0" i="0" lang="de" sz="2400" u="none" cap="none" strike="noStrike">
                <a:latin typeface="Roboto"/>
                <a:ea typeface="Roboto"/>
                <a:cs typeface="Roboto"/>
                <a:sym typeface="Roboto"/>
              </a:rPr>
              <a:t>@fipfa.org</a:t>
            </a:r>
            <a:endParaRPr b="0" i="0" sz="1400" u="none" cap="none" strike="noStrike">
              <a:latin typeface="Arial"/>
              <a:ea typeface="Arial"/>
              <a:cs typeface="Arial"/>
              <a:sym typeface="Arial"/>
            </a:endParaRPr>
          </a:p>
        </p:txBody>
      </p:sp>
      <p:sp>
        <p:nvSpPr>
          <p:cNvPr id="595" name="Google Shape;595;p52"/>
          <p:cNvSpPr txBox="1"/>
          <p:nvPr>
            <p:ph type="title"/>
          </p:nvPr>
        </p:nvSpPr>
        <p:spPr>
          <a:xfrm>
            <a:off x="1104900" y="276075"/>
            <a:ext cx="6724500" cy="74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
              <a:t>Questions?</a:t>
            </a:r>
            <a:endParaRPr/>
          </a:p>
        </p:txBody>
      </p:sp>
      <p:pic>
        <p:nvPicPr>
          <p:cNvPr id="596" name="Google Shape;596;p52"/>
          <p:cNvPicPr preferRelativeResize="0"/>
          <p:nvPr/>
        </p:nvPicPr>
        <p:blipFill>
          <a:blip r:embed="rId3">
            <a:alphaModFix/>
          </a:blip>
          <a:stretch>
            <a:fillRect/>
          </a:stretch>
        </p:blipFill>
        <p:spPr>
          <a:xfrm>
            <a:off x="1398699" y="1406713"/>
            <a:ext cx="3173299" cy="300117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32"/>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Reflections 2</a:t>
            </a:r>
            <a:r>
              <a:rPr b="1" lang="de"/>
              <a:t>1</a:t>
            </a:r>
            <a:r>
              <a:rPr b="1" lang="de">
                <a:latin typeface="Dosis"/>
                <a:ea typeface="Dosis"/>
                <a:cs typeface="Dosis"/>
                <a:sym typeface="Dosis"/>
              </a:rPr>
              <a:t>/2</a:t>
            </a:r>
            <a:r>
              <a:rPr b="1" lang="de"/>
              <a:t>2</a:t>
            </a:r>
            <a:endParaRPr/>
          </a:p>
        </p:txBody>
      </p:sp>
      <p:sp>
        <p:nvSpPr>
          <p:cNvPr id="602" name="Google Shape;602;p3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603" name="Google Shape;603;p32"/>
          <p:cNvPicPr preferRelativeResize="0"/>
          <p:nvPr/>
        </p:nvPicPr>
        <p:blipFill rotWithShape="1">
          <a:blip r:embed="rId3">
            <a:alphaModFix/>
          </a:blip>
          <a:srcRect b="0" l="0" r="0" t="0"/>
          <a:stretch/>
        </p:blipFill>
        <p:spPr>
          <a:xfrm>
            <a:off x="1549400" y="1739900"/>
            <a:ext cx="2514600" cy="2501900"/>
          </a:xfrm>
          <a:prstGeom prst="rect">
            <a:avLst/>
          </a:prstGeom>
          <a:noFill/>
          <a:ln>
            <a:noFill/>
          </a:ln>
        </p:spPr>
      </p:pic>
      <p:sp>
        <p:nvSpPr>
          <p:cNvPr id="604" name="Google Shape;604;p32"/>
          <p:cNvSpPr txBox="1"/>
          <p:nvPr>
            <p:ph idx="1" type="body"/>
          </p:nvPr>
        </p:nvSpPr>
        <p:spPr>
          <a:xfrm>
            <a:off x="4779818" y="2350077"/>
            <a:ext cx="3685309" cy="1120486"/>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Font typeface="Roboto"/>
              <a:buNone/>
            </a:pPr>
            <a:r>
              <a:rPr lang="de" sz="1800"/>
              <a:t>2021 Reflections</a:t>
            </a:r>
            <a:endParaRPr/>
          </a:p>
          <a:p>
            <a:pPr indent="0" lvl="0" marL="0" rtl="0" algn="ctr">
              <a:lnSpc>
                <a:spcPct val="100000"/>
              </a:lnSpc>
              <a:spcBef>
                <a:spcPts val="0"/>
              </a:spcBef>
              <a:spcAft>
                <a:spcPts val="0"/>
              </a:spcAft>
              <a:buSzPts val="1800"/>
              <a:buFont typeface="Roboto"/>
              <a:buNone/>
            </a:pPr>
            <a:r>
              <a:rPr lang="de" sz="1800"/>
              <a:t>(November 2021 – October 2022)</a:t>
            </a:r>
            <a:endParaRPr sz="1800"/>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7"/>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TODAY’S AGENDA </a:t>
            </a:r>
            <a:r>
              <a:rPr b="1" lang="de" sz="1400"/>
              <a:t>(continued)</a:t>
            </a:r>
            <a:endParaRPr/>
          </a:p>
        </p:txBody>
      </p:sp>
      <p:sp>
        <p:nvSpPr>
          <p:cNvPr id="148" name="Google Shape;148;p7"/>
          <p:cNvSpPr txBox="1"/>
          <p:nvPr>
            <p:ph idx="1" type="body"/>
          </p:nvPr>
        </p:nvSpPr>
        <p:spPr>
          <a:xfrm>
            <a:off x="1104900" y="1095376"/>
            <a:ext cx="6364288" cy="3747558"/>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Char char="▸"/>
            </a:pPr>
            <a:r>
              <a:rPr b="1" lang="de" sz="2000" u="sng"/>
              <a:t>Reports </a:t>
            </a:r>
            <a:r>
              <a:rPr b="1" lang="de" sz="1400" u="sng"/>
              <a:t>(continued)</a:t>
            </a:r>
            <a:r>
              <a:rPr b="1" lang="de" sz="1400"/>
              <a:t>:</a:t>
            </a:r>
            <a:endParaRPr sz="1400"/>
          </a:p>
          <a:p>
            <a:pPr indent="-25400" lvl="1" marL="609600" rtl="0" algn="l">
              <a:lnSpc>
                <a:spcPct val="100000"/>
              </a:lnSpc>
              <a:spcBef>
                <a:spcPts val="0"/>
              </a:spcBef>
              <a:spcAft>
                <a:spcPts val="0"/>
              </a:spcAft>
              <a:buSzPts val="2000"/>
              <a:buNone/>
            </a:pPr>
            <a:r>
              <a:t/>
            </a:r>
            <a:endParaRPr sz="1200"/>
          </a:p>
          <a:p>
            <a:pPr indent="-152400" lvl="1" marL="609600" rtl="0" algn="l">
              <a:lnSpc>
                <a:spcPct val="100000"/>
              </a:lnSpc>
              <a:spcBef>
                <a:spcPts val="0"/>
              </a:spcBef>
              <a:spcAft>
                <a:spcPts val="0"/>
              </a:spcAft>
              <a:buSzPts val="2000"/>
              <a:buChar char="▹"/>
            </a:pPr>
            <a:r>
              <a:rPr lang="de" sz="2000"/>
              <a:t>Barb Peacock, Secretary General:</a:t>
            </a:r>
            <a:endParaRPr/>
          </a:p>
          <a:p>
            <a:pPr indent="-152400" lvl="2" marL="1066800" rtl="0" algn="l">
              <a:lnSpc>
                <a:spcPct val="100000"/>
              </a:lnSpc>
              <a:spcBef>
                <a:spcPts val="0"/>
              </a:spcBef>
              <a:spcAft>
                <a:spcPts val="0"/>
              </a:spcAft>
              <a:buSzPts val="2000"/>
              <a:buChar char="▹"/>
            </a:pPr>
            <a:r>
              <a:rPr lang="de" sz="2000"/>
              <a:t>Status of the Secretariat </a:t>
            </a:r>
            <a:endParaRPr/>
          </a:p>
          <a:p>
            <a:pPr indent="-152400" lvl="2" marL="1066800" rtl="0" algn="l">
              <a:lnSpc>
                <a:spcPct val="100000"/>
              </a:lnSpc>
              <a:spcBef>
                <a:spcPts val="0"/>
              </a:spcBef>
              <a:spcAft>
                <a:spcPts val="0"/>
              </a:spcAft>
              <a:buSzPts val="2000"/>
              <a:buChar char="▹"/>
            </a:pPr>
            <a:r>
              <a:rPr lang="de" sz="2000"/>
              <a:t>Review of Voting Procedures/Voting Rights</a:t>
            </a:r>
            <a:endParaRPr sz="2000"/>
          </a:p>
          <a:p>
            <a:pPr indent="-152400" lvl="2" marL="1066800" rtl="0" algn="l">
              <a:lnSpc>
                <a:spcPct val="100000"/>
              </a:lnSpc>
              <a:spcBef>
                <a:spcPts val="0"/>
              </a:spcBef>
              <a:spcAft>
                <a:spcPts val="0"/>
              </a:spcAft>
              <a:buSzPts val="2000"/>
              <a:buChar char="▹"/>
            </a:pPr>
            <a:r>
              <a:rPr lang="de" sz="2000"/>
              <a:t>2021 Annual Report</a:t>
            </a:r>
            <a:endParaRPr/>
          </a:p>
          <a:p>
            <a:pPr indent="-152400" lvl="3" marL="1524000" rtl="0" algn="l">
              <a:lnSpc>
                <a:spcPct val="100000"/>
              </a:lnSpc>
              <a:spcBef>
                <a:spcPts val="0"/>
              </a:spcBef>
              <a:spcAft>
                <a:spcPts val="0"/>
              </a:spcAft>
              <a:buSzPts val="2000"/>
              <a:buChar char="▹"/>
            </a:pPr>
            <a:r>
              <a:rPr lang="de" sz="1400"/>
              <a:t>2021 Financial Report included</a:t>
            </a:r>
            <a:endParaRPr/>
          </a:p>
          <a:p>
            <a:pPr indent="-25400" lvl="1" marL="609600" rtl="0" algn="l">
              <a:lnSpc>
                <a:spcPct val="100000"/>
              </a:lnSpc>
              <a:spcBef>
                <a:spcPts val="0"/>
              </a:spcBef>
              <a:spcAft>
                <a:spcPts val="0"/>
              </a:spcAft>
              <a:buSzPts val="2000"/>
              <a:buNone/>
            </a:pPr>
            <a:r>
              <a:t/>
            </a:r>
            <a:endParaRPr sz="1200"/>
          </a:p>
          <a:p>
            <a:pPr indent="-152400" lvl="1" marL="609600" rtl="0" algn="l">
              <a:lnSpc>
                <a:spcPct val="100000"/>
              </a:lnSpc>
              <a:spcBef>
                <a:spcPts val="0"/>
              </a:spcBef>
              <a:spcAft>
                <a:spcPts val="0"/>
              </a:spcAft>
              <a:buSzPts val="2000"/>
              <a:buChar char="▹"/>
            </a:pPr>
            <a:r>
              <a:rPr lang="de" sz="2000"/>
              <a:t>Ricky Stevenson, President:</a:t>
            </a:r>
            <a:endParaRPr/>
          </a:p>
          <a:p>
            <a:pPr indent="-152400" lvl="2" marL="1066800" rtl="0" algn="l">
              <a:lnSpc>
                <a:spcPct val="100000"/>
              </a:lnSpc>
              <a:spcBef>
                <a:spcPts val="0"/>
              </a:spcBef>
              <a:spcAft>
                <a:spcPts val="0"/>
              </a:spcAft>
              <a:buSzPts val="2000"/>
              <a:buChar char="▹"/>
            </a:pPr>
            <a:r>
              <a:rPr lang="de" sz="2000"/>
              <a:t>2021/22 Reflections</a:t>
            </a:r>
            <a:endParaRPr/>
          </a:p>
          <a:p>
            <a:pPr indent="-152400" lvl="2" marL="1066800" rtl="0" algn="l">
              <a:lnSpc>
                <a:spcPct val="100000"/>
              </a:lnSpc>
              <a:spcBef>
                <a:spcPts val="0"/>
              </a:spcBef>
              <a:spcAft>
                <a:spcPts val="0"/>
              </a:spcAft>
              <a:buSzPts val="2000"/>
              <a:buChar char="▹"/>
            </a:pPr>
            <a:r>
              <a:rPr lang="de" sz="2000"/>
              <a:t>Partner Updates</a:t>
            </a:r>
            <a:endParaRPr/>
          </a:p>
          <a:p>
            <a:pPr indent="-63500" lvl="1" marL="609600" rtl="0" algn="l">
              <a:lnSpc>
                <a:spcPct val="100000"/>
              </a:lnSpc>
              <a:spcBef>
                <a:spcPts val="0"/>
              </a:spcBef>
              <a:spcAft>
                <a:spcPts val="0"/>
              </a:spcAft>
              <a:buSzPts val="1400"/>
              <a:buFont typeface="Roboto"/>
              <a:buNone/>
            </a:pPr>
            <a:r>
              <a:t/>
            </a:r>
            <a:endParaRPr sz="1400">
              <a:latin typeface="Roboto"/>
              <a:ea typeface="Roboto"/>
              <a:cs typeface="Roboto"/>
              <a:sym typeface="Roboto"/>
            </a:endParaRPr>
          </a:p>
        </p:txBody>
      </p:sp>
      <p:sp>
        <p:nvSpPr>
          <p:cNvPr id="149" name="Google Shape;149;p7"/>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50" name="Google Shape;150;p7"/>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151" name="Google Shape;151;p7"/>
          <p:cNvPicPr preferRelativeResize="0"/>
          <p:nvPr/>
        </p:nvPicPr>
        <p:blipFill rotWithShape="1">
          <a:blip r:embed="rId4">
            <a:alphaModFix/>
          </a:blip>
          <a:srcRect b="0" l="0" r="0" t="0"/>
          <a:stretch/>
        </p:blipFill>
        <p:spPr>
          <a:xfrm>
            <a:off x="7242175" y="3376613"/>
            <a:ext cx="1787525" cy="1412875"/>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33"/>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sp>
        <p:nvSpPr>
          <p:cNvPr id="610" name="Google Shape;610;p33"/>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solidFill>
                  <a:schemeClr val="lt1"/>
                </a:solidFill>
              </a:rPr>
              <a:t>‹#›</a:t>
            </a:fld>
            <a:endParaRPr>
              <a:solidFill>
                <a:schemeClr val="lt1"/>
              </a:solidFill>
            </a:endParaRPr>
          </a:p>
        </p:txBody>
      </p:sp>
      <p:pic>
        <p:nvPicPr>
          <p:cNvPr id="611" name="Google Shape;611;p33"/>
          <p:cNvPicPr preferRelativeResize="0"/>
          <p:nvPr/>
        </p:nvPicPr>
        <p:blipFill rotWithShape="1">
          <a:blip r:embed="rId3">
            <a:alphaModFix amt="36000"/>
          </a:blip>
          <a:srcRect b="26" l="0" r="0" t="29"/>
          <a:stretch/>
        </p:blipFill>
        <p:spPr>
          <a:xfrm>
            <a:off x="595200" y="1025175"/>
            <a:ext cx="8744998" cy="3889063"/>
          </a:xfrm>
          <a:prstGeom prst="rect">
            <a:avLst/>
          </a:prstGeom>
          <a:noFill/>
          <a:ln>
            <a:noFill/>
          </a:ln>
        </p:spPr>
      </p:pic>
      <p:sp>
        <p:nvSpPr>
          <p:cNvPr id="612" name="Google Shape;612;p33"/>
          <p:cNvSpPr txBox="1"/>
          <p:nvPr/>
        </p:nvSpPr>
        <p:spPr>
          <a:xfrm>
            <a:off x="2456400" y="3622238"/>
            <a:ext cx="4688400" cy="90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de" sz="4400" u="none" cap="none" strike="noStrike">
                <a:solidFill>
                  <a:schemeClr val="lt1"/>
                </a:solidFill>
                <a:latin typeface="Open Sans"/>
                <a:ea typeface="Open Sans"/>
                <a:cs typeface="Open Sans"/>
                <a:sym typeface="Open Sans"/>
              </a:rPr>
              <a:t>Any Questions?</a:t>
            </a:r>
            <a:endParaRPr b="1" i="0" sz="1400" u="none" cap="none" strike="noStrike">
              <a:solidFill>
                <a:schemeClr val="lt1"/>
              </a:solidFil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4"/>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PARTNER UPDATES</a:t>
            </a:r>
            <a:endParaRPr/>
          </a:p>
        </p:txBody>
      </p:sp>
      <p:sp>
        <p:nvSpPr>
          <p:cNvPr id="618" name="Google Shape;618;p34"/>
          <p:cNvSpPr txBox="1"/>
          <p:nvPr>
            <p:ph idx="1" type="body"/>
          </p:nvPr>
        </p:nvSpPr>
        <p:spPr>
          <a:xfrm>
            <a:off x="1104900" y="1277938"/>
            <a:ext cx="7581900" cy="3648075"/>
          </a:xfrm>
          <a:prstGeom prst="rect">
            <a:avLst/>
          </a:prstGeom>
          <a:noFill/>
          <a:ln>
            <a:noFill/>
          </a:ln>
        </p:spPr>
        <p:txBody>
          <a:bodyPr anchorCtr="0" anchor="t" bIns="91425" lIns="91425" spcFirstLastPara="1" rIns="91425" wrap="square" tIns="91425">
            <a:noAutofit/>
          </a:bodyPr>
          <a:lstStyle/>
          <a:p>
            <a:pPr indent="-274318" lvl="1" marL="365760" rtl="0" algn="l">
              <a:lnSpc>
                <a:spcPct val="115000"/>
              </a:lnSpc>
              <a:spcBef>
                <a:spcPts val="0"/>
              </a:spcBef>
              <a:spcAft>
                <a:spcPts val="0"/>
              </a:spcAft>
              <a:buSzPts val="2000"/>
              <a:buChar char="▹"/>
            </a:pPr>
            <a:r>
              <a:rPr lang="de" sz="2000"/>
              <a:t>2021: Continued partnership with Power Soccer Shop a division of NEMI as our Elite Partner</a:t>
            </a:r>
            <a:endParaRPr/>
          </a:p>
          <a:p>
            <a:pPr indent="-274318" lvl="1" marL="365760" rtl="0" algn="l">
              <a:lnSpc>
                <a:spcPct val="115000"/>
              </a:lnSpc>
              <a:spcBef>
                <a:spcPts val="0"/>
              </a:spcBef>
              <a:spcAft>
                <a:spcPts val="0"/>
              </a:spcAft>
              <a:buSzPts val="2000"/>
              <a:buChar char="▹"/>
            </a:pPr>
            <a:r>
              <a:rPr lang="de" sz="2000"/>
              <a:t>2021: Continued partnership with YOOLA as our Travel Partner</a:t>
            </a:r>
            <a:endParaRPr/>
          </a:p>
          <a:p>
            <a:pPr indent="-274318" lvl="1" marL="365760" rtl="0" algn="l">
              <a:lnSpc>
                <a:spcPct val="115000"/>
              </a:lnSpc>
              <a:spcBef>
                <a:spcPts val="0"/>
              </a:spcBef>
              <a:spcAft>
                <a:spcPts val="0"/>
              </a:spcAft>
              <a:buSzPts val="2000"/>
              <a:buChar char="▹"/>
            </a:pPr>
            <a:r>
              <a:rPr lang="de" sz="2000"/>
              <a:t>2021: Continued membership as International Federation of IPC - Application submitted for LA 2028 Paralympic Games</a:t>
            </a:r>
            <a:endParaRPr/>
          </a:p>
          <a:p>
            <a:pPr indent="0" lvl="1" marL="91442" rtl="0" algn="l">
              <a:lnSpc>
                <a:spcPct val="115000"/>
              </a:lnSpc>
              <a:spcBef>
                <a:spcPts val="0"/>
              </a:spcBef>
              <a:spcAft>
                <a:spcPts val="0"/>
              </a:spcAft>
              <a:buSzPts val="2000"/>
              <a:buNone/>
            </a:pPr>
            <a:r>
              <a:t/>
            </a:r>
            <a:endParaRPr sz="2000"/>
          </a:p>
          <a:p>
            <a:pPr indent="0" lvl="1" marL="609600" rtl="0" algn="l">
              <a:lnSpc>
                <a:spcPct val="100000"/>
              </a:lnSpc>
              <a:spcBef>
                <a:spcPts val="0"/>
              </a:spcBef>
              <a:spcAft>
                <a:spcPts val="0"/>
              </a:spcAft>
              <a:buSzPts val="2400"/>
              <a:buFont typeface="Roboto"/>
              <a:buNone/>
            </a:pPr>
            <a:r>
              <a:t/>
            </a:r>
            <a:endParaRPr>
              <a:latin typeface="Roboto"/>
              <a:ea typeface="Roboto"/>
              <a:cs typeface="Roboto"/>
              <a:sym typeface="Roboto"/>
            </a:endParaRPr>
          </a:p>
        </p:txBody>
      </p:sp>
      <p:sp>
        <p:nvSpPr>
          <p:cNvPr id="619" name="Google Shape;619;p34"/>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620" name="Google Shape;620;p34"/>
          <p:cNvPicPr preferRelativeResize="0"/>
          <p:nvPr/>
        </p:nvPicPr>
        <p:blipFill rotWithShape="1">
          <a:blip r:embed="rId3">
            <a:alphaModFix/>
          </a:blip>
          <a:srcRect b="11623" l="0" r="0" t="14035"/>
          <a:stretch/>
        </p:blipFill>
        <p:spPr>
          <a:xfrm>
            <a:off x="3366801" y="3888375"/>
            <a:ext cx="2410400" cy="843750"/>
          </a:xfrm>
          <a:prstGeom prst="rect">
            <a:avLst/>
          </a:prstGeom>
          <a:noFill/>
          <a:ln>
            <a:noFill/>
          </a:ln>
        </p:spPr>
      </p:pic>
      <p:pic>
        <p:nvPicPr>
          <p:cNvPr id="621" name="Google Shape;621;p34"/>
          <p:cNvPicPr preferRelativeResize="0"/>
          <p:nvPr/>
        </p:nvPicPr>
        <p:blipFill>
          <a:blip r:embed="rId4">
            <a:alphaModFix/>
          </a:blip>
          <a:stretch>
            <a:fillRect/>
          </a:stretch>
        </p:blipFill>
        <p:spPr>
          <a:xfrm>
            <a:off x="6268450" y="3809225"/>
            <a:ext cx="2514100" cy="922900"/>
          </a:xfrm>
          <a:prstGeom prst="rect">
            <a:avLst/>
          </a:prstGeom>
          <a:noFill/>
          <a:ln>
            <a:noFill/>
          </a:ln>
        </p:spPr>
      </p:pic>
      <p:pic>
        <p:nvPicPr>
          <p:cNvPr id="622" name="Google Shape;622;p34"/>
          <p:cNvPicPr preferRelativeResize="0"/>
          <p:nvPr/>
        </p:nvPicPr>
        <p:blipFill rotWithShape="1">
          <a:blip r:embed="rId5">
            <a:alphaModFix/>
          </a:blip>
          <a:srcRect b="0" l="0" r="0" t="0"/>
          <a:stretch/>
        </p:blipFill>
        <p:spPr>
          <a:xfrm>
            <a:off x="612850" y="4036450"/>
            <a:ext cx="2262700" cy="46845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35"/>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1" lang="de"/>
              <a:t>PARTNER UPDATES</a:t>
            </a:r>
            <a:endParaRPr/>
          </a:p>
        </p:txBody>
      </p:sp>
      <p:sp>
        <p:nvSpPr>
          <p:cNvPr id="628" name="Google Shape;628;p35"/>
          <p:cNvSpPr txBox="1"/>
          <p:nvPr>
            <p:ph idx="1" type="body"/>
          </p:nvPr>
        </p:nvSpPr>
        <p:spPr>
          <a:xfrm>
            <a:off x="1104900" y="1277938"/>
            <a:ext cx="7581900" cy="3648075"/>
          </a:xfrm>
          <a:prstGeom prst="rect">
            <a:avLst/>
          </a:prstGeom>
          <a:noFill/>
          <a:ln>
            <a:noFill/>
          </a:ln>
        </p:spPr>
        <p:txBody>
          <a:bodyPr anchorCtr="0" anchor="t" bIns="91425" lIns="91425" spcFirstLastPara="1" rIns="91425" wrap="square" tIns="91425">
            <a:noAutofit/>
          </a:bodyPr>
          <a:lstStyle/>
          <a:p>
            <a:pPr indent="-274318" lvl="1" marL="365760" rtl="0" algn="l">
              <a:lnSpc>
                <a:spcPct val="115000"/>
              </a:lnSpc>
              <a:spcBef>
                <a:spcPts val="0"/>
              </a:spcBef>
              <a:spcAft>
                <a:spcPts val="0"/>
              </a:spcAft>
              <a:buSzPts val="2000"/>
              <a:buChar char="▹"/>
            </a:pPr>
            <a:r>
              <a:rPr lang="de" sz="1800"/>
              <a:t>Continued </a:t>
            </a:r>
            <a:r>
              <a:rPr lang="de" sz="1800"/>
              <a:t>members of Para Football (body of football for persons with disabilities).</a:t>
            </a:r>
            <a:endParaRPr/>
          </a:p>
          <a:p>
            <a:pPr indent="-274318" lvl="1" marL="365760" rtl="0" algn="l">
              <a:lnSpc>
                <a:spcPct val="115000"/>
              </a:lnSpc>
              <a:spcBef>
                <a:spcPts val="0"/>
              </a:spcBef>
              <a:spcAft>
                <a:spcPts val="0"/>
              </a:spcAft>
              <a:buSzPts val="2000"/>
              <a:buChar char="▹"/>
            </a:pPr>
            <a:r>
              <a:rPr lang="de" sz="1800"/>
              <a:t>Continued</a:t>
            </a:r>
            <a:r>
              <a:rPr lang="de" sz="1800"/>
              <a:t> partnership with Goals Beyond Grass to support technology- database and website</a:t>
            </a:r>
            <a:endParaRPr sz="1800"/>
          </a:p>
          <a:p>
            <a:pPr indent="-274317" lvl="1" marL="365760" rtl="0" algn="l">
              <a:lnSpc>
                <a:spcPct val="115000"/>
              </a:lnSpc>
              <a:spcBef>
                <a:spcPts val="0"/>
              </a:spcBef>
              <a:spcAft>
                <a:spcPts val="0"/>
              </a:spcAft>
              <a:buSzPts val="2000"/>
              <a:buChar char="▹"/>
            </a:pPr>
            <a:r>
              <a:rPr lang="de" sz="1800"/>
              <a:t>2nd Year of partnership with ASC Cloud (Sports Session Planning Platform).</a:t>
            </a:r>
            <a:endParaRPr sz="1800"/>
          </a:p>
          <a:p>
            <a:pPr indent="-261618" lvl="1" marL="365760" rtl="0" algn="l">
              <a:lnSpc>
                <a:spcPct val="115000"/>
              </a:lnSpc>
              <a:spcBef>
                <a:spcPts val="0"/>
              </a:spcBef>
              <a:spcAft>
                <a:spcPts val="0"/>
              </a:spcAft>
              <a:buSzPts val="1800"/>
              <a:buChar char="▹"/>
            </a:pPr>
            <a:r>
              <a:rPr lang="de" sz="1800"/>
              <a:t>FIFA - collaboration on resource for FIFA member nations around disability football </a:t>
            </a:r>
            <a:endParaRPr sz="1800"/>
          </a:p>
          <a:p>
            <a:pPr indent="0" lvl="0" marL="914400" rtl="0" algn="l">
              <a:lnSpc>
                <a:spcPct val="115000"/>
              </a:lnSpc>
              <a:spcBef>
                <a:spcPts val="0"/>
              </a:spcBef>
              <a:spcAft>
                <a:spcPts val="0"/>
              </a:spcAft>
              <a:buNone/>
            </a:pPr>
            <a:r>
              <a:t/>
            </a:r>
            <a:endParaRPr/>
          </a:p>
          <a:p>
            <a:pPr indent="0" lvl="1" marL="609600" rtl="0" algn="l">
              <a:lnSpc>
                <a:spcPct val="100000"/>
              </a:lnSpc>
              <a:spcBef>
                <a:spcPts val="0"/>
              </a:spcBef>
              <a:spcAft>
                <a:spcPts val="0"/>
              </a:spcAft>
              <a:buSzPts val="2400"/>
              <a:buFont typeface="Roboto"/>
              <a:buNone/>
            </a:pPr>
            <a:r>
              <a:t/>
            </a:r>
            <a:endParaRPr>
              <a:latin typeface="Roboto"/>
              <a:ea typeface="Roboto"/>
              <a:cs typeface="Roboto"/>
              <a:sym typeface="Roboto"/>
            </a:endParaRPr>
          </a:p>
        </p:txBody>
      </p:sp>
      <p:sp>
        <p:nvSpPr>
          <p:cNvPr id="629" name="Google Shape;629;p3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630" name="Google Shape;630;p35"/>
          <p:cNvPicPr preferRelativeResize="0"/>
          <p:nvPr/>
        </p:nvPicPr>
        <p:blipFill rotWithShape="1">
          <a:blip r:embed="rId3">
            <a:alphaModFix/>
          </a:blip>
          <a:srcRect b="0" l="0" r="0" t="0"/>
          <a:stretch/>
        </p:blipFill>
        <p:spPr>
          <a:xfrm>
            <a:off x="5176678" y="4016019"/>
            <a:ext cx="1368450" cy="608200"/>
          </a:xfrm>
          <a:prstGeom prst="rect">
            <a:avLst/>
          </a:prstGeom>
          <a:noFill/>
          <a:ln>
            <a:noFill/>
          </a:ln>
        </p:spPr>
      </p:pic>
      <p:pic>
        <p:nvPicPr>
          <p:cNvPr id="631" name="Google Shape;631;p35"/>
          <p:cNvPicPr preferRelativeResize="0"/>
          <p:nvPr/>
        </p:nvPicPr>
        <p:blipFill rotWithShape="1">
          <a:blip r:embed="rId4">
            <a:alphaModFix/>
          </a:blip>
          <a:srcRect b="0" l="0" r="0" t="0"/>
          <a:stretch/>
        </p:blipFill>
        <p:spPr>
          <a:xfrm>
            <a:off x="6791025" y="3924750"/>
            <a:ext cx="2098475" cy="699475"/>
          </a:xfrm>
          <a:prstGeom prst="rect">
            <a:avLst/>
          </a:prstGeom>
          <a:noFill/>
          <a:ln>
            <a:noFill/>
          </a:ln>
        </p:spPr>
      </p:pic>
      <p:pic>
        <p:nvPicPr>
          <p:cNvPr descr="Logo&#10;&#10;Description automatically generated with medium confidence" id="632" name="Google Shape;632;p35"/>
          <p:cNvPicPr preferRelativeResize="0"/>
          <p:nvPr/>
        </p:nvPicPr>
        <p:blipFill rotWithShape="1">
          <a:blip r:embed="rId5">
            <a:alphaModFix/>
          </a:blip>
          <a:srcRect b="0" l="0" r="0" t="0"/>
          <a:stretch/>
        </p:blipFill>
        <p:spPr>
          <a:xfrm>
            <a:off x="834288" y="4016001"/>
            <a:ext cx="2888725" cy="849425"/>
          </a:xfrm>
          <a:prstGeom prst="rect">
            <a:avLst/>
          </a:prstGeom>
          <a:noFill/>
          <a:ln>
            <a:noFill/>
          </a:ln>
        </p:spPr>
      </p:pic>
      <p:pic>
        <p:nvPicPr>
          <p:cNvPr id="633" name="Google Shape;633;p35"/>
          <p:cNvPicPr preferRelativeResize="0"/>
          <p:nvPr/>
        </p:nvPicPr>
        <p:blipFill>
          <a:blip r:embed="rId6">
            <a:alphaModFix/>
          </a:blip>
          <a:stretch>
            <a:fillRect/>
          </a:stretch>
        </p:blipFill>
        <p:spPr>
          <a:xfrm>
            <a:off x="3774975" y="4181401"/>
            <a:ext cx="1088450" cy="3958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36"/>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sp>
        <p:nvSpPr>
          <p:cNvPr id="639" name="Google Shape;639;p36"/>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solidFill>
                  <a:schemeClr val="lt1"/>
                </a:solidFill>
              </a:rPr>
              <a:t>‹#›</a:t>
            </a:fld>
            <a:endParaRPr>
              <a:solidFill>
                <a:schemeClr val="lt1"/>
              </a:solidFill>
            </a:endParaRPr>
          </a:p>
        </p:txBody>
      </p:sp>
      <p:pic>
        <p:nvPicPr>
          <p:cNvPr id="640" name="Google Shape;640;p36"/>
          <p:cNvPicPr preferRelativeResize="0"/>
          <p:nvPr/>
        </p:nvPicPr>
        <p:blipFill rotWithShape="1">
          <a:blip r:embed="rId3">
            <a:alphaModFix amt="25000"/>
          </a:blip>
          <a:srcRect b="5044" l="0" r="0" t="5035"/>
          <a:stretch/>
        </p:blipFill>
        <p:spPr>
          <a:xfrm>
            <a:off x="595200" y="1025175"/>
            <a:ext cx="8744997" cy="3889064"/>
          </a:xfrm>
          <a:prstGeom prst="rect">
            <a:avLst/>
          </a:prstGeom>
          <a:noFill/>
          <a:ln>
            <a:noFill/>
          </a:ln>
        </p:spPr>
      </p:pic>
      <p:sp>
        <p:nvSpPr>
          <p:cNvPr id="641" name="Google Shape;641;p36"/>
          <p:cNvSpPr txBox="1"/>
          <p:nvPr/>
        </p:nvSpPr>
        <p:spPr>
          <a:xfrm>
            <a:off x="3935775" y="1742763"/>
            <a:ext cx="4688400" cy="90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0" i="0" lang="de" sz="4400" u="none" cap="none" strike="noStrike">
                <a:solidFill>
                  <a:srgbClr val="00AFEC"/>
                </a:solidFill>
                <a:latin typeface="Open Sans"/>
                <a:ea typeface="Open Sans"/>
                <a:cs typeface="Open Sans"/>
                <a:sym typeface="Open Sans"/>
              </a:rPr>
              <a:t>Any Questions?</a:t>
            </a:r>
            <a:endParaRPr b="0" i="0" sz="1400" u="none" cap="none" strike="noStrike">
              <a:solidFill>
                <a:srgbClr val="00AFEC"/>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37"/>
          <p:cNvSpPr txBox="1"/>
          <p:nvPr>
            <p:ph type="ctrTitle"/>
          </p:nvPr>
        </p:nvSpPr>
        <p:spPr>
          <a:xfrm>
            <a:off x="595325" y="1197675"/>
            <a:ext cx="7882200" cy="1642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200"/>
              <a:buFont typeface="Dosis"/>
              <a:buNone/>
            </a:pPr>
            <a:r>
              <a:rPr lang="de" sz="4400">
                <a:latin typeface="Open Sans"/>
                <a:ea typeface="Open Sans"/>
                <a:cs typeface="Open Sans"/>
                <a:sym typeface="Open Sans"/>
              </a:rPr>
              <a:t>FIPFA Powerchair Football World Cup 2023</a:t>
            </a:r>
            <a:endParaRPr/>
          </a:p>
        </p:txBody>
      </p:sp>
      <p:sp>
        <p:nvSpPr>
          <p:cNvPr id="647" name="Google Shape;647;p37"/>
          <p:cNvSpPr txBox="1"/>
          <p:nvPr>
            <p:ph idx="4294967295" type="sldNum"/>
          </p:nvPr>
        </p:nvSpPr>
        <p:spPr>
          <a:xfrm>
            <a:off x="0" y="0"/>
            <a:ext cx="595313" cy="7318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Roboto"/>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648" name="Google Shape;648;p37"/>
          <p:cNvPicPr preferRelativeResize="0"/>
          <p:nvPr/>
        </p:nvPicPr>
        <p:blipFill>
          <a:blip r:embed="rId3">
            <a:alphaModFix/>
          </a:blip>
          <a:stretch>
            <a:fillRect/>
          </a:stretch>
        </p:blipFill>
        <p:spPr>
          <a:xfrm>
            <a:off x="4126425" y="2743975"/>
            <a:ext cx="891150" cy="1369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38"/>
          <p:cNvSpPr txBox="1"/>
          <p:nvPr>
            <p:ph type="title"/>
          </p:nvPr>
        </p:nvSpPr>
        <p:spPr>
          <a:xfrm>
            <a:off x="1101725" y="273050"/>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solidFill>
                  <a:schemeClr val="lt1"/>
                </a:solidFill>
                <a:latin typeface="Open Sans"/>
                <a:ea typeface="Open Sans"/>
                <a:cs typeface="Open Sans"/>
                <a:sym typeface="Open Sans"/>
              </a:rPr>
              <a:t>2023 Powerchair Football World Cup Update</a:t>
            </a:r>
            <a:endParaRPr b="1">
              <a:latin typeface="Open Sans"/>
              <a:ea typeface="Open Sans"/>
              <a:cs typeface="Open Sans"/>
              <a:sym typeface="Open Sans"/>
            </a:endParaRPr>
          </a:p>
        </p:txBody>
      </p:sp>
      <p:sp>
        <p:nvSpPr>
          <p:cNvPr id="654" name="Google Shape;654;p38"/>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655" name="Google Shape;655;p38"/>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sp>
        <p:nvSpPr>
          <p:cNvPr id="656" name="Google Shape;656;p38"/>
          <p:cNvSpPr txBox="1"/>
          <p:nvPr>
            <p:ph idx="2" type="body"/>
          </p:nvPr>
        </p:nvSpPr>
        <p:spPr>
          <a:xfrm>
            <a:off x="595325" y="1902200"/>
            <a:ext cx="4380300" cy="2644800"/>
          </a:xfrm>
          <a:prstGeom prst="rect">
            <a:avLst/>
          </a:prstGeom>
          <a:noFill/>
          <a:ln>
            <a:noFill/>
          </a:ln>
        </p:spPr>
        <p:txBody>
          <a:bodyPr anchorCtr="0" anchor="t" bIns="91425" lIns="91425" spcFirstLastPara="1" rIns="91425" wrap="square" tIns="91425">
            <a:noAutofit/>
          </a:bodyPr>
          <a:lstStyle/>
          <a:p>
            <a:pPr indent="0" lvl="1" marL="457200" rtl="0" algn="l">
              <a:lnSpc>
                <a:spcPct val="100000"/>
              </a:lnSpc>
              <a:spcBef>
                <a:spcPts val="0"/>
              </a:spcBef>
              <a:spcAft>
                <a:spcPts val="0"/>
              </a:spcAft>
              <a:buSzPts val="2400"/>
              <a:buFont typeface="Roboto"/>
              <a:buNone/>
            </a:pPr>
            <a:r>
              <a:rPr b="1" lang="de" sz="2000" u="sng"/>
              <a:t>Hosts</a:t>
            </a:r>
            <a:endParaRPr b="1" sz="22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Australia</a:t>
            </a:r>
            <a:endParaRPr sz="1900">
              <a:latin typeface="Roboto"/>
              <a:ea typeface="Roboto"/>
              <a:cs typeface="Roboto"/>
              <a:sym typeface="Roboto"/>
            </a:endParaRPr>
          </a:p>
          <a:p>
            <a:pPr indent="0" lvl="0" marL="0" rtl="0" algn="l">
              <a:lnSpc>
                <a:spcPct val="100000"/>
              </a:lnSpc>
              <a:spcBef>
                <a:spcPts val="0"/>
              </a:spcBef>
              <a:spcAft>
                <a:spcPts val="0"/>
              </a:spcAft>
              <a:buNone/>
            </a:pPr>
            <a:r>
              <a:t/>
            </a:r>
            <a:endParaRPr sz="1900"/>
          </a:p>
          <a:p>
            <a:pPr indent="0" lvl="1" marL="457200" rtl="0" algn="l">
              <a:lnSpc>
                <a:spcPct val="100000"/>
              </a:lnSpc>
              <a:spcBef>
                <a:spcPts val="0"/>
              </a:spcBef>
              <a:spcAft>
                <a:spcPts val="0"/>
              </a:spcAft>
              <a:buSzPts val="2400"/>
              <a:buFont typeface="Roboto"/>
              <a:buNone/>
            </a:pPr>
            <a:r>
              <a:rPr b="1" lang="de" sz="2000" u="sng"/>
              <a:t>EPFA Qualified Nations</a:t>
            </a:r>
            <a:endParaRPr b="1" sz="2000" u="sng"/>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England</a:t>
            </a:r>
            <a:endParaRPr sz="19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France</a:t>
            </a:r>
            <a:endParaRPr sz="19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Ireland</a:t>
            </a:r>
            <a:endParaRPr sz="19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Denmark</a:t>
            </a:r>
            <a:endParaRPr sz="19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Northern Ireland</a:t>
            </a:r>
            <a:endParaRPr>
              <a:latin typeface="Open Sans"/>
              <a:ea typeface="Open Sans"/>
              <a:cs typeface="Open Sans"/>
              <a:sym typeface="Open Sans"/>
            </a:endParaRPr>
          </a:p>
        </p:txBody>
      </p:sp>
      <p:sp>
        <p:nvSpPr>
          <p:cNvPr id="657" name="Google Shape;657;p38"/>
          <p:cNvSpPr txBox="1"/>
          <p:nvPr>
            <p:ph idx="2" type="body"/>
          </p:nvPr>
        </p:nvSpPr>
        <p:spPr>
          <a:xfrm>
            <a:off x="4783138" y="1996675"/>
            <a:ext cx="3819600" cy="2644800"/>
          </a:xfrm>
          <a:prstGeom prst="rect">
            <a:avLst/>
          </a:prstGeom>
          <a:noFill/>
          <a:ln>
            <a:noFill/>
          </a:ln>
        </p:spPr>
        <p:txBody>
          <a:bodyPr anchorCtr="0" anchor="t" bIns="91425" lIns="91425" spcFirstLastPara="1" rIns="91425" wrap="square" tIns="91425">
            <a:noAutofit/>
          </a:bodyPr>
          <a:lstStyle/>
          <a:p>
            <a:pPr indent="0" lvl="1" marL="457200" rtl="0" algn="l">
              <a:lnSpc>
                <a:spcPct val="100000"/>
              </a:lnSpc>
              <a:spcBef>
                <a:spcPts val="0"/>
              </a:spcBef>
              <a:spcAft>
                <a:spcPts val="0"/>
              </a:spcAft>
              <a:buSzPts val="2400"/>
              <a:buFont typeface="Roboto"/>
              <a:buNone/>
            </a:pPr>
            <a:r>
              <a:rPr b="1" lang="de" sz="2000" u="sng"/>
              <a:t>APFC Qualified Nations</a:t>
            </a:r>
            <a:endParaRPr b="1" sz="20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USA</a:t>
            </a:r>
            <a:endParaRPr sz="19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Uruguay</a:t>
            </a:r>
            <a:endParaRPr sz="1900"/>
          </a:p>
          <a:p>
            <a:pPr indent="-349250" lvl="0" marL="457200" rtl="0" algn="l">
              <a:lnSpc>
                <a:spcPct val="100000"/>
              </a:lnSpc>
              <a:spcBef>
                <a:spcPts val="0"/>
              </a:spcBef>
              <a:spcAft>
                <a:spcPts val="0"/>
              </a:spcAft>
              <a:buSzPts val="1900"/>
              <a:buFont typeface="Roboto"/>
              <a:buChar char="▸"/>
            </a:pPr>
            <a:r>
              <a:rPr lang="de" sz="1900">
                <a:latin typeface="Roboto"/>
                <a:ea typeface="Roboto"/>
                <a:cs typeface="Roboto"/>
                <a:sym typeface="Roboto"/>
              </a:rPr>
              <a:t>Argentina</a:t>
            </a:r>
            <a:endParaRPr sz="1900"/>
          </a:p>
          <a:p>
            <a:pPr indent="0" lvl="1" marL="457200" rtl="0" algn="l">
              <a:lnSpc>
                <a:spcPct val="100000"/>
              </a:lnSpc>
              <a:spcBef>
                <a:spcPts val="0"/>
              </a:spcBef>
              <a:spcAft>
                <a:spcPts val="0"/>
              </a:spcAft>
              <a:buSzPts val="2400"/>
              <a:buFont typeface="Roboto"/>
              <a:buNone/>
            </a:pPr>
            <a:br>
              <a:rPr lang="de" sz="2400">
                <a:latin typeface="Roboto"/>
                <a:ea typeface="Roboto"/>
                <a:cs typeface="Roboto"/>
                <a:sym typeface="Roboto"/>
              </a:rPr>
            </a:br>
            <a:r>
              <a:rPr b="1" lang="de" sz="2000" u="sng"/>
              <a:t>APO Qualified Nations</a:t>
            </a:r>
            <a:endParaRPr b="1" sz="2000"/>
          </a:p>
          <a:p>
            <a:pPr indent="-342900" lvl="0" marL="457200" rtl="0" algn="l">
              <a:lnSpc>
                <a:spcPct val="100000"/>
              </a:lnSpc>
              <a:spcBef>
                <a:spcPts val="0"/>
              </a:spcBef>
              <a:spcAft>
                <a:spcPts val="0"/>
              </a:spcAft>
              <a:buSzPts val="1800"/>
              <a:buFont typeface="Roboto"/>
              <a:buChar char="▸"/>
            </a:pPr>
            <a:r>
              <a:rPr lang="de" sz="1800">
                <a:latin typeface="Roboto"/>
                <a:ea typeface="Roboto"/>
                <a:cs typeface="Roboto"/>
                <a:sym typeface="Roboto"/>
              </a:rPr>
              <a:t>Japan</a:t>
            </a:r>
            <a:endParaRPr sz="1800">
              <a:latin typeface="Roboto"/>
              <a:ea typeface="Roboto"/>
              <a:cs typeface="Roboto"/>
              <a:sym typeface="Roboto"/>
            </a:endParaRPr>
          </a:p>
          <a:p>
            <a:pPr indent="0" lvl="1" marL="457200" rtl="0" algn="l">
              <a:lnSpc>
                <a:spcPct val="100000"/>
              </a:lnSpc>
              <a:spcBef>
                <a:spcPts val="0"/>
              </a:spcBef>
              <a:spcAft>
                <a:spcPts val="0"/>
              </a:spcAft>
              <a:buSzPts val="2600"/>
              <a:buFont typeface="Roboto"/>
              <a:buNone/>
            </a:pPr>
            <a:r>
              <a:t/>
            </a:r>
            <a:endParaRPr>
              <a:latin typeface="Roboto"/>
              <a:ea typeface="Roboto"/>
              <a:cs typeface="Roboto"/>
              <a:sym typeface="Roboto"/>
            </a:endParaRPr>
          </a:p>
          <a:p>
            <a:pPr indent="-38100" lvl="0" marL="165100" rtl="0" algn="l">
              <a:lnSpc>
                <a:spcPct val="100000"/>
              </a:lnSpc>
              <a:spcBef>
                <a:spcPts val="0"/>
              </a:spcBef>
              <a:spcAft>
                <a:spcPts val="0"/>
              </a:spcAft>
              <a:buSzPts val="2000"/>
              <a:buFont typeface="Roboto"/>
              <a:buNone/>
            </a:pPr>
            <a:r>
              <a:t/>
            </a:r>
            <a:endParaRPr sz="2000">
              <a:latin typeface="Open Sans"/>
              <a:ea typeface="Open Sans"/>
              <a:cs typeface="Open Sans"/>
              <a:sym typeface="Open Sans"/>
            </a:endParaRPr>
          </a:p>
        </p:txBody>
      </p:sp>
      <p:sp>
        <p:nvSpPr>
          <p:cNvPr id="658" name="Google Shape;658;p38"/>
          <p:cNvSpPr txBox="1"/>
          <p:nvPr>
            <p:ph idx="2" type="body"/>
          </p:nvPr>
        </p:nvSpPr>
        <p:spPr>
          <a:xfrm>
            <a:off x="1146900" y="1219713"/>
            <a:ext cx="6850200" cy="579600"/>
          </a:xfrm>
          <a:prstGeom prst="rect">
            <a:avLst/>
          </a:prstGeom>
          <a:noFill/>
          <a:ln>
            <a:noFill/>
          </a:ln>
        </p:spPr>
        <p:txBody>
          <a:bodyPr anchorCtr="0" anchor="t" bIns="91425" lIns="91425" spcFirstLastPara="1" rIns="91425" wrap="square" tIns="91425">
            <a:noAutofit/>
          </a:bodyPr>
          <a:lstStyle/>
          <a:p>
            <a:pPr indent="0" lvl="1" marL="0" rtl="0" algn="ctr">
              <a:lnSpc>
                <a:spcPct val="100000"/>
              </a:lnSpc>
              <a:spcBef>
                <a:spcPts val="0"/>
              </a:spcBef>
              <a:spcAft>
                <a:spcPts val="0"/>
              </a:spcAft>
              <a:buSzPts val="2600"/>
              <a:buFont typeface="Roboto"/>
              <a:buNone/>
            </a:pPr>
            <a:r>
              <a:rPr lang="de">
                <a:latin typeface="Roboto"/>
                <a:ea typeface="Roboto"/>
                <a:cs typeface="Roboto"/>
                <a:sym typeface="Roboto"/>
              </a:rPr>
              <a:t>Confirmation of Qualified Nations</a:t>
            </a:r>
            <a:endParaRPr sz="2000">
              <a:latin typeface="Open Sans"/>
              <a:ea typeface="Open Sans"/>
              <a:cs typeface="Open Sans"/>
              <a:sym typeface="Open Sans"/>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9"/>
          <p:cNvSpPr txBox="1"/>
          <p:nvPr>
            <p:ph type="title"/>
          </p:nvPr>
        </p:nvSpPr>
        <p:spPr>
          <a:xfrm>
            <a:off x="1101386" y="272850"/>
            <a:ext cx="7574400" cy="7490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2400"/>
              <a:buFont typeface="Dosis"/>
              <a:buNone/>
            </a:pPr>
            <a:r>
              <a:rPr b="1" lang="de">
                <a:solidFill>
                  <a:schemeClr val="lt1"/>
                </a:solidFill>
                <a:latin typeface="Open Sans"/>
                <a:ea typeface="Open Sans"/>
                <a:cs typeface="Open Sans"/>
                <a:sym typeface="Open Sans"/>
              </a:rPr>
              <a:t>2023 Powerchair Football World Cup Update</a:t>
            </a:r>
            <a:endParaRPr/>
          </a:p>
        </p:txBody>
      </p:sp>
      <p:sp>
        <p:nvSpPr>
          <p:cNvPr id="664" name="Google Shape;664;p39"/>
          <p:cNvSpPr txBox="1"/>
          <p:nvPr>
            <p:ph idx="1" type="body"/>
          </p:nvPr>
        </p:nvSpPr>
        <p:spPr>
          <a:xfrm>
            <a:off x="1101386" y="1976568"/>
            <a:ext cx="3681900" cy="2005800"/>
          </a:xfrm>
          <a:prstGeom prst="rect">
            <a:avLst/>
          </a:prstGeom>
          <a:noFill/>
          <a:ln>
            <a:noFill/>
          </a:ln>
        </p:spPr>
        <p:txBody>
          <a:bodyPr anchorCtr="0" anchor="t" bIns="91425" lIns="91425" spcFirstLastPara="1" rIns="91425" wrap="square" tIns="91425">
            <a:noAutofit/>
          </a:bodyPr>
          <a:lstStyle/>
          <a:p>
            <a:pPr indent="0" lvl="0" marL="63500" rtl="0" algn="ctr">
              <a:lnSpc>
                <a:spcPct val="100000"/>
              </a:lnSpc>
              <a:spcBef>
                <a:spcPts val="0"/>
              </a:spcBef>
              <a:spcAft>
                <a:spcPts val="0"/>
              </a:spcAft>
              <a:buSzPts val="2600"/>
              <a:buNone/>
            </a:pPr>
            <a:r>
              <a:rPr lang="de"/>
              <a:t>Andy Harper – Chair of the Local Organising Committee</a:t>
            </a:r>
            <a:endParaRPr/>
          </a:p>
          <a:p>
            <a:pPr indent="0" lvl="0" marL="63500" rtl="0" algn="l">
              <a:lnSpc>
                <a:spcPct val="100000"/>
              </a:lnSpc>
              <a:spcBef>
                <a:spcPts val="0"/>
              </a:spcBef>
              <a:spcAft>
                <a:spcPts val="0"/>
              </a:spcAft>
              <a:buSzPts val="2600"/>
              <a:buNone/>
            </a:pPr>
            <a:r>
              <a:t/>
            </a:r>
            <a:endParaRPr/>
          </a:p>
        </p:txBody>
      </p:sp>
      <p:sp>
        <p:nvSpPr>
          <p:cNvPr id="665" name="Google Shape;665;p39"/>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t>‹#›</a:t>
            </a:fld>
            <a:endParaRPr/>
          </a:p>
        </p:txBody>
      </p:sp>
      <p:pic>
        <p:nvPicPr>
          <p:cNvPr id="666" name="Google Shape;666;p39"/>
          <p:cNvPicPr preferRelativeResize="0"/>
          <p:nvPr/>
        </p:nvPicPr>
        <p:blipFill>
          <a:blip r:embed="rId3">
            <a:alphaModFix/>
          </a:blip>
          <a:stretch>
            <a:fillRect/>
          </a:stretch>
        </p:blipFill>
        <p:spPr>
          <a:xfrm>
            <a:off x="5076311" y="1115149"/>
            <a:ext cx="2484358" cy="3816751"/>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40"/>
          <p:cNvPicPr preferRelativeResize="0"/>
          <p:nvPr/>
        </p:nvPicPr>
        <p:blipFill>
          <a:blip r:embed="rId3">
            <a:alphaModFix/>
          </a:blip>
          <a:stretch>
            <a:fillRect/>
          </a:stretch>
        </p:blipFill>
        <p:spPr>
          <a:xfrm>
            <a:off x="5364975" y="2650875"/>
            <a:ext cx="1315100" cy="2020400"/>
          </a:xfrm>
          <a:prstGeom prst="rect">
            <a:avLst/>
          </a:prstGeom>
          <a:noFill/>
          <a:ln>
            <a:noFill/>
          </a:ln>
        </p:spPr>
      </p:pic>
      <p:sp>
        <p:nvSpPr>
          <p:cNvPr id="672" name="Google Shape;672;p40"/>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pic>
        <p:nvPicPr>
          <p:cNvPr id="673" name="Google Shape;673;p40"/>
          <p:cNvPicPr preferRelativeResize="0"/>
          <p:nvPr/>
        </p:nvPicPr>
        <p:blipFill rotWithShape="1">
          <a:blip r:embed="rId4">
            <a:alphaModFix amt="36000"/>
          </a:blip>
          <a:srcRect b="29" l="0" r="0" t="29"/>
          <a:stretch/>
        </p:blipFill>
        <p:spPr>
          <a:xfrm>
            <a:off x="-118025" y="1025175"/>
            <a:ext cx="9450323" cy="4097775"/>
          </a:xfrm>
          <a:prstGeom prst="rect">
            <a:avLst/>
          </a:prstGeom>
          <a:noFill/>
          <a:ln>
            <a:noFill/>
          </a:ln>
        </p:spPr>
      </p:pic>
      <p:sp>
        <p:nvSpPr>
          <p:cNvPr id="674" name="Google Shape;674;p40"/>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solidFill>
                  <a:schemeClr val="lt1"/>
                </a:solidFill>
              </a:rPr>
              <a:t>‹#›</a:t>
            </a:fld>
            <a:endParaRPr>
              <a:solidFill>
                <a:schemeClr val="lt1"/>
              </a:solidFill>
            </a:endParaRPr>
          </a:p>
        </p:txBody>
      </p:sp>
      <p:sp>
        <p:nvSpPr>
          <p:cNvPr id="675" name="Google Shape;675;p40"/>
          <p:cNvSpPr txBox="1"/>
          <p:nvPr/>
        </p:nvSpPr>
        <p:spPr>
          <a:xfrm>
            <a:off x="3935775" y="1742763"/>
            <a:ext cx="4688400" cy="90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0" i="0" lang="de" sz="4400" u="none" cap="none" strike="noStrike">
                <a:solidFill>
                  <a:srgbClr val="00AFEC"/>
                </a:solidFill>
                <a:latin typeface="Open Sans"/>
                <a:ea typeface="Open Sans"/>
                <a:cs typeface="Open Sans"/>
                <a:sym typeface="Open Sans"/>
              </a:rPr>
              <a:t>Any Questions?</a:t>
            </a:r>
            <a:endParaRPr b="0" i="0" sz="1400" u="none" cap="none" strike="noStrike">
              <a:solidFill>
                <a:srgbClr val="00AFEC"/>
              </a:solidFill>
              <a:latin typeface="Arial"/>
              <a:ea typeface="Arial"/>
              <a:cs typeface="Arial"/>
              <a:sym typeface="Aria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41"/>
          <p:cNvSpPr txBox="1"/>
          <p:nvPr>
            <p:ph type="ctrTitle"/>
          </p:nvPr>
        </p:nvSpPr>
        <p:spPr>
          <a:xfrm>
            <a:off x="981075" y="1679576"/>
            <a:ext cx="8477250" cy="116046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br>
              <a:rPr lang="de">
                <a:latin typeface="Open Sans"/>
                <a:ea typeface="Open Sans"/>
                <a:cs typeface="Open Sans"/>
                <a:sym typeface="Open Sans"/>
              </a:rPr>
            </a:br>
            <a:r>
              <a:rPr lang="de" sz="4400">
                <a:latin typeface="Open Sans"/>
                <a:ea typeface="Open Sans"/>
                <a:cs typeface="Open Sans"/>
                <a:sym typeface="Open Sans"/>
              </a:rPr>
              <a:t>Sport Department Updates</a:t>
            </a:r>
            <a:endParaRPr/>
          </a:p>
        </p:txBody>
      </p:sp>
      <p:sp>
        <p:nvSpPr>
          <p:cNvPr id="681" name="Google Shape;681;p41"/>
          <p:cNvSpPr txBox="1"/>
          <p:nvPr>
            <p:ph idx="4294967295" type="sldNum"/>
          </p:nvPr>
        </p:nvSpPr>
        <p:spPr>
          <a:xfrm>
            <a:off x="1" y="0"/>
            <a:ext cx="595313" cy="7318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None/>
            </a:pPr>
            <a:fld id="{00000000-1234-1234-1234-123412341234}" type="slidenum">
              <a:rPr lang="de" sz="1400">
                <a:latin typeface="Arial"/>
                <a:ea typeface="Arial"/>
                <a:cs typeface="Arial"/>
                <a:sym typeface="Arial"/>
              </a:rPr>
              <a:t>‹#›</a:t>
            </a:fld>
            <a:endParaRPr sz="1400">
              <a:latin typeface="Arial"/>
              <a:ea typeface="Arial"/>
              <a:cs typeface="Arial"/>
              <a:sym typeface="Arial"/>
            </a:endParaRPr>
          </a:p>
        </p:txBody>
      </p:sp>
      <p:sp>
        <p:nvSpPr>
          <p:cNvPr id="682" name="Google Shape;682;p41"/>
          <p:cNvSpPr txBox="1"/>
          <p:nvPr/>
        </p:nvSpPr>
        <p:spPr>
          <a:xfrm>
            <a:off x="1136651" y="4049713"/>
            <a:ext cx="2233613" cy="38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de" sz="1600" u="none" cap="none" strike="noStrike">
                <a:solidFill>
                  <a:schemeClr val="lt1"/>
                </a:solidFill>
                <a:latin typeface="Open Sans"/>
                <a:ea typeface="Open Sans"/>
                <a:cs typeface="Open Sans"/>
                <a:sym typeface="Open Sans"/>
              </a:rPr>
              <a:t>Sophie Bevan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46"/>
          <p:cNvSpPr txBox="1"/>
          <p:nvPr>
            <p:ph type="title"/>
          </p:nvPr>
        </p:nvSpPr>
        <p:spPr>
          <a:xfrm>
            <a:off x="1104900" y="276226"/>
            <a:ext cx="6724650" cy="749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2400"/>
              <a:buFont typeface="Dosis"/>
              <a:buNone/>
            </a:pPr>
            <a:r>
              <a:rPr b="1" lang="de">
                <a:latin typeface="Dosis"/>
                <a:ea typeface="Dosis"/>
                <a:cs typeface="Dosis"/>
                <a:sym typeface="Dosis"/>
              </a:rPr>
              <a:t>SOPHIE BEVAN- DIRECTOR OF SPORT</a:t>
            </a:r>
            <a:endParaRPr/>
          </a:p>
        </p:txBody>
      </p:sp>
      <p:sp>
        <p:nvSpPr>
          <p:cNvPr id="688" name="Google Shape;688;p46"/>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chemeClr val="lt1"/>
                </a:solidFill>
              </a:rPr>
              <a:t>‹#›</a:t>
            </a:fld>
            <a:endParaRPr>
              <a:solidFill>
                <a:schemeClr val="lt1"/>
              </a:solidFill>
            </a:endParaRPr>
          </a:p>
        </p:txBody>
      </p:sp>
      <p:pic>
        <p:nvPicPr>
          <p:cNvPr id="689" name="Google Shape;689;p46"/>
          <p:cNvPicPr preferRelativeResize="0"/>
          <p:nvPr/>
        </p:nvPicPr>
        <p:blipFill rotWithShape="1">
          <a:blip r:embed="rId3">
            <a:alphaModFix/>
          </a:blip>
          <a:srcRect b="0" l="0" r="0" t="0"/>
          <a:stretch/>
        </p:blipFill>
        <p:spPr>
          <a:xfrm>
            <a:off x="6176964" y="1187451"/>
            <a:ext cx="2470150" cy="2470150"/>
          </a:xfrm>
          <a:prstGeom prst="rect">
            <a:avLst/>
          </a:prstGeom>
          <a:noFill/>
          <a:ln>
            <a:noFill/>
          </a:ln>
        </p:spPr>
      </p:pic>
      <p:pic>
        <p:nvPicPr>
          <p:cNvPr id="690" name="Google Shape;690;p46"/>
          <p:cNvPicPr preferRelativeResize="0"/>
          <p:nvPr/>
        </p:nvPicPr>
        <p:blipFill rotWithShape="1">
          <a:blip r:embed="rId4">
            <a:alphaModFix/>
          </a:blip>
          <a:srcRect b="14339" l="0" r="0" t="16205"/>
          <a:stretch/>
        </p:blipFill>
        <p:spPr>
          <a:xfrm>
            <a:off x="5127626" y="3503614"/>
            <a:ext cx="3559175" cy="1158875"/>
          </a:xfrm>
          <a:prstGeom prst="rect">
            <a:avLst/>
          </a:prstGeom>
          <a:noFill/>
          <a:ln>
            <a:noFill/>
          </a:ln>
        </p:spPr>
      </p:pic>
      <p:pic>
        <p:nvPicPr>
          <p:cNvPr id="691" name="Google Shape;691;p46"/>
          <p:cNvPicPr preferRelativeResize="0"/>
          <p:nvPr/>
        </p:nvPicPr>
        <p:blipFill rotWithShape="1">
          <a:blip r:embed="rId5">
            <a:alphaModFix/>
          </a:blip>
          <a:srcRect b="23492" l="0" r="9228" t="10387"/>
          <a:stretch/>
        </p:blipFill>
        <p:spPr>
          <a:xfrm>
            <a:off x="1879597" y="1187450"/>
            <a:ext cx="2127326" cy="3400746"/>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8"/>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TODAY’S AGENDA </a:t>
            </a:r>
            <a:r>
              <a:rPr b="1" lang="de" sz="1400"/>
              <a:t>(continued)</a:t>
            </a:r>
            <a:endParaRPr/>
          </a:p>
        </p:txBody>
      </p:sp>
      <p:sp>
        <p:nvSpPr>
          <p:cNvPr id="157" name="Google Shape;157;p8"/>
          <p:cNvSpPr txBox="1"/>
          <p:nvPr>
            <p:ph idx="1" type="body"/>
          </p:nvPr>
        </p:nvSpPr>
        <p:spPr>
          <a:xfrm>
            <a:off x="1104900" y="1095375"/>
            <a:ext cx="7789718" cy="5338763"/>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Char char="▸"/>
            </a:pPr>
            <a:r>
              <a:rPr lang="de" sz="2000" u="sng"/>
              <a:t>Reports</a:t>
            </a:r>
            <a:r>
              <a:rPr lang="de" sz="1600" u="sng"/>
              <a:t> (continued)</a:t>
            </a:r>
            <a:r>
              <a:rPr b="1" lang="de" sz="1400"/>
              <a:t>:</a:t>
            </a:r>
            <a:endParaRPr sz="1400"/>
          </a:p>
          <a:p>
            <a:pPr indent="-25400" lvl="1" marL="609600" rtl="0" algn="l">
              <a:lnSpc>
                <a:spcPct val="100000"/>
              </a:lnSpc>
              <a:spcBef>
                <a:spcPts val="0"/>
              </a:spcBef>
              <a:spcAft>
                <a:spcPts val="0"/>
              </a:spcAft>
              <a:buSzPts val="2000"/>
              <a:buNone/>
            </a:pPr>
            <a:r>
              <a:t/>
            </a:r>
            <a:endParaRPr sz="1200"/>
          </a:p>
          <a:p>
            <a:pPr indent="-152400" lvl="1" marL="609600" rtl="0" algn="l">
              <a:lnSpc>
                <a:spcPct val="100000"/>
              </a:lnSpc>
              <a:spcBef>
                <a:spcPts val="0"/>
              </a:spcBef>
              <a:spcAft>
                <a:spcPts val="0"/>
              </a:spcAft>
              <a:buSzPts val="2000"/>
              <a:buChar char="▹"/>
            </a:pPr>
            <a:r>
              <a:rPr lang="de" sz="2000"/>
              <a:t>FIPFA Powerchair Football World Cup 2023 Update by Andy Harper, Chair of LOC</a:t>
            </a:r>
            <a:endParaRPr sz="2000"/>
          </a:p>
          <a:p>
            <a:pPr indent="-25400" lvl="1" marL="609600" rtl="0" algn="l">
              <a:lnSpc>
                <a:spcPct val="100000"/>
              </a:lnSpc>
              <a:spcBef>
                <a:spcPts val="0"/>
              </a:spcBef>
              <a:spcAft>
                <a:spcPts val="0"/>
              </a:spcAft>
              <a:buSzPts val="2000"/>
              <a:buNone/>
            </a:pPr>
            <a:r>
              <a:t/>
            </a:r>
            <a:endParaRPr sz="1200"/>
          </a:p>
          <a:p>
            <a:pPr indent="-152400" lvl="1" marL="609600" rtl="0" algn="l">
              <a:lnSpc>
                <a:spcPct val="100000"/>
              </a:lnSpc>
              <a:spcBef>
                <a:spcPts val="0"/>
              </a:spcBef>
              <a:spcAft>
                <a:spcPts val="0"/>
              </a:spcAft>
              <a:buSzPts val="2000"/>
              <a:buChar char="▹"/>
            </a:pPr>
            <a:r>
              <a:rPr lang="de" sz="2000"/>
              <a:t>Sport Department Update by Sophie Bevan, Director of Sport</a:t>
            </a:r>
            <a:endParaRPr sz="2000"/>
          </a:p>
          <a:p>
            <a:pPr indent="-25400" lvl="2" marL="1066800" rtl="0" algn="l">
              <a:lnSpc>
                <a:spcPct val="100000"/>
              </a:lnSpc>
              <a:spcBef>
                <a:spcPts val="0"/>
              </a:spcBef>
              <a:spcAft>
                <a:spcPts val="0"/>
              </a:spcAft>
              <a:buSzPts val="2000"/>
              <a:buNone/>
            </a:pPr>
            <a:r>
              <a:t/>
            </a:r>
            <a:endParaRPr sz="1200"/>
          </a:p>
          <a:p>
            <a:pPr indent="-152400" lvl="1" marL="609600" rtl="0" algn="l">
              <a:lnSpc>
                <a:spcPct val="100000"/>
              </a:lnSpc>
              <a:spcBef>
                <a:spcPts val="0"/>
              </a:spcBef>
              <a:spcAft>
                <a:spcPts val="0"/>
              </a:spcAft>
              <a:buSzPts val="2000"/>
              <a:buChar char="▹"/>
            </a:pPr>
            <a:r>
              <a:rPr lang="de" sz="2000"/>
              <a:t>Constitution Update by Ricky Stevenson, President</a:t>
            </a:r>
            <a:endParaRPr/>
          </a:p>
          <a:p>
            <a:pPr indent="-152400" lvl="2" marL="1066800" rtl="0" algn="l">
              <a:lnSpc>
                <a:spcPct val="100000"/>
              </a:lnSpc>
              <a:spcBef>
                <a:spcPts val="0"/>
              </a:spcBef>
              <a:spcAft>
                <a:spcPts val="0"/>
              </a:spcAft>
              <a:buSzPts val="2000"/>
              <a:buChar char="▹"/>
            </a:pPr>
            <a:r>
              <a:rPr lang="de" sz="2000"/>
              <a:t>Background Information</a:t>
            </a:r>
            <a:endParaRPr/>
          </a:p>
          <a:p>
            <a:pPr indent="-152400" lvl="2" marL="1066800" rtl="0" algn="l">
              <a:lnSpc>
                <a:spcPct val="100000"/>
              </a:lnSpc>
              <a:spcBef>
                <a:spcPts val="0"/>
              </a:spcBef>
              <a:spcAft>
                <a:spcPts val="0"/>
              </a:spcAft>
              <a:buSzPts val="2000"/>
              <a:buChar char="▹"/>
            </a:pPr>
            <a:r>
              <a:rPr lang="de" sz="2000"/>
              <a:t>Proposed Draft Constitution</a:t>
            </a:r>
            <a:endParaRPr/>
          </a:p>
          <a:p>
            <a:pPr indent="-152400" lvl="2" marL="1066800" rtl="0" algn="l">
              <a:lnSpc>
                <a:spcPct val="100000"/>
              </a:lnSpc>
              <a:spcBef>
                <a:spcPts val="0"/>
              </a:spcBef>
              <a:spcAft>
                <a:spcPts val="0"/>
              </a:spcAft>
              <a:buSzPts val="2000"/>
              <a:buChar char="▹"/>
            </a:pPr>
            <a:r>
              <a:rPr lang="de" sz="2000"/>
              <a:t>Vote from Membership Required</a:t>
            </a:r>
            <a:endParaRPr sz="2000"/>
          </a:p>
        </p:txBody>
      </p:sp>
      <p:sp>
        <p:nvSpPr>
          <p:cNvPr id="158" name="Google Shape;158;p8"/>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59" name="Google Shape;159;p8"/>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160" name="Google Shape;160;p8"/>
          <p:cNvPicPr preferRelativeResize="0"/>
          <p:nvPr/>
        </p:nvPicPr>
        <p:blipFill rotWithShape="1">
          <a:blip r:embed="rId4">
            <a:alphaModFix/>
          </a:blip>
          <a:srcRect b="0" l="0" r="0" t="0"/>
          <a:stretch/>
        </p:blipFill>
        <p:spPr>
          <a:xfrm>
            <a:off x="7242175" y="3376613"/>
            <a:ext cx="1787525" cy="141287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47"/>
          <p:cNvSpPr txBox="1"/>
          <p:nvPr>
            <p:ph type="title"/>
          </p:nvPr>
        </p:nvSpPr>
        <p:spPr>
          <a:xfrm>
            <a:off x="1101726" y="273051"/>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697" name="Google Shape;697;p47"/>
          <p:cNvSpPr txBox="1"/>
          <p:nvPr>
            <p:ph idx="2" type="body"/>
          </p:nvPr>
        </p:nvSpPr>
        <p:spPr>
          <a:xfrm>
            <a:off x="1003301" y="1192214"/>
            <a:ext cx="5248275" cy="5111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Technical Update</a:t>
            </a:r>
            <a:endParaRPr/>
          </a:p>
        </p:txBody>
      </p:sp>
      <p:sp>
        <p:nvSpPr>
          <p:cNvPr id="698" name="Google Shape;698;p47"/>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699" name="Google Shape;699;p47"/>
          <p:cNvPicPr preferRelativeResize="0"/>
          <p:nvPr/>
        </p:nvPicPr>
        <p:blipFill rotWithShape="1">
          <a:blip r:embed="rId3">
            <a:alphaModFix/>
          </a:blip>
          <a:srcRect b="42964" l="0" r="38874" t="0"/>
          <a:stretch/>
        </p:blipFill>
        <p:spPr>
          <a:xfrm>
            <a:off x="8175626" y="301626"/>
            <a:ext cx="854075" cy="690563"/>
          </a:xfrm>
          <a:prstGeom prst="rect">
            <a:avLst/>
          </a:prstGeom>
          <a:noFill/>
          <a:ln>
            <a:noFill/>
          </a:ln>
        </p:spPr>
      </p:pic>
      <p:cxnSp>
        <p:nvCxnSpPr>
          <p:cNvPr id="700" name="Google Shape;700;p47"/>
          <p:cNvCxnSpPr/>
          <p:nvPr/>
        </p:nvCxnSpPr>
        <p:spPr>
          <a:xfrm flipH="1">
            <a:off x="51498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701" name="Google Shape;701;p47"/>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702" name="Google Shape;702;p47"/>
          <p:cNvSpPr txBox="1"/>
          <p:nvPr>
            <p:ph idx="2" type="body"/>
          </p:nvPr>
        </p:nvSpPr>
        <p:spPr>
          <a:xfrm>
            <a:off x="6972300" y="4084639"/>
            <a:ext cx="2274888"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703" name="Google Shape;703;p47"/>
          <p:cNvCxnSpPr/>
          <p:nvPr/>
        </p:nvCxnSpPr>
        <p:spPr>
          <a:xfrm flipH="1" rot="10800000">
            <a:off x="7875589" y="4016376"/>
            <a:ext cx="558800" cy="4763"/>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1"/>
              </a:srgbClr>
            </a:outerShdw>
          </a:effectLst>
        </p:spPr>
      </p:cxnSp>
      <p:sp>
        <p:nvSpPr>
          <p:cNvPr id="704" name="Google Shape;704;p47"/>
          <p:cNvSpPr/>
          <p:nvPr/>
        </p:nvSpPr>
        <p:spPr>
          <a:xfrm>
            <a:off x="7558088" y="2738439"/>
            <a:ext cx="1239837" cy="1246187"/>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47"/>
          <p:cNvSpPr/>
          <p:nvPr/>
        </p:nvSpPr>
        <p:spPr>
          <a:xfrm>
            <a:off x="6811964" y="2003425"/>
            <a:ext cx="2454275" cy="2503488"/>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6" name="Google Shape;706;p47"/>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707" name="Google Shape;707;p47"/>
          <p:cNvSpPr txBox="1"/>
          <p:nvPr>
            <p:ph idx="2" type="body"/>
          </p:nvPr>
        </p:nvSpPr>
        <p:spPr>
          <a:xfrm>
            <a:off x="7113588" y="3961191"/>
            <a:ext cx="1992312"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VACANT</a:t>
            </a:r>
            <a:endParaRPr/>
          </a:p>
          <a:p>
            <a:pPr indent="0" lvl="0" marL="0" rtl="0" algn="ctr">
              <a:lnSpc>
                <a:spcPct val="100000"/>
              </a:lnSpc>
              <a:spcBef>
                <a:spcPts val="0"/>
              </a:spcBef>
              <a:spcAft>
                <a:spcPts val="0"/>
              </a:spcAft>
              <a:buSzPts val="1400"/>
              <a:buNone/>
            </a:pPr>
            <a:r>
              <a:t/>
            </a:r>
            <a:endParaRPr b="1" sz="1400">
              <a:solidFill>
                <a:schemeClr val="lt1"/>
              </a:solidFill>
              <a:latin typeface="Open Sans"/>
              <a:ea typeface="Open Sans"/>
              <a:cs typeface="Open Sans"/>
              <a:sym typeface="Open Sans"/>
            </a:endParaRPr>
          </a:p>
        </p:txBody>
      </p:sp>
      <p:sp>
        <p:nvSpPr>
          <p:cNvPr id="708" name="Google Shape;708;p47"/>
          <p:cNvSpPr txBox="1"/>
          <p:nvPr>
            <p:ph idx="2" type="body"/>
          </p:nvPr>
        </p:nvSpPr>
        <p:spPr>
          <a:xfrm>
            <a:off x="601350" y="1744075"/>
            <a:ext cx="4769400" cy="313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sz="1650"/>
          </a:p>
          <a:p>
            <a:pPr indent="-152396" lvl="0" marL="165096" rtl="0" algn="l">
              <a:lnSpc>
                <a:spcPct val="100000"/>
              </a:lnSpc>
              <a:spcBef>
                <a:spcPts val="0"/>
              </a:spcBef>
              <a:spcAft>
                <a:spcPts val="0"/>
              </a:spcAft>
              <a:buSzPts val="1800"/>
              <a:buChar char="▸"/>
            </a:pPr>
            <a:r>
              <a:rPr lang="de" sz="1650"/>
              <a:t>We are going to form a technical committee who work together on the many different technical aspects of our sport which will be lead by a technical officer. </a:t>
            </a:r>
            <a:endParaRPr/>
          </a:p>
          <a:p>
            <a:pPr indent="-38096" lvl="0" marL="165096" rtl="0" algn="l">
              <a:lnSpc>
                <a:spcPct val="100000"/>
              </a:lnSpc>
              <a:spcBef>
                <a:spcPts val="0"/>
              </a:spcBef>
              <a:spcAft>
                <a:spcPts val="0"/>
              </a:spcAft>
              <a:buSzPts val="1800"/>
              <a:buNone/>
            </a:pPr>
            <a:r>
              <a:t/>
            </a:r>
            <a:endParaRPr sz="1650"/>
          </a:p>
          <a:p>
            <a:pPr indent="-152396" lvl="0" marL="165096" rtl="0" algn="l">
              <a:lnSpc>
                <a:spcPct val="100000"/>
              </a:lnSpc>
              <a:spcBef>
                <a:spcPts val="0"/>
              </a:spcBef>
              <a:spcAft>
                <a:spcPts val="0"/>
              </a:spcAft>
              <a:buSzPts val="1800"/>
              <a:buChar char="▸"/>
            </a:pPr>
            <a:r>
              <a:rPr lang="de" sz="1650"/>
              <a:t>In early 2023, we will be advertising to all member nations, on social media and on our website for applications. We would encourage anyone interested to apply. Full role profile and further details will be provided.</a:t>
            </a:r>
            <a:endParaRPr sz="1650"/>
          </a:p>
        </p:txBody>
      </p:sp>
      <p:grpSp>
        <p:nvGrpSpPr>
          <p:cNvPr id="709" name="Google Shape;709;p47"/>
          <p:cNvGrpSpPr/>
          <p:nvPr/>
        </p:nvGrpSpPr>
        <p:grpSpPr>
          <a:xfrm>
            <a:off x="7677150" y="2757489"/>
            <a:ext cx="941388" cy="1225550"/>
            <a:chOff x="590250" y="244200"/>
            <a:chExt cx="407975" cy="532174"/>
          </a:xfrm>
        </p:grpSpPr>
        <p:sp>
          <p:nvSpPr>
            <p:cNvPr id="710" name="Google Shape;710;p47"/>
            <p:cNvSpPr/>
            <p:nvPr/>
          </p:nvSpPr>
          <p:spPr>
            <a:xfrm>
              <a:off x="623125" y="313625"/>
              <a:ext cx="375100" cy="462749"/>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47"/>
            <p:cNvSpPr/>
            <p:nvPr/>
          </p:nvSpPr>
          <p:spPr>
            <a:xfrm>
              <a:off x="590250" y="269775"/>
              <a:ext cx="377524" cy="462775"/>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47"/>
            <p:cNvSpPr/>
            <p:nvPr/>
          </p:nvSpPr>
          <p:spPr>
            <a:xfrm>
              <a:off x="796650" y="274025"/>
              <a:ext cx="45100" cy="451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47"/>
            <p:cNvSpPr/>
            <p:nvPr/>
          </p:nvSpPr>
          <p:spPr>
            <a:xfrm>
              <a:off x="713850" y="274025"/>
              <a:ext cx="45075" cy="451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47"/>
            <p:cNvSpPr/>
            <p:nvPr/>
          </p:nvSpPr>
          <p:spPr>
            <a:xfrm>
              <a:off x="631050" y="274025"/>
              <a:ext cx="45075" cy="451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47"/>
            <p:cNvSpPr/>
            <p:nvPr/>
          </p:nvSpPr>
          <p:spPr>
            <a:xfrm>
              <a:off x="649925" y="590050"/>
              <a:ext cx="133974" cy="25"/>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47"/>
            <p:cNvSpPr/>
            <p:nvPr/>
          </p:nvSpPr>
          <p:spPr>
            <a:xfrm>
              <a:off x="649925" y="5346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47"/>
            <p:cNvSpPr/>
            <p:nvPr/>
          </p:nvSpPr>
          <p:spPr>
            <a:xfrm>
              <a:off x="649925" y="4798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47"/>
            <p:cNvSpPr/>
            <p:nvPr/>
          </p:nvSpPr>
          <p:spPr>
            <a:xfrm>
              <a:off x="649925" y="4244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47"/>
            <p:cNvSpPr/>
            <p:nvPr/>
          </p:nvSpPr>
          <p:spPr>
            <a:xfrm>
              <a:off x="879475" y="274025"/>
              <a:ext cx="45075" cy="451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47"/>
            <p:cNvSpPr/>
            <p:nvPr/>
          </p:nvSpPr>
          <p:spPr>
            <a:xfrm>
              <a:off x="654800"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47"/>
            <p:cNvSpPr/>
            <p:nvPr/>
          </p:nvSpPr>
          <p:spPr>
            <a:xfrm>
              <a:off x="7376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47"/>
            <p:cNvSpPr/>
            <p:nvPr/>
          </p:nvSpPr>
          <p:spPr>
            <a:xfrm>
              <a:off x="8204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47"/>
            <p:cNvSpPr/>
            <p:nvPr/>
          </p:nvSpPr>
          <p:spPr>
            <a:xfrm>
              <a:off x="903225"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grpSp>
        <p:nvGrpSpPr>
          <p:cNvPr id="728" name="Google Shape;728;p48"/>
          <p:cNvGrpSpPr/>
          <p:nvPr/>
        </p:nvGrpSpPr>
        <p:grpSpPr>
          <a:xfrm>
            <a:off x="7621091" y="2799186"/>
            <a:ext cx="1190362" cy="1190362"/>
            <a:chOff x="2116" y="1774"/>
            <a:chExt cx="1141" cy="1141"/>
          </a:xfrm>
        </p:grpSpPr>
        <p:sp>
          <p:nvSpPr>
            <p:cNvPr id="729" name="Google Shape;729;p48"/>
            <p:cNvSpPr/>
            <p:nvPr/>
          </p:nvSpPr>
          <p:spPr>
            <a:xfrm>
              <a:off x="2116" y="1774"/>
              <a:ext cx="1141" cy="1141"/>
            </a:xfrm>
            <a:prstGeom prst="ellipse">
              <a:avLst/>
            </a:pr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8"/>
            <p:cNvSpPr/>
            <p:nvPr/>
          </p:nvSpPr>
          <p:spPr>
            <a:xfrm>
              <a:off x="2520" y="2220"/>
              <a:ext cx="369" cy="362"/>
            </a:xfrm>
            <a:custGeom>
              <a:rect b="b" l="l" r="r" t="t"/>
              <a:pathLst>
                <a:path extrusionOk="0" h="51" w="52">
                  <a:moveTo>
                    <a:pt x="22" y="0"/>
                  </a:moveTo>
                  <a:cubicBezTo>
                    <a:pt x="0" y="23"/>
                    <a:pt x="0" y="23"/>
                    <a:pt x="0" y="23"/>
                  </a:cubicBezTo>
                  <a:cubicBezTo>
                    <a:pt x="18" y="51"/>
                    <a:pt x="18" y="51"/>
                    <a:pt x="18" y="51"/>
                  </a:cubicBezTo>
                  <a:cubicBezTo>
                    <a:pt x="49" y="43"/>
                    <a:pt x="49" y="43"/>
                    <a:pt x="49" y="43"/>
                  </a:cubicBezTo>
                  <a:cubicBezTo>
                    <a:pt x="49" y="43"/>
                    <a:pt x="52" y="16"/>
                    <a:pt x="51" y="11"/>
                  </a:cubicBezTo>
                  <a:lnTo>
                    <a:pt x="22" y="0"/>
                  </a:ln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48"/>
            <p:cNvSpPr/>
            <p:nvPr/>
          </p:nvSpPr>
          <p:spPr>
            <a:xfrm>
              <a:off x="2116" y="2163"/>
              <a:ext cx="156" cy="355"/>
            </a:xfrm>
            <a:custGeom>
              <a:rect b="b" l="l" r="r" t="t"/>
              <a:pathLst>
                <a:path extrusionOk="0" h="50" w="22">
                  <a:moveTo>
                    <a:pt x="2" y="7"/>
                  </a:moveTo>
                  <a:cubicBezTo>
                    <a:pt x="2" y="7"/>
                    <a:pt x="6" y="3"/>
                    <a:pt x="14" y="0"/>
                  </a:cubicBezTo>
                  <a:cubicBezTo>
                    <a:pt x="14" y="0"/>
                    <a:pt x="17" y="21"/>
                    <a:pt x="22" y="26"/>
                  </a:cubicBezTo>
                  <a:cubicBezTo>
                    <a:pt x="22" y="26"/>
                    <a:pt x="11" y="42"/>
                    <a:pt x="12" y="50"/>
                  </a:cubicBezTo>
                  <a:cubicBezTo>
                    <a:pt x="9" y="47"/>
                    <a:pt x="1" y="38"/>
                    <a:pt x="1" y="35"/>
                  </a:cubicBezTo>
                  <a:cubicBezTo>
                    <a:pt x="1" y="35"/>
                    <a:pt x="0" y="18"/>
                    <a:pt x="2" y="7"/>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8"/>
            <p:cNvSpPr/>
            <p:nvPr/>
          </p:nvSpPr>
          <p:spPr>
            <a:xfrm>
              <a:off x="2407" y="1781"/>
              <a:ext cx="347" cy="170"/>
            </a:xfrm>
            <a:custGeom>
              <a:rect b="b" l="l" r="r" t="t"/>
              <a:pathLst>
                <a:path extrusionOk="0" h="24" w="49">
                  <a:moveTo>
                    <a:pt x="6" y="6"/>
                  </a:moveTo>
                  <a:cubicBezTo>
                    <a:pt x="6" y="6"/>
                    <a:pt x="0" y="17"/>
                    <a:pt x="0" y="21"/>
                  </a:cubicBezTo>
                  <a:cubicBezTo>
                    <a:pt x="0" y="21"/>
                    <a:pt x="12" y="21"/>
                    <a:pt x="28" y="24"/>
                  </a:cubicBezTo>
                  <a:cubicBezTo>
                    <a:pt x="28" y="24"/>
                    <a:pt x="40" y="13"/>
                    <a:pt x="49" y="10"/>
                  </a:cubicBezTo>
                  <a:cubicBezTo>
                    <a:pt x="49" y="10"/>
                    <a:pt x="39" y="1"/>
                    <a:pt x="36" y="0"/>
                  </a:cubicBezTo>
                  <a:lnTo>
                    <a:pt x="6" y="6"/>
                  </a:ln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48"/>
            <p:cNvSpPr/>
            <p:nvPr/>
          </p:nvSpPr>
          <p:spPr>
            <a:xfrm>
              <a:off x="3023" y="1958"/>
              <a:ext cx="206" cy="305"/>
            </a:xfrm>
            <a:custGeom>
              <a:rect b="b" l="l" r="r" t="t"/>
              <a:pathLst>
                <a:path extrusionOk="0" h="43" w="29">
                  <a:moveTo>
                    <a:pt x="0" y="0"/>
                  </a:moveTo>
                  <a:cubicBezTo>
                    <a:pt x="0" y="0"/>
                    <a:pt x="10" y="0"/>
                    <a:pt x="12" y="0"/>
                  </a:cubicBezTo>
                  <a:cubicBezTo>
                    <a:pt x="14" y="0"/>
                    <a:pt x="28" y="23"/>
                    <a:pt x="28" y="27"/>
                  </a:cubicBezTo>
                  <a:cubicBezTo>
                    <a:pt x="29" y="32"/>
                    <a:pt x="28" y="40"/>
                    <a:pt x="26" y="41"/>
                  </a:cubicBezTo>
                  <a:cubicBezTo>
                    <a:pt x="24" y="43"/>
                    <a:pt x="19" y="33"/>
                    <a:pt x="9" y="28"/>
                  </a:cubicBezTo>
                  <a:cubicBezTo>
                    <a:pt x="9" y="28"/>
                    <a:pt x="5" y="6"/>
                    <a:pt x="0"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48"/>
            <p:cNvSpPr/>
            <p:nvPr/>
          </p:nvSpPr>
          <p:spPr>
            <a:xfrm>
              <a:off x="2966" y="2539"/>
              <a:ext cx="234" cy="284"/>
            </a:xfrm>
            <a:custGeom>
              <a:rect b="b" l="l" r="r" t="t"/>
              <a:pathLst>
                <a:path extrusionOk="0" h="40" w="33">
                  <a:moveTo>
                    <a:pt x="12" y="16"/>
                  </a:moveTo>
                  <a:cubicBezTo>
                    <a:pt x="12" y="16"/>
                    <a:pt x="23" y="11"/>
                    <a:pt x="32" y="0"/>
                  </a:cubicBezTo>
                  <a:cubicBezTo>
                    <a:pt x="32" y="0"/>
                    <a:pt x="33" y="7"/>
                    <a:pt x="33" y="9"/>
                  </a:cubicBezTo>
                  <a:cubicBezTo>
                    <a:pt x="33" y="11"/>
                    <a:pt x="14" y="40"/>
                    <a:pt x="0" y="37"/>
                  </a:cubicBezTo>
                  <a:cubicBezTo>
                    <a:pt x="0" y="37"/>
                    <a:pt x="11" y="22"/>
                    <a:pt x="12" y="16"/>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48"/>
            <p:cNvSpPr/>
            <p:nvPr/>
          </p:nvSpPr>
          <p:spPr>
            <a:xfrm>
              <a:off x="2357" y="2759"/>
              <a:ext cx="326" cy="149"/>
            </a:xfrm>
            <a:custGeom>
              <a:rect b="b" l="l" r="r" t="t"/>
              <a:pathLst>
                <a:path extrusionOk="0" h="21" w="46">
                  <a:moveTo>
                    <a:pt x="0" y="0"/>
                  </a:moveTo>
                  <a:cubicBezTo>
                    <a:pt x="0" y="0"/>
                    <a:pt x="11" y="4"/>
                    <a:pt x="27" y="3"/>
                  </a:cubicBezTo>
                  <a:cubicBezTo>
                    <a:pt x="27" y="3"/>
                    <a:pt x="40" y="15"/>
                    <a:pt x="46" y="17"/>
                  </a:cubicBezTo>
                  <a:cubicBezTo>
                    <a:pt x="46" y="17"/>
                    <a:pt x="41" y="21"/>
                    <a:pt x="30" y="20"/>
                  </a:cubicBezTo>
                  <a:cubicBezTo>
                    <a:pt x="30" y="20"/>
                    <a:pt x="10" y="13"/>
                    <a:pt x="3" y="9"/>
                  </a:cubicBezTo>
                  <a:lnTo>
                    <a:pt x="0" y="0"/>
                  </a:ln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48"/>
            <p:cNvSpPr/>
            <p:nvPr/>
          </p:nvSpPr>
          <p:spPr>
            <a:xfrm>
              <a:off x="2222" y="1944"/>
              <a:ext cx="178" cy="212"/>
            </a:xfrm>
            <a:custGeom>
              <a:rect b="b" l="l" r="r" t="t"/>
              <a:pathLst>
                <a:path extrusionOk="0" h="30" w="25">
                  <a:moveTo>
                    <a:pt x="0" y="30"/>
                  </a:moveTo>
                  <a:cubicBezTo>
                    <a:pt x="0" y="30"/>
                    <a:pt x="15" y="8"/>
                    <a:pt x="25" y="0"/>
                  </a:cubicBezTo>
                  <a:lnTo>
                    <a:pt x="0" y="30"/>
                  </a:ln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48"/>
            <p:cNvSpPr/>
            <p:nvPr/>
          </p:nvSpPr>
          <p:spPr>
            <a:xfrm>
              <a:off x="2612" y="1958"/>
              <a:ext cx="57" cy="241"/>
            </a:xfrm>
            <a:custGeom>
              <a:rect b="b" l="l" r="r" t="t"/>
              <a:pathLst>
                <a:path extrusionOk="0" h="34" w="8">
                  <a:moveTo>
                    <a:pt x="0" y="0"/>
                  </a:moveTo>
                  <a:cubicBezTo>
                    <a:pt x="0" y="0"/>
                    <a:pt x="6" y="20"/>
                    <a:pt x="8" y="34"/>
                  </a:cubicBezTo>
                  <a:cubicBezTo>
                    <a:pt x="8" y="34"/>
                    <a:pt x="3" y="6"/>
                    <a:pt x="0"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48"/>
            <p:cNvSpPr/>
            <p:nvPr/>
          </p:nvSpPr>
          <p:spPr>
            <a:xfrm>
              <a:off x="2768" y="1852"/>
              <a:ext cx="248" cy="113"/>
            </a:xfrm>
            <a:custGeom>
              <a:rect b="b" l="l" r="r" t="t"/>
              <a:pathLst>
                <a:path extrusionOk="0" h="16" w="35">
                  <a:moveTo>
                    <a:pt x="0" y="0"/>
                  </a:moveTo>
                  <a:cubicBezTo>
                    <a:pt x="0" y="0"/>
                    <a:pt x="16" y="3"/>
                    <a:pt x="35" y="16"/>
                  </a:cubicBezTo>
                  <a:cubicBezTo>
                    <a:pt x="35" y="16"/>
                    <a:pt x="17" y="5"/>
                    <a:pt x="0"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48"/>
            <p:cNvSpPr/>
            <p:nvPr/>
          </p:nvSpPr>
          <p:spPr>
            <a:xfrm>
              <a:off x="2555" y="2596"/>
              <a:ext cx="93" cy="170"/>
            </a:xfrm>
            <a:custGeom>
              <a:rect b="b" l="l" r="r" t="t"/>
              <a:pathLst>
                <a:path extrusionOk="0" h="24" w="13">
                  <a:moveTo>
                    <a:pt x="13" y="0"/>
                  </a:moveTo>
                  <a:cubicBezTo>
                    <a:pt x="13" y="0"/>
                    <a:pt x="4" y="18"/>
                    <a:pt x="0" y="24"/>
                  </a:cubicBezTo>
                  <a:cubicBezTo>
                    <a:pt x="0" y="24"/>
                    <a:pt x="12" y="5"/>
                    <a:pt x="13"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48"/>
            <p:cNvSpPr/>
            <p:nvPr/>
          </p:nvSpPr>
          <p:spPr>
            <a:xfrm>
              <a:off x="2874" y="2532"/>
              <a:ext cx="163" cy="113"/>
            </a:xfrm>
            <a:custGeom>
              <a:rect b="b" l="l" r="r" t="t"/>
              <a:pathLst>
                <a:path extrusionOk="0" h="16" w="23">
                  <a:moveTo>
                    <a:pt x="0" y="0"/>
                  </a:moveTo>
                  <a:cubicBezTo>
                    <a:pt x="0" y="0"/>
                    <a:pt x="19" y="12"/>
                    <a:pt x="23" y="16"/>
                  </a:cubicBezTo>
                  <a:cubicBezTo>
                    <a:pt x="23" y="16"/>
                    <a:pt x="8" y="3"/>
                    <a:pt x="0"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48"/>
            <p:cNvSpPr/>
            <p:nvPr/>
          </p:nvSpPr>
          <p:spPr>
            <a:xfrm>
              <a:off x="2896" y="2171"/>
              <a:ext cx="184" cy="120"/>
            </a:xfrm>
            <a:custGeom>
              <a:rect b="b" l="l" r="r" t="t"/>
              <a:pathLst>
                <a:path extrusionOk="0" h="17" w="26">
                  <a:moveTo>
                    <a:pt x="0" y="17"/>
                  </a:moveTo>
                  <a:cubicBezTo>
                    <a:pt x="0" y="17"/>
                    <a:pt x="11" y="6"/>
                    <a:pt x="26" y="0"/>
                  </a:cubicBezTo>
                  <a:cubicBezTo>
                    <a:pt x="26" y="0"/>
                    <a:pt x="8" y="6"/>
                    <a:pt x="0" y="17"/>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48"/>
            <p:cNvSpPr/>
            <p:nvPr/>
          </p:nvSpPr>
          <p:spPr>
            <a:xfrm>
              <a:off x="3193" y="2263"/>
              <a:ext cx="22" cy="255"/>
            </a:xfrm>
            <a:custGeom>
              <a:rect b="b" l="l" r="r" t="t"/>
              <a:pathLst>
                <a:path extrusionOk="0" h="36" w="3">
                  <a:moveTo>
                    <a:pt x="2" y="0"/>
                  </a:moveTo>
                  <a:cubicBezTo>
                    <a:pt x="2" y="0"/>
                    <a:pt x="3" y="17"/>
                    <a:pt x="0" y="36"/>
                  </a:cubicBezTo>
                  <a:cubicBezTo>
                    <a:pt x="0" y="36"/>
                    <a:pt x="3" y="14"/>
                    <a:pt x="2"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48"/>
            <p:cNvSpPr/>
            <p:nvPr/>
          </p:nvSpPr>
          <p:spPr>
            <a:xfrm>
              <a:off x="2697" y="2809"/>
              <a:ext cx="255" cy="70"/>
            </a:xfrm>
            <a:custGeom>
              <a:rect b="b" l="l" r="r" t="t"/>
              <a:pathLst>
                <a:path extrusionOk="0" h="10" w="36">
                  <a:moveTo>
                    <a:pt x="0" y="10"/>
                  </a:moveTo>
                  <a:cubicBezTo>
                    <a:pt x="0" y="10"/>
                    <a:pt x="26" y="6"/>
                    <a:pt x="36" y="0"/>
                  </a:cubicBezTo>
                  <a:cubicBezTo>
                    <a:pt x="36" y="0"/>
                    <a:pt x="11" y="9"/>
                    <a:pt x="0" y="1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48"/>
            <p:cNvSpPr/>
            <p:nvPr/>
          </p:nvSpPr>
          <p:spPr>
            <a:xfrm>
              <a:off x="2201" y="2518"/>
              <a:ext cx="142" cy="227"/>
            </a:xfrm>
            <a:custGeom>
              <a:rect b="b" l="l" r="r" t="t"/>
              <a:pathLst>
                <a:path extrusionOk="0" h="32" w="20">
                  <a:moveTo>
                    <a:pt x="0" y="0"/>
                  </a:moveTo>
                  <a:cubicBezTo>
                    <a:pt x="0" y="0"/>
                    <a:pt x="10" y="25"/>
                    <a:pt x="20" y="32"/>
                  </a:cubicBezTo>
                  <a:cubicBezTo>
                    <a:pt x="20" y="32"/>
                    <a:pt x="7" y="16"/>
                    <a:pt x="0" y="0"/>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48"/>
            <p:cNvSpPr/>
            <p:nvPr/>
          </p:nvSpPr>
          <p:spPr>
            <a:xfrm>
              <a:off x="2279" y="2334"/>
              <a:ext cx="234" cy="49"/>
            </a:xfrm>
            <a:custGeom>
              <a:rect b="b" l="l" r="r" t="t"/>
              <a:pathLst>
                <a:path extrusionOk="0" h="7" w="33">
                  <a:moveTo>
                    <a:pt x="0" y="2"/>
                  </a:moveTo>
                  <a:cubicBezTo>
                    <a:pt x="0" y="2"/>
                    <a:pt x="12" y="0"/>
                    <a:pt x="33" y="7"/>
                  </a:cubicBezTo>
                  <a:cubicBezTo>
                    <a:pt x="33" y="7"/>
                    <a:pt x="15" y="0"/>
                    <a:pt x="0" y="2"/>
                  </a:cubicBezTo>
                  <a:close/>
                </a:path>
              </a:pathLst>
            </a:custGeom>
            <a:noFill/>
            <a:ln cap="flat" cmpd="sng" w="285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6" name="Google Shape;746;p48"/>
          <p:cNvSpPr txBox="1"/>
          <p:nvPr>
            <p:ph type="title"/>
          </p:nvPr>
        </p:nvSpPr>
        <p:spPr>
          <a:xfrm>
            <a:off x="1101726" y="273051"/>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b="1">
              <a:latin typeface="Open Sans"/>
              <a:ea typeface="Open Sans"/>
              <a:cs typeface="Open Sans"/>
              <a:sym typeface="Open Sans"/>
            </a:endParaRPr>
          </a:p>
        </p:txBody>
      </p:sp>
      <p:sp>
        <p:nvSpPr>
          <p:cNvPr id="747" name="Google Shape;747;p48"/>
          <p:cNvSpPr txBox="1"/>
          <p:nvPr>
            <p:ph idx="2" type="body"/>
          </p:nvPr>
        </p:nvSpPr>
        <p:spPr>
          <a:xfrm>
            <a:off x="1101725" y="1243014"/>
            <a:ext cx="5248275" cy="5111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Competitions Update</a:t>
            </a:r>
            <a:endParaRPr/>
          </a:p>
        </p:txBody>
      </p:sp>
      <p:sp>
        <p:nvSpPr>
          <p:cNvPr id="748" name="Google Shape;748;p48"/>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749" name="Google Shape;749;p48"/>
          <p:cNvPicPr preferRelativeResize="0"/>
          <p:nvPr/>
        </p:nvPicPr>
        <p:blipFill rotWithShape="1">
          <a:blip r:embed="rId3">
            <a:alphaModFix/>
          </a:blip>
          <a:srcRect b="42964" l="0" r="38874" t="0"/>
          <a:stretch/>
        </p:blipFill>
        <p:spPr>
          <a:xfrm>
            <a:off x="8175626" y="301626"/>
            <a:ext cx="854075" cy="690563"/>
          </a:xfrm>
          <a:prstGeom prst="rect">
            <a:avLst/>
          </a:prstGeom>
          <a:noFill/>
          <a:ln>
            <a:noFill/>
          </a:ln>
        </p:spPr>
      </p:pic>
      <p:cxnSp>
        <p:nvCxnSpPr>
          <p:cNvPr id="750" name="Google Shape;750;p48"/>
          <p:cNvCxnSpPr/>
          <p:nvPr/>
        </p:nvCxnSpPr>
        <p:spPr>
          <a:xfrm flipH="1">
            <a:off x="5148264" y="2030413"/>
            <a:ext cx="490537" cy="2476500"/>
          </a:xfrm>
          <a:prstGeom prst="straightConnector1">
            <a:avLst/>
          </a:prstGeom>
          <a:noFill/>
          <a:ln cap="flat" cmpd="sng" w="28575">
            <a:solidFill>
              <a:srgbClr val="D7471F"/>
            </a:solidFill>
            <a:prstDash val="dot"/>
            <a:round/>
            <a:headEnd len="sm" w="sm" type="none"/>
            <a:tailEnd len="sm" w="sm" type="none"/>
          </a:ln>
        </p:spPr>
      </p:cxnSp>
      <p:sp>
        <p:nvSpPr>
          <p:cNvPr id="751" name="Google Shape;751;p48"/>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752" name="Google Shape;752;p48"/>
          <p:cNvSpPr txBox="1"/>
          <p:nvPr>
            <p:ph idx="2" type="body"/>
          </p:nvPr>
        </p:nvSpPr>
        <p:spPr>
          <a:xfrm>
            <a:off x="7170738" y="4084639"/>
            <a:ext cx="1992312"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Nicolas Dubes (FRA)</a:t>
            </a:r>
            <a:endParaRPr/>
          </a:p>
        </p:txBody>
      </p:sp>
      <p:cxnSp>
        <p:nvCxnSpPr>
          <p:cNvPr id="753" name="Google Shape;753;p48"/>
          <p:cNvCxnSpPr/>
          <p:nvPr/>
        </p:nvCxnSpPr>
        <p:spPr>
          <a:xfrm flipH="1" rot="10800000">
            <a:off x="7939089" y="4016376"/>
            <a:ext cx="558800" cy="4763"/>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1"/>
              </a:srgbClr>
            </a:outerShdw>
          </a:effectLst>
        </p:spPr>
      </p:cxnSp>
      <p:sp>
        <p:nvSpPr>
          <p:cNvPr id="754" name="Google Shape;754;p48"/>
          <p:cNvSpPr/>
          <p:nvPr/>
        </p:nvSpPr>
        <p:spPr>
          <a:xfrm>
            <a:off x="6811964" y="2003425"/>
            <a:ext cx="2454275" cy="2503488"/>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5" name="Google Shape;755;p48"/>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756" name="Google Shape;756;p48"/>
          <p:cNvSpPr txBox="1"/>
          <p:nvPr>
            <p:ph idx="2" type="body"/>
          </p:nvPr>
        </p:nvSpPr>
        <p:spPr>
          <a:xfrm>
            <a:off x="7082926" y="3935130"/>
            <a:ext cx="1992312"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Hanna Kwitko</a:t>
            </a:r>
            <a:br>
              <a:rPr b="1" lang="de" sz="1400">
                <a:solidFill>
                  <a:schemeClr val="lt1"/>
                </a:solidFill>
                <a:latin typeface="Open Sans"/>
                <a:ea typeface="Open Sans"/>
                <a:cs typeface="Open Sans"/>
                <a:sym typeface="Open Sans"/>
              </a:rPr>
            </a:br>
            <a:r>
              <a:rPr b="1" lang="de" sz="1400">
                <a:solidFill>
                  <a:schemeClr val="lt1"/>
                </a:solidFill>
                <a:latin typeface="Open Sans"/>
                <a:ea typeface="Open Sans"/>
                <a:cs typeface="Open Sans"/>
                <a:sym typeface="Open Sans"/>
              </a:rPr>
              <a:t>(BRA)</a:t>
            </a:r>
            <a:endParaRPr b="1" sz="1400">
              <a:solidFill>
                <a:schemeClr val="lt1"/>
              </a:solidFill>
              <a:latin typeface="Open Sans"/>
              <a:ea typeface="Open Sans"/>
              <a:cs typeface="Open Sans"/>
              <a:sym typeface="Open Sans"/>
            </a:endParaRPr>
          </a:p>
        </p:txBody>
      </p:sp>
      <p:pic>
        <p:nvPicPr>
          <p:cNvPr id="757" name="Google Shape;757;p48"/>
          <p:cNvPicPr preferRelativeResize="0"/>
          <p:nvPr/>
        </p:nvPicPr>
        <p:blipFill rotWithShape="1">
          <a:blip r:embed="rId4">
            <a:alphaModFix/>
          </a:blip>
          <a:srcRect b="0" l="0" r="0" t="0"/>
          <a:stretch/>
        </p:blipFill>
        <p:spPr>
          <a:xfrm>
            <a:off x="5223012" y="2016813"/>
            <a:ext cx="2253977" cy="2490101"/>
          </a:xfrm>
          <a:prstGeom prst="parallelogram">
            <a:avLst>
              <a:gd fmla="val 27022" name="adj"/>
            </a:avLst>
          </a:prstGeom>
          <a:noFill/>
          <a:ln cap="flat" cmpd="sng" w="9525">
            <a:solidFill>
              <a:schemeClr val="dk1"/>
            </a:solidFill>
            <a:prstDash val="solid"/>
            <a:round/>
            <a:headEnd len="sm" w="sm" type="none"/>
            <a:tailEnd len="sm" w="sm" type="none"/>
          </a:ln>
        </p:spPr>
      </p:pic>
      <p:sp>
        <p:nvSpPr>
          <p:cNvPr id="758" name="Google Shape;758;p48"/>
          <p:cNvSpPr txBox="1"/>
          <p:nvPr>
            <p:ph idx="2" type="body"/>
          </p:nvPr>
        </p:nvSpPr>
        <p:spPr>
          <a:xfrm>
            <a:off x="672850" y="1974875"/>
            <a:ext cx="4696500" cy="2266800"/>
          </a:xfrm>
          <a:prstGeom prst="rect">
            <a:avLst/>
          </a:prstGeom>
          <a:noFill/>
          <a:ln>
            <a:noFill/>
          </a:ln>
        </p:spPr>
        <p:txBody>
          <a:bodyPr anchorCtr="0" anchor="t" bIns="91425" lIns="91425" spcFirstLastPara="1" rIns="91425" wrap="square" tIns="91425">
            <a:noAutofit/>
          </a:bodyPr>
          <a:lstStyle/>
          <a:p>
            <a:pPr indent="-95247" lvl="0" marL="165096" rtl="0" algn="l">
              <a:lnSpc>
                <a:spcPct val="100000"/>
              </a:lnSpc>
              <a:spcBef>
                <a:spcPts val="0"/>
              </a:spcBef>
              <a:spcAft>
                <a:spcPts val="0"/>
              </a:spcAft>
              <a:buSzPts val="1300"/>
              <a:buChar char="▸"/>
            </a:pPr>
            <a:r>
              <a:rPr lang="de" sz="1300"/>
              <a:t>We have supported 3 sanctioned events this year as zones worked hard to get back on court following covid-19 pandemic </a:t>
            </a:r>
            <a:endParaRPr sz="1300"/>
          </a:p>
          <a:p>
            <a:pPr indent="0" lvl="0" marL="0" rtl="0" algn="l">
              <a:lnSpc>
                <a:spcPct val="100000"/>
              </a:lnSpc>
              <a:spcBef>
                <a:spcPts val="0"/>
              </a:spcBef>
              <a:spcAft>
                <a:spcPts val="0"/>
              </a:spcAft>
              <a:buNone/>
            </a:pPr>
            <a:r>
              <a:t/>
            </a:r>
            <a:endParaRPr sz="1300"/>
          </a:p>
          <a:p>
            <a:pPr indent="-95247" lvl="0" marL="165096" rtl="0" algn="l">
              <a:lnSpc>
                <a:spcPct val="100000"/>
              </a:lnSpc>
              <a:spcBef>
                <a:spcPts val="0"/>
              </a:spcBef>
              <a:spcAft>
                <a:spcPts val="0"/>
              </a:spcAft>
              <a:buSzPts val="1300"/>
              <a:buChar char="▸"/>
            </a:pPr>
            <a:r>
              <a:rPr lang="de" sz="1300"/>
              <a:t>We would encourage all zones to send us their calendar of events for 2023 onwards so we can begin to plan for necessary support if events are to be sanctioned</a:t>
            </a:r>
            <a:r>
              <a:rPr lang="de" sz="1300"/>
              <a:t> </a:t>
            </a:r>
            <a:endParaRPr sz="1300"/>
          </a:p>
          <a:p>
            <a:pPr indent="0" lvl="0" marL="165096" rtl="0" algn="l">
              <a:lnSpc>
                <a:spcPct val="100000"/>
              </a:lnSpc>
              <a:spcBef>
                <a:spcPts val="0"/>
              </a:spcBef>
              <a:spcAft>
                <a:spcPts val="0"/>
              </a:spcAft>
              <a:buSzPts val="2600"/>
              <a:buNone/>
            </a:pPr>
            <a:r>
              <a:t/>
            </a:r>
            <a:endParaRPr sz="1300"/>
          </a:p>
          <a:p>
            <a:pPr indent="-95247" lvl="0" marL="165096" rtl="0" algn="l">
              <a:lnSpc>
                <a:spcPct val="100000"/>
              </a:lnSpc>
              <a:spcBef>
                <a:spcPts val="0"/>
              </a:spcBef>
              <a:spcAft>
                <a:spcPts val="0"/>
              </a:spcAft>
              <a:buSzPts val="1300"/>
              <a:buChar char="▸"/>
            </a:pPr>
            <a:r>
              <a:rPr lang="de" sz="1300"/>
              <a:t>We will be reviewing the sanctioning documents throughout 2023 to improve the application process but until then remind member nations that FIPFA asks for a minimum 6 months notice of event for paperwork to be received by Director of Sport</a:t>
            </a:r>
            <a:endParaRPr sz="1300"/>
          </a:p>
        </p:txBody>
      </p:sp>
      <p:grpSp>
        <p:nvGrpSpPr>
          <p:cNvPr id="759" name="Google Shape;759;p48"/>
          <p:cNvGrpSpPr/>
          <p:nvPr/>
        </p:nvGrpSpPr>
        <p:grpSpPr>
          <a:xfrm>
            <a:off x="7677150" y="2757489"/>
            <a:ext cx="941388" cy="1225550"/>
            <a:chOff x="590250" y="244200"/>
            <a:chExt cx="407975" cy="532174"/>
          </a:xfrm>
        </p:grpSpPr>
        <p:sp>
          <p:nvSpPr>
            <p:cNvPr id="760" name="Google Shape;760;p48"/>
            <p:cNvSpPr/>
            <p:nvPr/>
          </p:nvSpPr>
          <p:spPr>
            <a:xfrm>
              <a:off x="623125" y="313625"/>
              <a:ext cx="375100" cy="462749"/>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8"/>
            <p:cNvSpPr/>
            <p:nvPr/>
          </p:nvSpPr>
          <p:spPr>
            <a:xfrm>
              <a:off x="590250" y="269775"/>
              <a:ext cx="377524" cy="462775"/>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48"/>
            <p:cNvSpPr/>
            <p:nvPr/>
          </p:nvSpPr>
          <p:spPr>
            <a:xfrm>
              <a:off x="796650" y="274025"/>
              <a:ext cx="45100" cy="451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48"/>
            <p:cNvSpPr/>
            <p:nvPr/>
          </p:nvSpPr>
          <p:spPr>
            <a:xfrm>
              <a:off x="713850" y="274025"/>
              <a:ext cx="45075" cy="451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48"/>
            <p:cNvSpPr/>
            <p:nvPr/>
          </p:nvSpPr>
          <p:spPr>
            <a:xfrm>
              <a:off x="631050" y="274025"/>
              <a:ext cx="45075" cy="451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48"/>
            <p:cNvSpPr/>
            <p:nvPr/>
          </p:nvSpPr>
          <p:spPr>
            <a:xfrm>
              <a:off x="649925" y="590050"/>
              <a:ext cx="133974" cy="25"/>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48"/>
            <p:cNvSpPr/>
            <p:nvPr/>
          </p:nvSpPr>
          <p:spPr>
            <a:xfrm>
              <a:off x="649925" y="5346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48"/>
            <p:cNvSpPr/>
            <p:nvPr/>
          </p:nvSpPr>
          <p:spPr>
            <a:xfrm>
              <a:off x="649925" y="4798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48"/>
            <p:cNvSpPr/>
            <p:nvPr/>
          </p:nvSpPr>
          <p:spPr>
            <a:xfrm>
              <a:off x="649925" y="4244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48"/>
            <p:cNvSpPr/>
            <p:nvPr/>
          </p:nvSpPr>
          <p:spPr>
            <a:xfrm>
              <a:off x="879475" y="274025"/>
              <a:ext cx="45075" cy="451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48"/>
            <p:cNvSpPr/>
            <p:nvPr/>
          </p:nvSpPr>
          <p:spPr>
            <a:xfrm>
              <a:off x="654800"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48"/>
            <p:cNvSpPr/>
            <p:nvPr/>
          </p:nvSpPr>
          <p:spPr>
            <a:xfrm>
              <a:off x="7376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48"/>
            <p:cNvSpPr/>
            <p:nvPr/>
          </p:nvSpPr>
          <p:spPr>
            <a:xfrm>
              <a:off x="8204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48"/>
            <p:cNvSpPr/>
            <p:nvPr/>
          </p:nvSpPr>
          <p:spPr>
            <a:xfrm>
              <a:off x="903225"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55"/>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779" name="Google Shape;779;p55"/>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780" name="Google Shape;780;p55"/>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781" name="Google Shape;781;p55"/>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782" name="Google Shape;782;p55"/>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783" name="Google Shape;783;p55"/>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784" name="Google Shape;784;p55"/>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785" name="Google Shape;785;p55"/>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55"/>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7" name="Google Shape;787;p55"/>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788" name="Google Shape;788;p55"/>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Martin Bevan</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id="789" name="Google Shape;789;p55"/>
          <p:cNvPicPr preferRelativeResize="0"/>
          <p:nvPr/>
        </p:nvPicPr>
        <p:blipFill rotWithShape="1">
          <a:blip r:embed="rId4">
            <a:alphaModFix/>
          </a:blip>
          <a:srcRect b="0" l="0" r="0" t="0"/>
          <a:stretch/>
        </p:blipFill>
        <p:spPr>
          <a:xfrm>
            <a:off x="5530838" y="2018904"/>
            <a:ext cx="1867200" cy="2469300"/>
          </a:xfrm>
          <a:prstGeom prst="parallelogram">
            <a:avLst>
              <a:gd fmla="val 25000" name="adj"/>
            </a:avLst>
          </a:prstGeom>
          <a:noFill/>
          <a:ln cap="flat" cmpd="sng" w="9525">
            <a:solidFill>
              <a:schemeClr val="dk1"/>
            </a:solidFill>
            <a:prstDash val="solid"/>
            <a:round/>
            <a:headEnd len="sm" w="sm" type="none"/>
            <a:tailEnd len="sm" w="sm" type="none"/>
          </a:ln>
        </p:spPr>
      </p:pic>
      <p:pic>
        <p:nvPicPr>
          <p:cNvPr descr="siffet 22.png" id="790" name="Google Shape;790;p55"/>
          <p:cNvPicPr preferRelativeResize="0"/>
          <p:nvPr/>
        </p:nvPicPr>
        <p:blipFill rotWithShape="1">
          <a:blip r:embed="rId5">
            <a:alphaModFix/>
          </a:blip>
          <a:srcRect b="0" l="0" r="0" t="0"/>
          <a:stretch/>
        </p:blipFill>
        <p:spPr>
          <a:xfrm>
            <a:off x="7464426" y="2771776"/>
            <a:ext cx="1320800" cy="1230312"/>
          </a:xfrm>
          <a:prstGeom prst="rect">
            <a:avLst/>
          </a:prstGeom>
          <a:noFill/>
          <a:ln>
            <a:noFill/>
          </a:ln>
        </p:spPr>
      </p:pic>
      <p:sp>
        <p:nvSpPr>
          <p:cNvPr id="791" name="Google Shape;791;p55"/>
          <p:cNvSpPr txBox="1"/>
          <p:nvPr>
            <p:ph idx="2" type="body"/>
          </p:nvPr>
        </p:nvSpPr>
        <p:spPr>
          <a:xfrm>
            <a:off x="295504" y="2492887"/>
            <a:ext cx="4778100" cy="1524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b="1" lang="de" sz="3200">
                <a:solidFill>
                  <a:srgbClr val="D7471F"/>
                </a:solidFill>
                <a:latin typeface="Open Sans"/>
                <a:ea typeface="Open Sans"/>
                <a:cs typeface="Open Sans"/>
                <a:sym typeface="Open Sans"/>
              </a:rPr>
              <a:t>Referees </a:t>
            </a:r>
            <a:r>
              <a:rPr b="1" lang="de" sz="3200">
                <a:solidFill>
                  <a:srgbClr val="D7471F"/>
                </a:solidFill>
                <a:latin typeface="Open Sans"/>
                <a:ea typeface="Open Sans"/>
                <a:cs typeface="Open Sans"/>
                <a:sym typeface="Open Sans"/>
              </a:rPr>
              <a:t>Update</a:t>
            </a:r>
            <a:endParaRPr sz="3600"/>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53"/>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797" name="Google Shape;797;p53"/>
          <p:cNvSpPr txBox="1"/>
          <p:nvPr>
            <p:ph idx="2" type="body"/>
          </p:nvPr>
        </p:nvSpPr>
        <p:spPr>
          <a:xfrm>
            <a:off x="1003301" y="119221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Referees Update</a:t>
            </a:r>
            <a:endParaRPr b="1" sz="2000">
              <a:solidFill>
                <a:srgbClr val="D7471F"/>
              </a:solidFill>
              <a:latin typeface="Open Sans"/>
              <a:ea typeface="Open Sans"/>
              <a:cs typeface="Open Sans"/>
              <a:sym typeface="Open Sans"/>
            </a:endParaRPr>
          </a:p>
        </p:txBody>
      </p:sp>
      <p:sp>
        <p:nvSpPr>
          <p:cNvPr id="798" name="Google Shape;798;p53"/>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799" name="Google Shape;799;p53"/>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800" name="Google Shape;800;p53"/>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801" name="Google Shape;801;p53"/>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02" name="Google Shape;802;p53"/>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803" name="Google Shape;803;p53"/>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804" name="Google Shape;804;p53"/>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53"/>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06" name="Google Shape;806;p53"/>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07" name="Google Shape;807;p53"/>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Martin Bevan</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id="808" name="Google Shape;808;p53"/>
          <p:cNvPicPr preferRelativeResize="0"/>
          <p:nvPr/>
        </p:nvPicPr>
        <p:blipFill rotWithShape="1">
          <a:blip r:embed="rId4">
            <a:alphaModFix/>
          </a:blip>
          <a:srcRect b="0" l="0" r="0" t="0"/>
          <a:stretch/>
        </p:blipFill>
        <p:spPr>
          <a:xfrm>
            <a:off x="5530838" y="2018904"/>
            <a:ext cx="1867200" cy="2469300"/>
          </a:xfrm>
          <a:prstGeom prst="parallelogram">
            <a:avLst>
              <a:gd fmla="val 25000" name="adj"/>
            </a:avLst>
          </a:prstGeom>
          <a:noFill/>
          <a:ln cap="flat" cmpd="sng" w="9525">
            <a:solidFill>
              <a:schemeClr val="dk1"/>
            </a:solidFill>
            <a:prstDash val="solid"/>
            <a:round/>
            <a:headEnd len="sm" w="sm" type="none"/>
            <a:tailEnd len="sm" w="sm" type="none"/>
          </a:ln>
        </p:spPr>
      </p:pic>
      <p:sp>
        <p:nvSpPr>
          <p:cNvPr id="809" name="Google Shape;809;p53"/>
          <p:cNvSpPr txBox="1"/>
          <p:nvPr>
            <p:ph idx="2" type="body"/>
          </p:nvPr>
        </p:nvSpPr>
        <p:spPr>
          <a:xfrm>
            <a:off x="595325" y="1782525"/>
            <a:ext cx="4157700" cy="25941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SzPts val="1500"/>
              <a:buChar char="▸"/>
            </a:pPr>
            <a:r>
              <a:rPr lang="de" sz="1500"/>
              <a:t>It has been a relatively quiet year for me as head of referees. There continues to be development around the zones, with our main focus on the team for the World Cup next year.</a:t>
            </a:r>
            <a:endParaRPr sz="1500"/>
          </a:p>
          <a:p>
            <a:pPr indent="0" lvl="0" marL="0" marR="0" rtl="0" algn="l">
              <a:lnSpc>
                <a:spcPct val="100000"/>
              </a:lnSpc>
              <a:spcBef>
                <a:spcPts val="0"/>
              </a:spcBef>
              <a:spcAft>
                <a:spcPts val="0"/>
              </a:spcAft>
              <a:buNone/>
            </a:pPr>
            <a:r>
              <a:t/>
            </a:r>
            <a:endParaRPr sz="1500"/>
          </a:p>
          <a:p>
            <a:pPr indent="-323850" lvl="0" marL="457200" marR="0" rtl="0" algn="l">
              <a:lnSpc>
                <a:spcPct val="100000"/>
              </a:lnSpc>
              <a:spcBef>
                <a:spcPts val="0"/>
              </a:spcBef>
              <a:spcAft>
                <a:spcPts val="0"/>
              </a:spcAft>
              <a:buSzPts val="1500"/>
              <a:buChar char="▸"/>
            </a:pPr>
            <a:r>
              <a:rPr lang="de" sz="1500"/>
              <a:t>We are wanting to ensure, as always that we have the very best referees at our premier event.</a:t>
            </a:r>
            <a:endParaRPr sz="1500"/>
          </a:p>
        </p:txBody>
      </p:sp>
      <p:pic>
        <p:nvPicPr>
          <p:cNvPr descr="siffet 22.png" id="810" name="Google Shape;810;p53"/>
          <p:cNvPicPr preferRelativeResize="0"/>
          <p:nvPr/>
        </p:nvPicPr>
        <p:blipFill rotWithShape="1">
          <a:blip r:embed="rId5">
            <a:alphaModFix/>
          </a:blip>
          <a:srcRect b="0" l="0" r="0" t="0"/>
          <a:stretch/>
        </p:blipFill>
        <p:spPr>
          <a:xfrm>
            <a:off x="7464426" y="2771776"/>
            <a:ext cx="1320800" cy="1230312"/>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54"/>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816" name="Google Shape;816;p54"/>
          <p:cNvSpPr txBox="1"/>
          <p:nvPr>
            <p:ph idx="2" type="body"/>
          </p:nvPr>
        </p:nvSpPr>
        <p:spPr>
          <a:xfrm>
            <a:off x="629100" y="1226338"/>
            <a:ext cx="78858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1800">
                <a:solidFill>
                  <a:srgbClr val="D7471F"/>
                </a:solidFill>
                <a:latin typeface="Open Sans"/>
                <a:ea typeface="Open Sans"/>
                <a:cs typeface="Open Sans"/>
                <a:sym typeface="Open Sans"/>
              </a:rPr>
              <a:t>Referees Update continued - </a:t>
            </a:r>
            <a:r>
              <a:rPr b="1" lang="de" sz="1800">
                <a:solidFill>
                  <a:srgbClr val="D7471F"/>
                </a:solidFill>
                <a:latin typeface="Open Sans"/>
                <a:ea typeface="Open Sans"/>
                <a:cs typeface="Open Sans"/>
                <a:sym typeface="Open Sans"/>
              </a:rPr>
              <a:t>Referees – Supported Events / Training</a:t>
            </a:r>
            <a:endParaRPr sz="1800"/>
          </a:p>
          <a:p>
            <a:pPr indent="0" lvl="0" marL="0" rtl="0" algn="l">
              <a:lnSpc>
                <a:spcPct val="100000"/>
              </a:lnSpc>
              <a:spcBef>
                <a:spcPts val="0"/>
              </a:spcBef>
              <a:spcAft>
                <a:spcPts val="0"/>
              </a:spcAft>
              <a:buSzPts val="2000"/>
              <a:buNone/>
            </a:pPr>
            <a:r>
              <a:t/>
            </a:r>
            <a:endParaRPr b="1" sz="2000">
              <a:solidFill>
                <a:srgbClr val="D7471F"/>
              </a:solidFill>
              <a:latin typeface="Open Sans"/>
              <a:ea typeface="Open Sans"/>
              <a:cs typeface="Open Sans"/>
              <a:sym typeface="Open Sans"/>
            </a:endParaRPr>
          </a:p>
        </p:txBody>
      </p:sp>
      <p:sp>
        <p:nvSpPr>
          <p:cNvPr id="817" name="Google Shape;817;p54"/>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818" name="Google Shape;818;p54"/>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819" name="Google Shape;819;p54"/>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820" name="Google Shape;820;p54"/>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21" name="Google Shape;821;p54"/>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822" name="Google Shape;822;p54"/>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823" name="Google Shape;823;p54"/>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54"/>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25" name="Google Shape;825;p54"/>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26" name="Google Shape;826;p54"/>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Martin Bevan</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id="827" name="Google Shape;827;p54"/>
          <p:cNvPicPr preferRelativeResize="0"/>
          <p:nvPr/>
        </p:nvPicPr>
        <p:blipFill rotWithShape="1">
          <a:blip r:embed="rId4">
            <a:alphaModFix/>
          </a:blip>
          <a:srcRect b="0" l="0" r="0" t="0"/>
          <a:stretch/>
        </p:blipFill>
        <p:spPr>
          <a:xfrm>
            <a:off x="5530838" y="2018904"/>
            <a:ext cx="1867200" cy="2469300"/>
          </a:xfrm>
          <a:prstGeom prst="parallelogram">
            <a:avLst>
              <a:gd fmla="val 25000" name="adj"/>
            </a:avLst>
          </a:prstGeom>
          <a:noFill/>
          <a:ln cap="flat" cmpd="sng" w="9525">
            <a:solidFill>
              <a:schemeClr val="dk1"/>
            </a:solidFill>
            <a:prstDash val="solid"/>
            <a:round/>
            <a:headEnd len="sm" w="sm" type="none"/>
            <a:tailEnd len="sm" w="sm" type="none"/>
          </a:ln>
        </p:spPr>
      </p:pic>
      <p:sp>
        <p:nvSpPr>
          <p:cNvPr id="828" name="Google Shape;828;p54"/>
          <p:cNvSpPr txBox="1"/>
          <p:nvPr>
            <p:ph idx="2" type="body"/>
          </p:nvPr>
        </p:nvSpPr>
        <p:spPr>
          <a:xfrm>
            <a:off x="595314" y="1782526"/>
            <a:ext cx="4157700" cy="2970300"/>
          </a:xfrm>
          <a:prstGeom prst="rect">
            <a:avLst/>
          </a:prstGeom>
          <a:noFill/>
          <a:ln>
            <a:noFill/>
          </a:ln>
        </p:spPr>
        <p:txBody>
          <a:bodyPr anchorCtr="0" anchor="t" bIns="91425" lIns="91425" spcFirstLastPara="1" rIns="91425" wrap="square" tIns="91425">
            <a:noAutofit/>
          </a:bodyPr>
          <a:lstStyle/>
          <a:p>
            <a:pPr indent="-393700" lvl="0" marL="457200" marR="0" rtl="0" algn="l">
              <a:lnSpc>
                <a:spcPct val="100000"/>
              </a:lnSpc>
              <a:spcBef>
                <a:spcPts val="0"/>
              </a:spcBef>
              <a:spcAft>
                <a:spcPts val="0"/>
              </a:spcAft>
              <a:buSzPts val="2600"/>
              <a:buChar char="▸"/>
            </a:pPr>
            <a:r>
              <a:rPr lang="de" sz="1650"/>
              <a:t>There have been events in Europe this year that were sanctioned by FIPFA. </a:t>
            </a:r>
            <a:endParaRPr sz="1650"/>
          </a:p>
          <a:p>
            <a:pPr indent="-393700" lvl="0" marL="457200" marR="0" rtl="0" algn="l">
              <a:lnSpc>
                <a:spcPct val="100000"/>
              </a:lnSpc>
              <a:spcBef>
                <a:spcPts val="0"/>
              </a:spcBef>
              <a:spcAft>
                <a:spcPts val="0"/>
              </a:spcAft>
              <a:buSzPts val="2600"/>
              <a:buChar char="▸"/>
            </a:pPr>
            <a:r>
              <a:rPr lang="de" sz="1650"/>
              <a:t>We were hoping to use one of these events to sign off more referees for the 2023 World Cup but that wasn’t possible. This should happen early in 2023.</a:t>
            </a:r>
            <a:br>
              <a:rPr lang="de" sz="2100"/>
            </a:br>
            <a:br>
              <a:rPr lang="de" sz="2100"/>
            </a:br>
            <a:endParaRPr/>
          </a:p>
        </p:txBody>
      </p:sp>
      <p:pic>
        <p:nvPicPr>
          <p:cNvPr descr="siffet 22.png" id="829" name="Google Shape;829;p54"/>
          <p:cNvPicPr preferRelativeResize="0"/>
          <p:nvPr/>
        </p:nvPicPr>
        <p:blipFill rotWithShape="1">
          <a:blip r:embed="rId5">
            <a:alphaModFix/>
          </a:blip>
          <a:srcRect b="0" l="0" r="0" t="0"/>
          <a:stretch/>
        </p:blipFill>
        <p:spPr>
          <a:xfrm>
            <a:off x="7464426" y="2771776"/>
            <a:ext cx="1320800" cy="1230312"/>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179838de3cc_1_1"/>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835" name="Google Shape;835;g179838de3cc_1_1"/>
          <p:cNvSpPr txBox="1"/>
          <p:nvPr>
            <p:ph idx="2" type="body"/>
          </p:nvPr>
        </p:nvSpPr>
        <p:spPr>
          <a:xfrm>
            <a:off x="526875" y="1192225"/>
            <a:ext cx="85029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Referees Update continued - Referees – Plans &amp; Priorities 2022/3</a:t>
            </a:r>
            <a:endParaRPr/>
          </a:p>
          <a:p>
            <a:pPr indent="0" lvl="0" marL="0" rtl="0" algn="l">
              <a:lnSpc>
                <a:spcPct val="100000"/>
              </a:lnSpc>
              <a:spcBef>
                <a:spcPts val="0"/>
              </a:spcBef>
              <a:spcAft>
                <a:spcPts val="0"/>
              </a:spcAft>
              <a:buSzPts val="2000"/>
              <a:buNone/>
            </a:pPr>
            <a:r>
              <a:t/>
            </a:r>
            <a:endParaRPr b="1" sz="2000">
              <a:solidFill>
                <a:srgbClr val="D7471F"/>
              </a:solidFill>
              <a:latin typeface="Open Sans"/>
              <a:ea typeface="Open Sans"/>
              <a:cs typeface="Open Sans"/>
              <a:sym typeface="Open Sans"/>
            </a:endParaRPr>
          </a:p>
        </p:txBody>
      </p:sp>
      <p:sp>
        <p:nvSpPr>
          <p:cNvPr id="836" name="Google Shape;836;g179838de3cc_1_1"/>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837" name="Google Shape;837;g179838de3cc_1_1"/>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838" name="Google Shape;838;g179838de3cc_1_1"/>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839" name="Google Shape;839;g179838de3cc_1_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40" name="Google Shape;840;g179838de3cc_1_1"/>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841" name="Google Shape;841;g179838de3cc_1_1"/>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842" name="Google Shape;842;g179838de3cc_1_1"/>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179838de3cc_1_1"/>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44" name="Google Shape;844;g179838de3cc_1_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45" name="Google Shape;845;g179838de3cc_1_1"/>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Martin Bevan</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id="846" name="Google Shape;846;g179838de3cc_1_1"/>
          <p:cNvPicPr preferRelativeResize="0"/>
          <p:nvPr/>
        </p:nvPicPr>
        <p:blipFill rotWithShape="1">
          <a:blip r:embed="rId4">
            <a:alphaModFix/>
          </a:blip>
          <a:srcRect b="0" l="0" r="0" t="0"/>
          <a:stretch/>
        </p:blipFill>
        <p:spPr>
          <a:xfrm>
            <a:off x="5530838" y="2018904"/>
            <a:ext cx="1867200" cy="2469300"/>
          </a:xfrm>
          <a:prstGeom prst="parallelogram">
            <a:avLst>
              <a:gd fmla="val 25000" name="adj"/>
            </a:avLst>
          </a:prstGeom>
          <a:noFill/>
          <a:ln cap="flat" cmpd="sng" w="9525">
            <a:solidFill>
              <a:schemeClr val="dk1"/>
            </a:solidFill>
            <a:prstDash val="solid"/>
            <a:round/>
            <a:headEnd len="sm" w="sm" type="none"/>
            <a:tailEnd len="sm" w="sm" type="none"/>
          </a:ln>
        </p:spPr>
      </p:pic>
      <p:sp>
        <p:nvSpPr>
          <p:cNvPr id="847" name="Google Shape;847;g179838de3cc_1_1"/>
          <p:cNvSpPr txBox="1"/>
          <p:nvPr>
            <p:ph idx="2" type="body"/>
          </p:nvPr>
        </p:nvSpPr>
        <p:spPr>
          <a:xfrm>
            <a:off x="629314" y="1703426"/>
            <a:ext cx="4157700" cy="2970300"/>
          </a:xfrm>
          <a:prstGeom prst="rect">
            <a:avLst/>
          </a:prstGeom>
          <a:noFill/>
          <a:ln>
            <a:noFill/>
          </a:ln>
        </p:spPr>
        <p:txBody>
          <a:bodyPr anchorCtr="0" anchor="t" bIns="91425" lIns="91425" spcFirstLastPara="1" rIns="91425" wrap="square" tIns="91425">
            <a:noAutofit/>
          </a:bodyPr>
          <a:lstStyle/>
          <a:p>
            <a:pPr indent="-393700" lvl="0" marL="457200" marR="0" rtl="0" algn="l">
              <a:lnSpc>
                <a:spcPct val="100000"/>
              </a:lnSpc>
              <a:spcBef>
                <a:spcPts val="0"/>
              </a:spcBef>
              <a:spcAft>
                <a:spcPts val="0"/>
              </a:spcAft>
              <a:buSzPts val="2600"/>
              <a:buChar char="▸"/>
            </a:pPr>
            <a:r>
              <a:rPr lang="de" sz="1500"/>
              <a:t>Road to World Cup 2023: prepare a Log which can be updated by zones, for the potential referee candidates to participate in WC. I have asked all Zone Heads to update me on the candidates for the WC, on their participation in their country and zone events</a:t>
            </a:r>
            <a:endParaRPr sz="1500"/>
          </a:p>
          <a:p>
            <a:pPr indent="-393700" lvl="0" marL="457200" marR="0" rtl="0" algn="l">
              <a:lnSpc>
                <a:spcPct val="100000"/>
              </a:lnSpc>
              <a:spcBef>
                <a:spcPts val="0"/>
              </a:spcBef>
              <a:spcAft>
                <a:spcPts val="0"/>
              </a:spcAft>
              <a:buSzPts val="2600"/>
              <a:buChar char="▸"/>
            </a:pPr>
            <a:r>
              <a:rPr lang="de" sz="1500"/>
              <a:t>Make a handbook with recommendations for referees.</a:t>
            </a:r>
            <a:endParaRPr sz="1500"/>
          </a:p>
          <a:p>
            <a:pPr indent="-393700" lvl="0" marL="457200" marR="0" rtl="0" algn="l">
              <a:lnSpc>
                <a:spcPct val="100000"/>
              </a:lnSpc>
              <a:spcBef>
                <a:spcPts val="0"/>
              </a:spcBef>
              <a:spcAft>
                <a:spcPts val="0"/>
              </a:spcAft>
              <a:buSzPts val="2600"/>
              <a:buChar char="▸"/>
            </a:pPr>
            <a:r>
              <a:rPr lang="de" sz="1500"/>
              <a:t>Work with the Directors Referees of Zones, in the detection of future talents.</a:t>
            </a:r>
            <a:endParaRPr sz="1500"/>
          </a:p>
          <a:p>
            <a:pPr indent="0" lvl="0" marL="0" marR="0" rtl="0" algn="l">
              <a:lnSpc>
                <a:spcPct val="100000"/>
              </a:lnSpc>
              <a:spcBef>
                <a:spcPts val="0"/>
              </a:spcBef>
              <a:spcAft>
                <a:spcPts val="0"/>
              </a:spcAft>
              <a:buNone/>
            </a:pPr>
            <a:br>
              <a:rPr lang="de" sz="2100"/>
            </a:br>
            <a:br>
              <a:rPr lang="de" sz="2100"/>
            </a:br>
            <a:endParaRPr/>
          </a:p>
        </p:txBody>
      </p:sp>
      <p:pic>
        <p:nvPicPr>
          <p:cNvPr descr="siffet 22.png" id="848" name="Google Shape;848;g179838de3cc_1_1"/>
          <p:cNvPicPr preferRelativeResize="0"/>
          <p:nvPr/>
        </p:nvPicPr>
        <p:blipFill rotWithShape="1">
          <a:blip r:embed="rId5">
            <a:alphaModFix/>
          </a:blip>
          <a:srcRect b="0" l="0" r="0" t="0"/>
          <a:stretch/>
        </p:blipFill>
        <p:spPr>
          <a:xfrm>
            <a:off x="7464426" y="2771776"/>
            <a:ext cx="1320800" cy="1230312"/>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g179838de3cc_1_22"/>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854" name="Google Shape;854;g179838de3cc_1_22"/>
          <p:cNvSpPr txBox="1"/>
          <p:nvPr>
            <p:ph idx="2" type="body"/>
          </p:nvPr>
        </p:nvSpPr>
        <p:spPr>
          <a:xfrm>
            <a:off x="526875" y="1192225"/>
            <a:ext cx="85029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Referees Update continued - </a:t>
            </a:r>
            <a:r>
              <a:rPr b="1" lang="de" sz="2000">
                <a:solidFill>
                  <a:srgbClr val="D7471F"/>
                </a:solidFill>
                <a:latin typeface="Open Sans"/>
                <a:ea typeface="Open Sans"/>
                <a:cs typeface="Open Sans"/>
                <a:sym typeface="Open Sans"/>
              </a:rPr>
              <a:t>Workshop on Laws of the game</a:t>
            </a:r>
            <a:endParaRPr b="1" sz="2000">
              <a:solidFill>
                <a:srgbClr val="D7471F"/>
              </a:solidFill>
              <a:latin typeface="Open Sans"/>
              <a:ea typeface="Open Sans"/>
              <a:cs typeface="Open Sans"/>
              <a:sym typeface="Open Sans"/>
            </a:endParaRPr>
          </a:p>
          <a:p>
            <a:pPr indent="0" lvl="0" marL="0" rtl="0" algn="l">
              <a:lnSpc>
                <a:spcPct val="100000"/>
              </a:lnSpc>
              <a:spcBef>
                <a:spcPts val="0"/>
              </a:spcBef>
              <a:spcAft>
                <a:spcPts val="0"/>
              </a:spcAft>
              <a:buSzPts val="2000"/>
              <a:buNone/>
            </a:pPr>
            <a:r>
              <a:t/>
            </a:r>
            <a:endParaRPr b="1" sz="2000">
              <a:solidFill>
                <a:srgbClr val="D7471F"/>
              </a:solidFill>
              <a:latin typeface="Open Sans"/>
              <a:ea typeface="Open Sans"/>
              <a:cs typeface="Open Sans"/>
              <a:sym typeface="Open Sans"/>
            </a:endParaRPr>
          </a:p>
        </p:txBody>
      </p:sp>
      <p:sp>
        <p:nvSpPr>
          <p:cNvPr id="855" name="Google Shape;855;g179838de3cc_1_22"/>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856" name="Google Shape;856;g179838de3cc_1_22"/>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857" name="Google Shape;857;g179838de3cc_1_22"/>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858" name="Google Shape;858;g179838de3cc_1_22"/>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59" name="Google Shape;859;g179838de3cc_1_22"/>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860" name="Google Shape;860;g179838de3cc_1_22"/>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861" name="Google Shape;861;g179838de3cc_1_22"/>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g179838de3cc_1_22"/>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63" name="Google Shape;863;g179838de3cc_1_22"/>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64" name="Google Shape;864;g179838de3cc_1_22"/>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Martin Bevan</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id="865" name="Google Shape;865;g179838de3cc_1_22"/>
          <p:cNvPicPr preferRelativeResize="0"/>
          <p:nvPr/>
        </p:nvPicPr>
        <p:blipFill rotWithShape="1">
          <a:blip r:embed="rId4">
            <a:alphaModFix/>
          </a:blip>
          <a:srcRect b="0" l="0" r="0" t="0"/>
          <a:stretch/>
        </p:blipFill>
        <p:spPr>
          <a:xfrm>
            <a:off x="5530838" y="2018904"/>
            <a:ext cx="1867200" cy="2469300"/>
          </a:xfrm>
          <a:prstGeom prst="parallelogram">
            <a:avLst>
              <a:gd fmla="val 25000" name="adj"/>
            </a:avLst>
          </a:prstGeom>
          <a:noFill/>
          <a:ln cap="flat" cmpd="sng" w="9525">
            <a:solidFill>
              <a:schemeClr val="dk1"/>
            </a:solidFill>
            <a:prstDash val="solid"/>
            <a:round/>
            <a:headEnd len="sm" w="sm" type="none"/>
            <a:tailEnd len="sm" w="sm" type="none"/>
          </a:ln>
        </p:spPr>
      </p:pic>
      <p:sp>
        <p:nvSpPr>
          <p:cNvPr id="866" name="Google Shape;866;g179838de3cc_1_22"/>
          <p:cNvSpPr txBox="1"/>
          <p:nvPr>
            <p:ph idx="2" type="body"/>
          </p:nvPr>
        </p:nvSpPr>
        <p:spPr>
          <a:xfrm>
            <a:off x="595200" y="1788350"/>
            <a:ext cx="4537800" cy="2930400"/>
          </a:xfrm>
          <a:prstGeom prst="rect">
            <a:avLst/>
          </a:prstGeom>
          <a:noFill/>
          <a:ln>
            <a:noFill/>
          </a:ln>
        </p:spPr>
        <p:txBody>
          <a:bodyPr anchorCtr="0" anchor="t" bIns="91425" lIns="91425" spcFirstLastPara="1" rIns="91425" wrap="square" tIns="91425">
            <a:noAutofit/>
          </a:bodyPr>
          <a:lstStyle/>
          <a:p>
            <a:pPr indent="-320675" lvl="0" marL="457200" marR="0" rtl="0" algn="l">
              <a:lnSpc>
                <a:spcPct val="100000"/>
              </a:lnSpc>
              <a:spcBef>
                <a:spcPts val="0"/>
              </a:spcBef>
              <a:spcAft>
                <a:spcPts val="0"/>
              </a:spcAft>
              <a:buSzPts val="1450"/>
              <a:buChar char="▸"/>
            </a:pPr>
            <a:r>
              <a:rPr b="1" lang="de" sz="1450"/>
              <a:t>Venue</a:t>
            </a:r>
            <a:r>
              <a:rPr lang="de" sz="1450"/>
              <a:t>: TBD according to budget</a:t>
            </a:r>
            <a:endParaRPr sz="1450"/>
          </a:p>
          <a:p>
            <a:pPr indent="0" lvl="0" marL="0" marR="0" rtl="0" algn="l">
              <a:lnSpc>
                <a:spcPct val="100000"/>
              </a:lnSpc>
              <a:spcBef>
                <a:spcPts val="0"/>
              </a:spcBef>
              <a:spcAft>
                <a:spcPts val="0"/>
              </a:spcAft>
              <a:buNone/>
            </a:pPr>
            <a:r>
              <a:t/>
            </a:r>
            <a:endParaRPr sz="1450"/>
          </a:p>
          <a:p>
            <a:pPr indent="-320675" lvl="0" marL="457200" marR="0" rtl="0" algn="l">
              <a:lnSpc>
                <a:spcPct val="100000"/>
              </a:lnSpc>
              <a:spcBef>
                <a:spcPts val="0"/>
              </a:spcBef>
              <a:spcAft>
                <a:spcPts val="0"/>
              </a:spcAft>
              <a:buSzPts val="1450"/>
              <a:buChar char="▸"/>
            </a:pPr>
            <a:r>
              <a:rPr b="1" lang="de" sz="1450"/>
              <a:t>Participants</a:t>
            </a:r>
            <a:r>
              <a:rPr lang="de" sz="1450"/>
              <a:t>: Two referees selected by FIPFA from each of the participating countries. Australia, England, France, Ireland, Denmark, Northern Ireland, USA, Argentina, Uruguay, Brazil and Japan (Total 20 Ref). If available, but ensure best referees only attend.</a:t>
            </a:r>
            <a:endParaRPr sz="1450"/>
          </a:p>
          <a:p>
            <a:pPr indent="0" lvl="0" marL="0" marR="0" rtl="0" algn="l">
              <a:lnSpc>
                <a:spcPct val="100000"/>
              </a:lnSpc>
              <a:spcBef>
                <a:spcPts val="0"/>
              </a:spcBef>
              <a:spcAft>
                <a:spcPts val="0"/>
              </a:spcAft>
              <a:buNone/>
            </a:pPr>
            <a:r>
              <a:t/>
            </a:r>
            <a:endParaRPr sz="1450"/>
          </a:p>
          <a:p>
            <a:pPr indent="-320675" lvl="0" marL="457200" marR="0" rtl="0" algn="l">
              <a:lnSpc>
                <a:spcPct val="100000"/>
              </a:lnSpc>
              <a:spcBef>
                <a:spcPts val="0"/>
              </a:spcBef>
              <a:spcAft>
                <a:spcPts val="0"/>
              </a:spcAft>
              <a:buSzPts val="1450"/>
              <a:buChar char="▸"/>
            </a:pPr>
            <a:r>
              <a:rPr b="1" lang="de" sz="1450"/>
              <a:t>Duration</a:t>
            </a:r>
            <a:r>
              <a:rPr lang="de" sz="1450"/>
              <a:t>: 2/3 Days, with classroom and court works. Possibly to coincide with a FIPFA sanctioned event. Not possible by zoom as the timescale and timezones would rule this out.</a:t>
            </a:r>
            <a:endParaRPr sz="1450"/>
          </a:p>
          <a:p>
            <a:pPr indent="0" lvl="0" marL="0" marR="0" rtl="0" algn="l">
              <a:lnSpc>
                <a:spcPct val="100000"/>
              </a:lnSpc>
              <a:spcBef>
                <a:spcPts val="0"/>
              </a:spcBef>
              <a:spcAft>
                <a:spcPts val="0"/>
              </a:spcAft>
              <a:buNone/>
            </a:pPr>
            <a:br>
              <a:rPr lang="de" sz="1450"/>
            </a:br>
            <a:br>
              <a:rPr lang="de" sz="1450"/>
            </a:br>
            <a:endParaRPr sz="1450"/>
          </a:p>
        </p:txBody>
      </p:sp>
      <p:pic>
        <p:nvPicPr>
          <p:cNvPr descr="siffet 22.png" id="867" name="Google Shape;867;g179838de3cc_1_22"/>
          <p:cNvPicPr preferRelativeResize="0"/>
          <p:nvPr/>
        </p:nvPicPr>
        <p:blipFill rotWithShape="1">
          <a:blip r:embed="rId5">
            <a:alphaModFix/>
          </a:blip>
          <a:srcRect b="0" l="0" r="0" t="0"/>
          <a:stretch/>
        </p:blipFill>
        <p:spPr>
          <a:xfrm>
            <a:off x="7464426" y="2771776"/>
            <a:ext cx="1320800" cy="1230312"/>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179838de3cc_0_0"/>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873" name="Google Shape;873;g179838de3cc_0_0"/>
          <p:cNvSpPr txBox="1"/>
          <p:nvPr>
            <p:ph idx="2" type="body"/>
          </p:nvPr>
        </p:nvSpPr>
        <p:spPr>
          <a:xfrm>
            <a:off x="1003301" y="119221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Referees Update</a:t>
            </a:r>
            <a:endParaRPr b="1" sz="2000">
              <a:solidFill>
                <a:srgbClr val="D7471F"/>
              </a:solidFill>
              <a:latin typeface="Open Sans"/>
              <a:ea typeface="Open Sans"/>
              <a:cs typeface="Open Sans"/>
              <a:sym typeface="Open Sans"/>
            </a:endParaRPr>
          </a:p>
        </p:txBody>
      </p:sp>
      <p:sp>
        <p:nvSpPr>
          <p:cNvPr id="874" name="Google Shape;874;g179838de3cc_0_0"/>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875" name="Google Shape;875;g179838de3cc_0_0"/>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876" name="Google Shape;876;g179838de3cc_0_0"/>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877" name="Google Shape;877;g179838de3cc_0_0"/>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78" name="Google Shape;878;g179838de3cc_0_0"/>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879" name="Google Shape;879;g179838de3cc_0_0"/>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880" name="Google Shape;880;g179838de3cc_0_0"/>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179838de3cc_0_0"/>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2" name="Google Shape;882;g179838de3cc_0_0"/>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83" name="Google Shape;883;g179838de3cc_0_0"/>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Martin Bevan</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id="884" name="Google Shape;884;g179838de3cc_0_0"/>
          <p:cNvPicPr preferRelativeResize="0"/>
          <p:nvPr/>
        </p:nvPicPr>
        <p:blipFill rotWithShape="1">
          <a:blip r:embed="rId4">
            <a:alphaModFix/>
          </a:blip>
          <a:srcRect b="0" l="0" r="0" t="0"/>
          <a:stretch/>
        </p:blipFill>
        <p:spPr>
          <a:xfrm>
            <a:off x="5530838" y="2018904"/>
            <a:ext cx="1867200" cy="2469300"/>
          </a:xfrm>
          <a:prstGeom prst="parallelogram">
            <a:avLst>
              <a:gd fmla="val 25000" name="adj"/>
            </a:avLst>
          </a:prstGeom>
          <a:noFill/>
          <a:ln cap="flat" cmpd="sng" w="9525">
            <a:solidFill>
              <a:schemeClr val="dk1"/>
            </a:solidFill>
            <a:prstDash val="solid"/>
            <a:round/>
            <a:headEnd len="sm" w="sm" type="none"/>
            <a:tailEnd len="sm" w="sm" type="none"/>
          </a:ln>
        </p:spPr>
      </p:pic>
      <p:sp>
        <p:nvSpPr>
          <p:cNvPr id="885" name="Google Shape;885;g179838de3cc_0_0"/>
          <p:cNvSpPr txBox="1"/>
          <p:nvPr>
            <p:ph idx="2" type="body"/>
          </p:nvPr>
        </p:nvSpPr>
        <p:spPr>
          <a:xfrm>
            <a:off x="1101725" y="2197050"/>
            <a:ext cx="38622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de" sz="3100">
                <a:solidFill>
                  <a:srgbClr val="00AFEC"/>
                </a:solidFill>
              </a:rPr>
              <a:t>Any Questions?</a:t>
            </a:r>
            <a:endParaRPr sz="3100">
              <a:solidFill>
                <a:srgbClr val="00AFEC"/>
              </a:solidFill>
            </a:endParaRPr>
          </a:p>
          <a:p>
            <a:pPr indent="0" lvl="0" marL="0" rtl="0" algn="ctr">
              <a:lnSpc>
                <a:spcPct val="100000"/>
              </a:lnSpc>
              <a:spcBef>
                <a:spcPts val="0"/>
              </a:spcBef>
              <a:spcAft>
                <a:spcPts val="0"/>
              </a:spcAft>
              <a:buSzPts val="2000"/>
              <a:buNone/>
            </a:pPr>
            <a:r>
              <a:rPr lang="de" sz="3100">
                <a:solidFill>
                  <a:srgbClr val="00AFEC"/>
                </a:solidFill>
              </a:rPr>
              <a:t>Please email Martin at </a:t>
            </a:r>
            <a:r>
              <a:rPr lang="de" sz="3100" u="sng">
                <a:solidFill>
                  <a:schemeClr val="hlink"/>
                </a:solidFill>
                <a:hlinkClick r:id="rId5"/>
              </a:rPr>
              <a:t>referee@fipfa.org</a:t>
            </a:r>
            <a:r>
              <a:rPr lang="de" sz="3100">
                <a:solidFill>
                  <a:srgbClr val="00AFEC"/>
                </a:solidFill>
              </a:rPr>
              <a:t> </a:t>
            </a:r>
            <a:endParaRPr sz="3100">
              <a:solidFill>
                <a:srgbClr val="00AFEC"/>
              </a:solidFill>
            </a:endParaRPr>
          </a:p>
        </p:txBody>
      </p:sp>
      <p:pic>
        <p:nvPicPr>
          <p:cNvPr descr="siffet 22.png" id="886" name="Google Shape;886;g179838de3cc_0_0"/>
          <p:cNvPicPr preferRelativeResize="0"/>
          <p:nvPr/>
        </p:nvPicPr>
        <p:blipFill rotWithShape="1">
          <a:blip r:embed="rId6">
            <a:alphaModFix/>
          </a:blip>
          <a:srcRect b="0" l="0" r="0" t="0"/>
          <a:stretch/>
        </p:blipFill>
        <p:spPr>
          <a:xfrm>
            <a:off x="7464426" y="2771776"/>
            <a:ext cx="1320800" cy="1230312"/>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65"/>
          <p:cNvSpPr/>
          <p:nvPr/>
        </p:nvSpPr>
        <p:spPr>
          <a:xfrm>
            <a:off x="6432550" y="1992314"/>
            <a:ext cx="2711450" cy="2738437"/>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92" name="Google Shape;892;p65"/>
          <p:cNvSpPr txBox="1"/>
          <p:nvPr>
            <p:ph type="title"/>
          </p:nvPr>
        </p:nvSpPr>
        <p:spPr>
          <a:xfrm>
            <a:off x="1101726" y="273051"/>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893" name="Google Shape;893;p65"/>
          <p:cNvSpPr txBox="1"/>
          <p:nvPr>
            <p:ph idx="2" type="body"/>
          </p:nvPr>
        </p:nvSpPr>
        <p:spPr>
          <a:xfrm>
            <a:off x="455104" y="2274187"/>
            <a:ext cx="4778035" cy="152460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3200">
                <a:solidFill>
                  <a:srgbClr val="D7471F"/>
                </a:solidFill>
                <a:latin typeface="Open Sans"/>
                <a:ea typeface="Open Sans"/>
                <a:cs typeface="Open Sans"/>
                <a:sym typeface="Open Sans"/>
              </a:rPr>
              <a:t>Classification Update</a:t>
            </a:r>
            <a:endParaRPr sz="3600"/>
          </a:p>
        </p:txBody>
      </p:sp>
      <p:sp>
        <p:nvSpPr>
          <p:cNvPr id="894" name="Google Shape;894;p65"/>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895" name="Google Shape;895;p65"/>
          <p:cNvPicPr preferRelativeResize="0"/>
          <p:nvPr/>
        </p:nvPicPr>
        <p:blipFill rotWithShape="1">
          <a:blip r:embed="rId3">
            <a:alphaModFix/>
          </a:blip>
          <a:srcRect b="42964" l="0" r="38874" t="0"/>
          <a:stretch/>
        </p:blipFill>
        <p:spPr>
          <a:xfrm>
            <a:off x="8175626" y="301626"/>
            <a:ext cx="854075" cy="690563"/>
          </a:xfrm>
          <a:prstGeom prst="rect">
            <a:avLst/>
          </a:prstGeom>
          <a:noFill/>
          <a:ln>
            <a:noFill/>
          </a:ln>
        </p:spPr>
      </p:pic>
      <p:cxnSp>
        <p:nvCxnSpPr>
          <p:cNvPr id="896" name="Google Shape;896;p65"/>
          <p:cNvCxnSpPr/>
          <p:nvPr/>
        </p:nvCxnSpPr>
        <p:spPr>
          <a:xfrm flipH="1">
            <a:off x="5082988" y="2030414"/>
            <a:ext cx="555814" cy="2669333"/>
          </a:xfrm>
          <a:prstGeom prst="straightConnector1">
            <a:avLst/>
          </a:prstGeom>
          <a:noFill/>
          <a:ln cap="flat" cmpd="sng" w="28575">
            <a:solidFill>
              <a:srgbClr val="D7471F"/>
            </a:solidFill>
            <a:prstDash val="dot"/>
            <a:round/>
            <a:headEnd len="sm" w="sm" type="none"/>
            <a:tailEnd len="sm" w="sm" type="none"/>
          </a:ln>
        </p:spPr>
      </p:cxnSp>
      <p:sp>
        <p:nvSpPr>
          <p:cNvPr id="897" name="Google Shape;897;p65"/>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898" name="Google Shape;898;p65"/>
          <p:cNvSpPr txBox="1"/>
          <p:nvPr>
            <p:ph idx="2" type="body"/>
          </p:nvPr>
        </p:nvSpPr>
        <p:spPr>
          <a:xfrm>
            <a:off x="7065964" y="4084639"/>
            <a:ext cx="2274887"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899" name="Google Shape;899;p65"/>
          <p:cNvCxnSpPr/>
          <p:nvPr/>
        </p:nvCxnSpPr>
        <p:spPr>
          <a:xfrm flipH="1" rot="10800000">
            <a:off x="7875589" y="4016376"/>
            <a:ext cx="558800" cy="4764"/>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1"/>
              </a:srgbClr>
            </a:outerShdw>
          </a:effectLst>
        </p:spPr>
      </p:cxnSp>
      <p:pic>
        <p:nvPicPr>
          <p:cNvPr id="900" name="Google Shape;900;p65"/>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901" name="Google Shape;901;p65"/>
          <p:cNvGrpSpPr/>
          <p:nvPr/>
        </p:nvGrpSpPr>
        <p:grpSpPr>
          <a:xfrm>
            <a:off x="7677150" y="2757489"/>
            <a:ext cx="941388" cy="1225550"/>
            <a:chOff x="590250" y="244200"/>
            <a:chExt cx="407975" cy="532174"/>
          </a:xfrm>
        </p:grpSpPr>
        <p:sp>
          <p:nvSpPr>
            <p:cNvPr id="902" name="Google Shape;902;p65"/>
            <p:cNvSpPr/>
            <p:nvPr/>
          </p:nvSpPr>
          <p:spPr>
            <a:xfrm>
              <a:off x="623125" y="313625"/>
              <a:ext cx="375100" cy="462749"/>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65"/>
            <p:cNvSpPr/>
            <p:nvPr/>
          </p:nvSpPr>
          <p:spPr>
            <a:xfrm>
              <a:off x="590250" y="269775"/>
              <a:ext cx="377524" cy="462775"/>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65"/>
            <p:cNvSpPr/>
            <p:nvPr/>
          </p:nvSpPr>
          <p:spPr>
            <a:xfrm>
              <a:off x="796650" y="274025"/>
              <a:ext cx="45100" cy="451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65"/>
            <p:cNvSpPr/>
            <p:nvPr/>
          </p:nvSpPr>
          <p:spPr>
            <a:xfrm>
              <a:off x="713850" y="274025"/>
              <a:ext cx="45075" cy="451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65"/>
            <p:cNvSpPr/>
            <p:nvPr/>
          </p:nvSpPr>
          <p:spPr>
            <a:xfrm>
              <a:off x="631050" y="274025"/>
              <a:ext cx="45075" cy="451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65"/>
            <p:cNvSpPr/>
            <p:nvPr/>
          </p:nvSpPr>
          <p:spPr>
            <a:xfrm>
              <a:off x="649925" y="590050"/>
              <a:ext cx="133974" cy="25"/>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65"/>
            <p:cNvSpPr/>
            <p:nvPr/>
          </p:nvSpPr>
          <p:spPr>
            <a:xfrm>
              <a:off x="649925" y="5346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65"/>
            <p:cNvSpPr/>
            <p:nvPr/>
          </p:nvSpPr>
          <p:spPr>
            <a:xfrm>
              <a:off x="649925" y="4798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65"/>
            <p:cNvSpPr/>
            <p:nvPr/>
          </p:nvSpPr>
          <p:spPr>
            <a:xfrm>
              <a:off x="649925" y="4244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65"/>
            <p:cNvSpPr/>
            <p:nvPr/>
          </p:nvSpPr>
          <p:spPr>
            <a:xfrm>
              <a:off x="879475" y="274025"/>
              <a:ext cx="45075" cy="451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65"/>
            <p:cNvSpPr/>
            <p:nvPr/>
          </p:nvSpPr>
          <p:spPr>
            <a:xfrm>
              <a:off x="654800"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65"/>
            <p:cNvSpPr/>
            <p:nvPr/>
          </p:nvSpPr>
          <p:spPr>
            <a:xfrm>
              <a:off x="7376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65"/>
            <p:cNvSpPr/>
            <p:nvPr/>
          </p:nvSpPr>
          <p:spPr>
            <a:xfrm>
              <a:off x="8204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65"/>
            <p:cNvSpPr/>
            <p:nvPr/>
          </p:nvSpPr>
          <p:spPr>
            <a:xfrm>
              <a:off x="903225"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66"/>
          <p:cNvSpPr/>
          <p:nvPr/>
        </p:nvSpPr>
        <p:spPr>
          <a:xfrm>
            <a:off x="6432550" y="1992314"/>
            <a:ext cx="2711450" cy="2738437"/>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21" name="Google Shape;921;p66"/>
          <p:cNvSpPr txBox="1"/>
          <p:nvPr>
            <p:ph type="title"/>
          </p:nvPr>
        </p:nvSpPr>
        <p:spPr>
          <a:xfrm>
            <a:off x="1101726" y="273051"/>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922" name="Google Shape;922;p66"/>
          <p:cNvSpPr txBox="1"/>
          <p:nvPr>
            <p:ph idx="2" type="body"/>
          </p:nvPr>
        </p:nvSpPr>
        <p:spPr>
          <a:xfrm>
            <a:off x="851656" y="1077354"/>
            <a:ext cx="5248275" cy="5111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Classification Update</a:t>
            </a:r>
            <a:endParaRPr/>
          </a:p>
        </p:txBody>
      </p:sp>
      <p:sp>
        <p:nvSpPr>
          <p:cNvPr id="923" name="Google Shape;923;p66"/>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924" name="Google Shape;924;p66"/>
          <p:cNvPicPr preferRelativeResize="0"/>
          <p:nvPr/>
        </p:nvPicPr>
        <p:blipFill rotWithShape="1">
          <a:blip r:embed="rId3">
            <a:alphaModFix/>
          </a:blip>
          <a:srcRect b="42964" l="0" r="38874" t="0"/>
          <a:stretch/>
        </p:blipFill>
        <p:spPr>
          <a:xfrm>
            <a:off x="8175626" y="301626"/>
            <a:ext cx="854075" cy="690563"/>
          </a:xfrm>
          <a:prstGeom prst="rect">
            <a:avLst/>
          </a:prstGeom>
          <a:noFill/>
          <a:ln>
            <a:noFill/>
          </a:ln>
        </p:spPr>
      </p:pic>
      <p:cxnSp>
        <p:nvCxnSpPr>
          <p:cNvPr id="925" name="Google Shape;925;p66"/>
          <p:cNvCxnSpPr/>
          <p:nvPr/>
        </p:nvCxnSpPr>
        <p:spPr>
          <a:xfrm flipH="1">
            <a:off x="5082988" y="2030414"/>
            <a:ext cx="555814" cy="2669333"/>
          </a:xfrm>
          <a:prstGeom prst="straightConnector1">
            <a:avLst/>
          </a:prstGeom>
          <a:noFill/>
          <a:ln cap="flat" cmpd="sng" w="28575">
            <a:solidFill>
              <a:srgbClr val="D7471F"/>
            </a:solidFill>
            <a:prstDash val="dot"/>
            <a:round/>
            <a:headEnd len="sm" w="sm" type="none"/>
            <a:tailEnd len="sm" w="sm" type="none"/>
          </a:ln>
        </p:spPr>
      </p:cxnSp>
      <p:sp>
        <p:nvSpPr>
          <p:cNvPr id="926" name="Google Shape;926;p66"/>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927" name="Google Shape;927;p66"/>
          <p:cNvSpPr txBox="1"/>
          <p:nvPr>
            <p:ph idx="2" type="body"/>
          </p:nvPr>
        </p:nvSpPr>
        <p:spPr>
          <a:xfrm>
            <a:off x="7065964" y="4084639"/>
            <a:ext cx="2274887"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928" name="Google Shape;928;p66"/>
          <p:cNvCxnSpPr/>
          <p:nvPr/>
        </p:nvCxnSpPr>
        <p:spPr>
          <a:xfrm flipH="1" rot="10800000">
            <a:off x="7875589" y="4016376"/>
            <a:ext cx="558800" cy="4764"/>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1"/>
              </a:srgbClr>
            </a:outerShdw>
          </a:effectLst>
        </p:spPr>
      </p:cxnSp>
      <p:pic>
        <p:nvPicPr>
          <p:cNvPr id="929" name="Google Shape;929;p66"/>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930" name="Google Shape;930;p66"/>
          <p:cNvGrpSpPr/>
          <p:nvPr/>
        </p:nvGrpSpPr>
        <p:grpSpPr>
          <a:xfrm>
            <a:off x="7677150" y="2757489"/>
            <a:ext cx="941388" cy="1225550"/>
            <a:chOff x="590250" y="244200"/>
            <a:chExt cx="407975" cy="532174"/>
          </a:xfrm>
        </p:grpSpPr>
        <p:sp>
          <p:nvSpPr>
            <p:cNvPr id="931" name="Google Shape;931;p66"/>
            <p:cNvSpPr/>
            <p:nvPr/>
          </p:nvSpPr>
          <p:spPr>
            <a:xfrm>
              <a:off x="623125" y="313625"/>
              <a:ext cx="375100" cy="462749"/>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66"/>
            <p:cNvSpPr/>
            <p:nvPr/>
          </p:nvSpPr>
          <p:spPr>
            <a:xfrm>
              <a:off x="590250" y="269775"/>
              <a:ext cx="377524" cy="462775"/>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66"/>
            <p:cNvSpPr/>
            <p:nvPr/>
          </p:nvSpPr>
          <p:spPr>
            <a:xfrm>
              <a:off x="796650" y="274025"/>
              <a:ext cx="45100" cy="451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66"/>
            <p:cNvSpPr/>
            <p:nvPr/>
          </p:nvSpPr>
          <p:spPr>
            <a:xfrm>
              <a:off x="713850" y="274025"/>
              <a:ext cx="45075" cy="451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66"/>
            <p:cNvSpPr/>
            <p:nvPr/>
          </p:nvSpPr>
          <p:spPr>
            <a:xfrm>
              <a:off x="631050" y="274025"/>
              <a:ext cx="45075" cy="451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66"/>
            <p:cNvSpPr/>
            <p:nvPr/>
          </p:nvSpPr>
          <p:spPr>
            <a:xfrm>
              <a:off x="649925" y="590050"/>
              <a:ext cx="133974" cy="25"/>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66"/>
            <p:cNvSpPr/>
            <p:nvPr/>
          </p:nvSpPr>
          <p:spPr>
            <a:xfrm>
              <a:off x="649925" y="5346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66"/>
            <p:cNvSpPr/>
            <p:nvPr/>
          </p:nvSpPr>
          <p:spPr>
            <a:xfrm>
              <a:off x="649925" y="4798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66"/>
            <p:cNvSpPr/>
            <p:nvPr/>
          </p:nvSpPr>
          <p:spPr>
            <a:xfrm>
              <a:off x="649925" y="4244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66"/>
            <p:cNvSpPr/>
            <p:nvPr/>
          </p:nvSpPr>
          <p:spPr>
            <a:xfrm>
              <a:off x="879475" y="274025"/>
              <a:ext cx="45075" cy="451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66"/>
            <p:cNvSpPr/>
            <p:nvPr/>
          </p:nvSpPr>
          <p:spPr>
            <a:xfrm>
              <a:off x="654800"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66"/>
            <p:cNvSpPr/>
            <p:nvPr/>
          </p:nvSpPr>
          <p:spPr>
            <a:xfrm>
              <a:off x="7376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66"/>
            <p:cNvSpPr/>
            <p:nvPr/>
          </p:nvSpPr>
          <p:spPr>
            <a:xfrm>
              <a:off x="8204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66"/>
            <p:cNvSpPr/>
            <p:nvPr/>
          </p:nvSpPr>
          <p:spPr>
            <a:xfrm>
              <a:off x="903225"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45" name="Google Shape;945;p66"/>
          <p:cNvSpPr txBox="1"/>
          <p:nvPr/>
        </p:nvSpPr>
        <p:spPr>
          <a:xfrm>
            <a:off x="464300" y="1554199"/>
            <a:ext cx="4710900" cy="3145500"/>
          </a:xfrm>
          <a:prstGeom prst="rect">
            <a:avLst/>
          </a:prstGeom>
          <a:noFill/>
          <a:ln>
            <a:noFill/>
          </a:ln>
        </p:spPr>
        <p:txBody>
          <a:bodyPr anchorCtr="0" anchor="t" bIns="91425" lIns="91425" spcFirstLastPara="1" rIns="91425" wrap="square" tIns="91425">
            <a:noAutofit/>
          </a:bodyPr>
          <a:lstStyle/>
          <a:p>
            <a:pPr indent="-393700" lvl="0" marL="457200" marR="0" rtl="0" algn="l">
              <a:lnSpc>
                <a:spcPct val="100000"/>
              </a:lnSpc>
              <a:spcBef>
                <a:spcPts val="0"/>
              </a:spcBef>
              <a:spcAft>
                <a:spcPts val="0"/>
              </a:spcAft>
              <a:buClr>
                <a:srgbClr val="FF8700"/>
              </a:buClr>
              <a:buSzPts val="2600"/>
              <a:buFont typeface="Roboto"/>
              <a:buChar char="▸"/>
            </a:pPr>
            <a:r>
              <a:rPr lang="de" sz="1250">
                <a:solidFill>
                  <a:srgbClr val="222222"/>
                </a:solidFill>
                <a:latin typeface="Roboto"/>
                <a:ea typeface="Roboto"/>
                <a:cs typeface="Roboto"/>
                <a:sym typeface="Roboto"/>
              </a:rPr>
              <a:t>As competitions begin to be planned and held in the zones it is encouraging to see the levels of participation maintained. The same cannot be said for the maintenance of classifiers. </a:t>
            </a:r>
            <a:endParaRPr sz="1250">
              <a:solidFill>
                <a:srgbClr val="222222"/>
              </a:solidFill>
              <a:latin typeface="Roboto"/>
              <a:ea typeface="Roboto"/>
              <a:cs typeface="Roboto"/>
              <a:sym typeface="Roboto"/>
            </a:endParaRPr>
          </a:p>
          <a:p>
            <a:pPr indent="-393700" lvl="0" marL="457200" marR="0" rtl="0" algn="l">
              <a:lnSpc>
                <a:spcPct val="100000"/>
              </a:lnSpc>
              <a:spcBef>
                <a:spcPts val="0"/>
              </a:spcBef>
              <a:spcAft>
                <a:spcPts val="0"/>
              </a:spcAft>
              <a:buClr>
                <a:srgbClr val="FF8700"/>
              </a:buClr>
              <a:buSzPts val="2600"/>
              <a:buFont typeface="Roboto"/>
              <a:buChar char="▸"/>
            </a:pPr>
            <a:r>
              <a:rPr lang="de" sz="1250">
                <a:solidFill>
                  <a:srgbClr val="222222"/>
                </a:solidFill>
                <a:latin typeface="Roboto"/>
                <a:ea typeface="Roboto"/>
                <a:cs typeface="Roboto"/>
                <a:sym typeface="Roboto"/>
              </a:rPr>
              <a:t>The extreme hiatus caused through Covid has meant that classifiers have modified their priorities or do not have a national organisation that use classification rules in their respective leagues have not had opportunity to use their skill for in some cases, 3-4 years.</a:t>
            </a:r>
            <a:endParaRPr b="0" i="0" sz="1300" u="none" cap="none" strike="noStrike">
              <a:solidFill>
                <a:srgbClr val="222222"/>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9"/>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Font typeface="Dosis"/>
              <a:buNone/>
            </a:pPr>
            <a:r>
              <a:rPr b="1" lang="de"/>
              <a:t>TODAY’S AGENDA </a:t>
            </a:r>
            <a:r>
              <a:rPr b="1" lang="de" sz="1400"/>
              <a:t>(continued)</a:t>
            </a:r>
            <a:endParaRPr/>
          </a:p>
        </p:txBody>
      </p:sp>
      <p:sp>
        <p:nvSpPr>
          <p:cNvPr id="166" name="Google Shape;166;p9"/>
          <p:cNvSpPr txBox="1"/>
          <p:nvPr>
            <p:ph idx="1" type="body"/>
          </p:nvPr>
        </p:nvSpPr>
        <p:spPr>
          <a:xfrm>
            <a:off x="1104900" y="1095375"/>
            <a:ext cx="7504113" cy="3825875"/>
          </a:xfrm>
          <a:prstGeom prst="rect">
            <a:avLst/>
          </a:prstGeom>
          <a:noFill/>
          <a:ln>
            <a:noFill/>
          </a:ln>
        </p:spPr>
        <p:txBody>
          <a:bodyPr anchorCtr="0" anchor="t" bIns="91425" lIns="91425" spcFirstLastPara="1" rIns="91425" wrap="square" tIns="91425">
            <a:noAutofit/>
          </a:bodyPr>
          <a:lstStyle/>
          <a:p>
            <a:pPr indent="-190500" lvl="0" marL="190500" rtl="0" algn="l">
              <a:lnSpc>
                <a:spcPct val="100000"/>
              </a:lnSpc>
              <a:spcBef>
                <a:spcPts val="0"/>
              </a:spcBef>
              <a:spcAft>
                <a:spcPts val="0"/>
              </a:spcAft>
              <a:buSzPts val="2000"/>
              <a:buChar char="▸"/>
            </a:pPr>
            <a:r>
              <a:rPr b="1" lang="de" sz="2000" u="sng"/>
              <a:t>Reports </a:t>
            </a:r>
            <a:r>
              <a:rPr b="1" lang="de" sz="1400" u="sng"/>
              <a:t>(continued)</a:t>
            </a:r>
            <a:r>
              <a:rPr b="1" lang="de" sz="1400"/>
              <a:t>:</a:t>
            </a:r>
            <a:endParaRPr sz="1400"/>
          </a:p>
          <a:p>
            <a:pPr indent="-25400" lvl="1" marL="609600" rtl="0" algn="l">
              <a:lnSpc>
                <a:spcPct val="100000"/>
              </a:lnSpc>
              <a:spcBef>
                <a:spcPts val="0"/>
              </a:spcBef>
              <a:spcAft>
                <a:spcPts val="0"/>
              </a:spcAft>
              <a:buSzPts val="2000"/>
              <a:buNone/>
            </a:pPr>
            <a:r>
              <a:t/>
            </a:r>
            <a:endParaRPr sz="900"/>
          </a:p>
          <a:p>
            <a:pPr indent="-146050" lvl="1" marL="609600" rtl="0" algn="l">
              <a:lnSpc>
                <a:spcPct val="100000"/>
              </a:lnSpc>
              <a:spcBef>
                <a:spcPts val="0"/>
              </a:spcBef>
              <a:spcAft>
                <a:spcPts val="0"/>
              </a:spcAft>
              <a:buSzPts val="1900"/>
              <a:buChar char="▹"/>
            </a:pPr>
            <a:r>
              <a:rPr lang="de" sz="1900"/>
              <a:t>Election for President:</a:t>
            </a:r>
            <a:endParaRPr sz="2300"/>
          </a:p>
          <a:p>
            <a:pPr indent="-146050" lvl="2" marL="1066800" rtl="0" algn="l">
              <a:lnSpc>
                <a:spcPct val="100000"/>
              </a:lnSpc>
              <a:spcBef>
                <a:spcPts val="0"/>
              </a:spcBef>
              <a:spcAft>
                <a:spcPts val="0"/>
              </a:spcAft>
              <a:buSzPts val="1900"/>
              <a:buChar char="▹"/>
            </a:pPr>
            <a:r>
              <a:rPr lang="de" sz="1900"/>
              <a:t>Four Year Term ending in 2026</a:t>
            </a:r>
            <a:endParaRPr sz="2300"/>
          </a:p>
          <a:p>
            <a:pPr indent="-146050" lvl="2" marL="1066800" rtl="0" algn="l">
              <a:lnSpc>
                <a:spcPct val="100000"/>
              </a:lnSpc>
              <a:spcBef>
                <a:spcPts val="0"/>
              </a:spcBef>
              <a:spcAft>
                <a:spcPts val="0"/>
              </a:spcAft>
              <a:buSzPts val="1900"/>
              <a:buChar char="▹"/>
            </a:pPr>
            <a:r>
              <a:rPr lang="de" sz="1900"/>
              <a:t>Nominees:</a:t>
            </a:r>
            <a:endParaRPr sz="1900"/>
          </a:p>
          <a:p>
            <a:pPr indent="-330200" lvl="3" marL="1828800" rtl="0" algn="l">
              <a:lnSpc>
                <a:spcPct val="100000"/>
              </a:lnSpc>
              <a:spcBef>
                <a:spcPts val="0"/>
              </a:spcBef>
              <a:spcAft>
                <a:spcPts val="0"/>
              </a:spcAft>
              <a:buSzPts val="1600"/>
              <a:buChar char="▹"/>
            </a:pPr>
            <a:r>
              <a:rPr lang="de" sz="1600"/>
              <a:t>Ricky Stevenson, England</a:t>
            </a:r>
            <a:endParaRPr sz="1600"/>
          </a:p>
          <a:p>
            <a:pPr indent="-311150" lvl="4" marL="2286000" rtl="0" algn="l">
              <a:lnSpc>
                <a:spcPct val="100000"/>
              </a:lnSpc>
              <a:spcBef>
                <a:spcPts val="0"/>
              </a:spcBef>
              <a:spcAft>
                <a:spcPts val="0"/>
              </a:spcAft>
              <a:buSzPts val="1300"/>
              <a:buChar char="▹"/>
            </a:pPr>
            <a:r>
              <a:rPr lang="de" sz="1300"/>
              <a:t>Comments from Ricky</a:t>
            </a:r>
            <a:endParaRPr sz="1300"/>
          </a:p>
          <a:p>
            <a:pPr indent="0" lvl="0" marL="0" rtl="0" algn="l">
              <a:lnSpc>
                <a:spcPct val="100000"/>
              </a:lnSpc>
              <a:spcBef>
                <a:spcPts val="0"/>
              </a:spcBef>
              <a:spcAft>
                <a:spcPts val="0"/>
              </a:spcAft>
              <a:buNone/>
            </a:pPr>
            <a:r>
              <a:t/>
            </a:r>
            <a:endParaRPr sz="1300"/>
          </a:p>
          <a:p>
            <a:pPr indent="-330200" lvl="3" marL="1828800" rtl="0" algn="l">
              <a:lnSpc>
                <a:spcPct val="100000"/>
              </a:lnSpc>
              <a:spcBef>
                <a:spcPts val="0"/>
              </a:spcBef>
              <a:spcAft>
                <a:spcPts val="0"/>
              </a:spcAft>
              <a:buSzPts val="1600"/>
              <a:buChar char="▹"/>
            </a:pPr>
            <a:r>
              <a:rPr lang="de" sz="1600"/>
              <a:t>Sebastian Tisera, Argentina</a:t>
            </a:r>
            <a:endParaRPr sz="1600"/>
          </a:p>
          <a:p>
            <a:pPr indent="-311150" lvl="4" marL="2286000" rtl="0" algn="l">
              <a:lnSpc>
                <a:spcPct val="100000"/>
              </a:lnSpc>
              <a:spcBef>
                <a:spcPts val="0"/>
              </a:spcBef>
              <a:spcAft>
                <a:spcPts val="0"/>
              </a:spcAft>
              <a:buSzPts val="1300"/>
              <a:buChar char="▹"/>
            </a:pPr>
            <a:r>
              <a:rPr lang="de" sz="1300"/>
              <a:t>Comments from Sebastian</a:t>
            </a:r>
            <a:endParaRPr sz="1300"/>
          </a:p>
          <a:p>
            <a:pPr indent="-25400" lvl="3" marL="1524000" rtl="0" algn="l">
              <a:lnSpc>
                <a:spcPct val="100000"/>
              </a:lnSpc>
              <a:spcBef>
                <a:spcPts val="0"/>
              </a:spcBef>
              <a:spcAft>
                <a:spcPts val="0"/>
              </a:spcAft>
              <a:buSzPts val="2000"/>
              <a:buNone/>
            </a:pPr>
            <a:r>
              <a:t/>
            </a:r>
            <a:endParaRPr sz="1300"/>
          </a:p>
          <a:p>
            <a:pPr indent="-146050" lvl="1" marL="609600" rtl="0" algn="l">
              <a:lnSpc>
                <a:spcPct val="100000"/>
              </a:lnSpc>
              <a:spcBef>
                <a:spcPts val="0"/>
              </a:spcBef>
              <a:spcAft>
                <a:spcPts val="0"/>
              </a:spcAft>
              <a:buSzPts val="1900"/>
              <a:buChar char="▹"/>
            </a:pPr>
            <a:r>
              <a:rPr lang="de" sz="1900"/>
              <a:t>Voting and results</a:t>
            </a:r>
            <a:endParaRPr sz="1900"/>
          </a:p>
          <a:p>
            <a:pPr indent="0" lvl="0" marL="914400" rtl="0" algn="l">
              <a:lnSpc>
                <a:spcPct val="100000"/>
              </a:lnSpc>
              <a:spcBef>
                <a:spcPts val="0"/>
              </a:spcBef>
              <a:spcAft>
                <a:spcPts val="0"/>
              </a:spcAft>
              <a:buNone/>
            </a:pPr>
            <a:r>
              <a:t/>
            </a:r>
            <a:endParaRPr sz="900"/>
          </a:p>
          <a:p>
            <a:pPr indent="-146050" lvl="1" marL="609600" rtl="0" algn="l">
              <a:lnSpc>
                <a:spcPct val="100000"/>
              </a:lnSpc>
              <a:spcBef>
                <a:spcPts val="0"/>
              </a:spcBef>
              <a:spcAft>
                <a:spcPts val="0"/>
              </a:spcAft>
              <a:buSzPts val="1900"/>
              <a:buChar char="▹"/>
            </a:pPr>
            <a:r>
              <a:rPr lang="de" sz="1900"/>
              <a:t>Conclusion by Ricky Stevenson, President</a:t>
            </a:r>
            <a:endParaRPr sz="2300"/>
          </a:p>
          <a:p>
            <a:pPr indent="-25400" lvl="2" marL="1066800" rtl="0" algn="l">
              <a:lnSpc>
                <a:spcPct val="100000"/>
              </a:lnSpc>
              <a:spcBef>
                <a:spcPts val="0"/>
              </a:spcBef>
              <a:spcAft>
                <a:spcPts val="0"/>
              </a:spcAft>
              <a:buSzPts val="2000"/>
              <a:buNone/>
            </a:pPr>
            <a:r>
              <a:t/>
            </a:r>
            <a:endParaRPr sz="1400"/>
          </a:p>
          <a:p>
            <a:pPr indent="0" lvl="1" marL="609600" rtl="0" algn="l">
              <a:lnSpc>
                <a:spcPct val="100000"/>
              </a:lnSpc>
              <a:spcBef>
                <a:spcPts val="0"/>
              </a:spcBef>
              <a:spcAft>
                <a:spcPts val="0"/>
              </a:spcAft>
              <a:buSzPts val="2400"/>
              <a:buFont typeface="Roboto"/>
              <a:buNone/>
            </a:pPr>
            <a:r>
              <a:t/>
            </a:r>
            <a:endParaRPr>
              <a:latin typeface="Roboto"/>
              <a:ea typeface="Roboto"/>
              <a:cs typeface="Roboto"/>
              <a:sym typeface="Roboto"/>
            </a:endParaRPr>
          </a:p>
        </p:txBody>
      </p:sp>
      <p:sp>
        <p:nvSpPr>
          <p:cNvPr id="167" name="Google Shape;167;p9"/>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168" name="Google Shape;168;p9"/>
          <p:cNvPicPr preferRelativeResize="0"/>
          <p:nvPr/>
        </p:nvPicPr>
        <p:blipFill rotWithShape="1">
          <a:blip r:embed="rId3">
            <a:alphaModFix/>
          </a:blip>
          <a:srcRect b="42964" l="0" r="38874" t="0"/>
          <a:stretch/>
        </p:blipFill>
        <p:spPr>
          <a:xfrm>
            <a:off x="8175625" y="301625"/>
            <a:ext cx="854075" cy="690563"/>
          </a:xfrm>
          <a:prstGeom prst="rect">
            <a:avLst/>
          </a:prstGeom>
          <a:noFill/>
          <a:ln>
            <a:noFill/>
          </a:ln>
        </p:spPr>
      </p:pic>
      <p:pic>
        <p:nvPicPr>
          <p:cNvPr id="169" name="Google Shape;169;p9"/>
          <p:cNvPicPr preferRelativeResize="0"/>
          <p:nvPr/>
        </p:nvPicPr>
        <p:blipFill rotWithShape="1">
          <a:blip r:embed="rId4">
            <a:alphaModFix/>
          </a:blip>
          <a:srcRect b="0" l="0" r="0" t="0"/>
          <a:stretch/>
        </p:blipFill>
        <p:spPr>
          <a:xfrm>
            <a:off x="7242175" y="3376613"/>
            <a:ext cx="1787525" cy="141287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g179838de3cc_1_42"/>
          <p:cNvSpPr/>
          <p:nvPr/>
        </p:nvSpPr>
        <p:spPr>
          <a:xfrm>
            <a:off x="6432550" y="1992314"/>
            <a:ext cx="2711400" cy="27384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51" name="Google Shape;951;g179838de3cc_1_42"/>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952" name="Google Shape;952;g179838de3cc_1_42"/>
          <p:cNvSpPr txBox="1"/>
          <p:nvPr>
            <p:ph idx="2" type="body"/>
          </p:nvPr>
        </p:nvSpPr>
        <p:spPr>
          <a:xfrm>
            <a:off x="851656" y="107735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Classification Update</a:t>
            </a:r>
            <a:endParaRPr/>
          </a:p>
        </p:txBody>
      </p:sp>
      <p:sp>
        <p:nvSpPr>
          <p:cNvPr id="953" name="Google Shape;953;g179838de3cc_1_42"/>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954" name="Google Shape;954;g179838de3cc_1_42"/>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955" name="Google Shape;955;g179838de3cc_1_42"/>
          <p:cNvCxnSpPr/>
          <p:nvPr/>
        </p:nvCxnSpPr>
        <p:spPr>
          <a:xfrm flipH="1">
            <a:off x="5082902" y="2030414"/>
            <a:ext cx="555900" cy="2669400"/>
          </a:xfrm>
          <a:prstGeom prst="straightConnector1">
            <a:avLst/>
          </a:prstGeom>
          <a:noFill/>
          <a:ln cap="flat" cmpd="sng" w="28575">
            <a:solidFill>
              <a:srgbClr val="D7471F"/>
            </a:solidFill>
            <a:prstDash val="dot"/>
            <a:round/>
            <a:headEnd len="sm" w="sm" type="none"/>
            <a:tailEnd len="sm" w="sm" type="none"/>
          </a:ln>
        </p:spPr>
      </p:cxnSp>
      <p:sp>
        <p:nvSpPr>
          <p:cNvPr id="956" name="Google Shape;956;g179838de3cc_1_42"/>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957" name="Google Shape;957;g179838de3cc_1_42"/>
          <p:cNvSpPr txBox="1"/>
          <p:nvPr>
            <p:ph idx="2" type="body"/>
          </p:nvPr>
        </p:nvSpPr>
        <p:spPr>
          <a:xfrm>
            <a:off x="7065964"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958" name="Google Shape;958;g179838de3cc_1_42"/>
          <p:cNvCxnSpPr/>
          <p:nvPr/>
        </p:nvCxnSpPr>
        <p:spPr>
          <a:xfrm flipH="1" rot="10800000">
            <a:off x="7875589" y="4016340"/>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pic>
        <p:nvPicPr>
          <p:cNvPr id="959" name="Google Shape;959;g179838de3cc_1_42"/>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960" name="Google Shape;960;g179838de3cc_1_42"/>
          <p:cNvGrpSpPr/>
          <p:nvPr/>
        </p:nvGrpSpPr>
        <p:grpSpPr>
          <a:xfrm>
            <a:off x="7677171" y="2757486"/>
            <a:ext cx="941172" cy="1225200"/>
            <a:chOff x="590250" y="244200"/>
            <a:chExt cx="407875" cy="532025"/>
          </a:xfrm>
        </p:grpSpPr>
        <p:sp>
          <p:nvSpPr>
            <p:cNvPr id="961" name="Google Shape;961;g179838de3cc_1_42"/>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g179838de3cc_1_42"/>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g179838de3cc_1_42"/>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g179838de3cc_1_42"/>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g179838de3cc_1_42"/>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g179838de3cc_1_42"/>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g179838de3cc_1_42"/>
            <p:cNvSpPr/>
            <p:nvPr/>
          </p:nvSpPr>
          <p:spPr>
            <a:xfrm>
              <a:off x="649925" y="5346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g179838de3cc_1_42"/>
            <p:cNvSpPr/>
            <p:nvPr/>
          </p:nvSpPr>
          <p:spPr>
            <a:xfrm>
              <a:off x="649925" y="4798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g179838de3cc_1_42"/>
            <p:cNvSpPr/>
            <p:nvPr/>
          </p:nvSpPr>
          <p:spPr>
            <a:xfrm>
              <a:off x="649925" y="4244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g179838de3cc_1_42"/>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g179838de3cc_1_42"/>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g179838de3cc_1_42"/>
            <p:cNvSpPr/>
            <p:nvPr/>
          </p:nvSpPr>
          <p:spPr>
            <a:xfrm>
              <a:off x="7376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g179838de3cc_1_42"/>
            <p:cNvSpPr/>
            <p:nvPr/>
          </p:nvSpPr>
          <p:spPr>
            <a:xfrm>
              <a:off x="8204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g179838de3cc_1_42"/>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5" name="Google Shape;975;g179838de3cc_1_42"/>
          <p:cNvSpPr txBox="1"/>
          <p:nvPr/>
        </p:nvSpPr>
        <p:spPr>
          <a:xfrm>
            <a:off x="464300" y="1554199"/>
            <a:ext cx="4710900" cy="3145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8700"/>
              </a:buClr>
              <a:buSzPts val="1400"/>
              <a:buFont typeface="Roboto"/>
              <a:buChar char="►"/>
            </a:pPr>
            <a:r>
              <a:rPr lang="de" sz="1250">
                <a:solidFill>
                  <a:schemeClr val="dk1"/>
                </a:solidFill>
                <a:latin typeface="Roboto"/>
                <a:ea typeface="Roboto"/>
                <a:cs typeface="Roboto"/>
                <a:sym typeface="Roboto"/>
              </a:rPr>
              <a:t>Subsequently in recent zonal events that have been held, recruitment of classifiers has been a challenge. This is a matter we intend to resolve by polling existing classifiers and checking their levels of commitment and looking to promote existing national classifiers from NOPF’s who have invested in classification and utilise it in their national leagues.</a:t>
            </a:r>
            <a:endParaRPr sz="1250">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sz="1250">
              <a:solidFill>
                <a:schemeClr val="dk1"/>
              </a:solidFill>
              <a:latin typeface="Roboto"/>
              <a:ea typeface="Roboto"/>
              <a:cs typeface="Roboto"/>
              <a:sym typeface="Roboto"/>
            </a:endParaRPr>
          </a:p>
          <a:p>
            <a:pPr indent="-311150" lvl="0" marL="457200" marR="0" rtl="0" algn="l">
              <a:lnSpc>
                <a:spcPct val="100000"/>
              </a:lnSpc>
              <a:spcBef>
                <a:spcPts val="0"/>
              </a:spcBef>
              <a:spcAft>
                <a:spcPts val="0"/>
              </a:spcAft>
              <a:buClr>
                <a:srgbClr val="FF8700"/>
              </a:buClr>
              <a:buSzPts val="1300"/>
              <a:buFont typeface="Roboto"/>
              <a:buChar char="►"/>
            </a:pPr>
            <a:r>
              <a:rPr lang="de" sz="1250">
                <a:solidFill>
                  <a:schemeClr val="dk1"/>
                </a:solidFill>
                <a:latin typeface="Roboto"/>
                <a:ea typeface="Roboto"/>
                <a:cs typeface="Roboto"/>
                <a:sym typeface="Roboto"/>
              </a:rPr>
              <a:t>In addition we are looking to run classification courses to train prospective candidates for national leagues across all zones. Please get in touch if you wish to be involved</a:t>
            </a:r>
            <a:endParaRPr sz="1250">
              <a:solidFill>
                <a:schemeClr val="dk1"/>
              </a:solidFill>
              <a:latin typeface="Roboto"/>
              <a:ea typeface="Roboto"/>
              <a:cs typeface="Roboto"/>
              <a:sym typeface="Roboto"/>
            </a:endParaRPr>
          </a:p>
          <a:p>
            <a:pPr indent="-228600" lvl="0" marL="457200" rtl="0" algn="l">
              <a:spcBef>
                <a:spcPts val="0"/>
              </a:spcBef>
              <a:spcAft>
                <a:spcPts val="0"/>
              </a:spcAft>
              <a:buNone/>
            </a:pPr>
            <a:r>
              <a:t/>
            </a:r>
            <a:endParaRPr sz="1250">
              <a:solidFill>
                <a:srgbClr val="222222"/>
              </a:solidFill>
              <a:latin typeface="Roboto"/>
              <a:ea typeface="Roboto"/>
              <a:cs typeface="Roboto"/>
              <a:sym typeface="Roboto"/>
            </a:endParaRPr>
          </a:p>
          <a:p>
            <a:pPr indent="0" lvl="0" marL="457200" rtl="0" algn="l">
              <a:spcBef>
                <a:spcPts val="0"/>
              </a:spcBef>
              <a:spcAft>
                <a:spcPts val="0"/>
              </a:spcAft>
              <a:buNone/>
            </a:pPr>
            <a:r>
              <a:t/>
            </a:r>
            <a:endParaRPr sz="1300">
              <a:solidFill>
                <a:srgbClr val="222222"/>
              </a:solidFill>
              <a:latin typeface="Roboto"/>
              <a:ea typeface="Roboto"/>
              <a:cs typeface="Roboto"/>
              <a:sym typeface="Roboto"/>
            </a:endParaRPr>
          </a:p>
          <a:p>
            <a:pPr indent="0" lvl="0" marL="0" marR="0" rtl="0" algn="l">
              <a:lnSpc>
                <a:spcPct val="100000"/>
              </a:lnSpc>
              <a:spcBef>
                <a:spcPts val="0"/>
              </a:spcBef>
              <a:spcAft>
                <a:spcPts val="0"/>
              </a:spcAft>
              <a:buNone/>
            </a:pPr>
            <a:r>
              <a:t/>
            </a:r>
            <a:endParaRPr sz="1250">
              <a:solidFill>
                <a:srgbClr val="222222"/>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g179838de3cc_1_71"/>
          <p:cNvSpPr/>
          <p:nvPr/>
        </p:nvSpPr>
        <p:spPr>
          <a:xfrm>
            <a:off x="6432550" y="1992314"/>
            <a:ext cx="2711400" cy="27384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81" name="Google Shape;981;g179838de3cc_1_71"/>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982" name="Google Shape;982;g179838de3cc_1_71"/>
          <p:cNvSpPr txBox="1"/>
          <p:nvPr>
            <p:ph idx="2" type="body"/>
          </p:nvPr>
        </p:nvSpPr>
        <p:spPr>
          <a:xfrm>
            <a:off x="851656" y="107735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Classification Update</a:t>
            </a:r>
            <a:endParaRPr/>
          </a:p>
        </p:txBody>
      </p:sp>
      <p:sp>
        <p:nvSpPr>
          <p:cNvPr id="983" name="Google Shape;983;g179838de3cc_1_71"/>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984" name="Google Shape;984;g179838de3cc_1_71"/>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985" name="Google Shape;985;g179838de3cc_1_71"/>
          <p:cNvCxnSpPr/>
          <p:nvPr/>
        </p:nvCxnSpPr>
        <p:spPr>
          <a:xfrm flipH="1">
            <a:off x="5082902" y="2030414"/>
            <a:ext cx="555900" cy="2669400"/>
          </a:xfrm>
          <a:prstGeom prst="straightConnector1">
            <a:avLst/>
          </a:prstGeom>
          <a:noFill/>
          <a:ln cap="flat" cmpd="sng" w="28575">
            <a:solidFill>
              <a:srgbClr val="D7471F"/>
            </a:solidFill>
            <a:prstDash val="dot"/>
            <a:round/>
            <a:headEnd len="sm" w="sm" type="none"/>
            <a:tailEnd len="sm" w="sm" type="none"/>
          </a:ln>
        </p:spPr>
      </p:cxnSp>
      <p:sp>
        <p:nvSpPr>
          <p:cNvPr id="986" name="Google Shape;986;g179838de3cc_1_7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987" name="Google Shape;987;g179838de3cc_1_71"/>
          <p:cNvSpPr txBox="1"/>
          <p:nvPr>
            <p:ph idx="2" type="body"/>
          </p:nvPr>
        </p:nvSpPr>
        <p:spPr>
          <a:xfrm>
            <a:off x="7065964"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988" name="Google Shape;988;g179838de3cc_1_71"/>
          <p:cNvCxnSpPr/>
          <p:nvPr/>
        </p:nvCxnSpPr>
        <p:spPr>
          <a:xfrm flipH="1" rot="10800000">
            <a:off x="7875589" y="4016340"/>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pic>
        <p:nvPicPr>
          <p:cNvPr id="989" name="Google Shape;989;g179838de3cc_1_71"/>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990" name="Google Shape;990;g179838de3cc_1_71"/>
          <p:cNvGrpSpPr/>
          <p:nvPr/>
        </p:nvGrpSpPr>
        <p:grpSpPr>
          <a:xfrm>
            <a:off x="7677171" y="2757486"/>
            <a:ext cx="941172" cy="1225200"/>
            <a:chOff x="590250" y="244200"/>
            <a:chExt cx="407875" cy="532025"/>
          </a:xfrm>
        </p:grpSpPr>
        <p:sp>
          <p:nvSpPr>
            <p:cNvPr id="991" name="Google Shape;991;g179838de3cc_1_71"/>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g179838de3cc_1_71"/>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g179838de3cc_1_71"/>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g179838de3cc_1_71"/>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g179838de3cc_1_71"/>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179838de3cc_1_71"/>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g179838de3cc_1_71"/>
            <p:cNvSpPr/>
            <p:nvPr/>
          </p:nvSpPr>
          <p:spPr>
            <a:xfrm>
              <a:off x="649925" y="5346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g179838de3cc_1_71"/>
            <p:cNvSpPr/>
            <p:nvPr/>
          </p:nvSpPr>
          <p:spPr>
            <a:xfrm>
              <a:off x="649925" y="4798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g179838de3cc_1_71"/>
            <p:cNvSpPr/>
            <p:nvPr/>
          </p:nvSpPr>
          <p:spPr>
            <a:xfrm>
              <a:off x="649925" y="4244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179838de3cc_1_71"/>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g179838de3cc_1_71"/>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179838de3cc_1_71"/>
            <p:cNvSpPr/>
            <p:nvPr/>
          </p:nvSpPr>
          <p:spPr>
            <a:xfrm>
              <a:off x="7376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g179838de3cc_1_71"/>
            <p:cNvSpPr/>
            <p:nvPr/>
          </p:nvSpPr>
          <p:spPr>
            <a:xfrm>
              <a:off x="8204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179838de3cc_1_71"/>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5" name="Google Shape;1005;g179838de3cc_1_71"/>
          <p:cNvSpPr txBox="1"/>
          <p:nvPr/>
        </p:nvSpPr>
        <p:spPr>
          <a:xfrm>
            <a:off x="464300" y="1554199"/>
            <a:ext cx="4710900" cy="3145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8700"/>
              </a:buClr>
              <a:buSzPts val="1400"/>
              <a:buFont typeface="Roboto"/>
              <a:buChar char="►"/>
            </a:pPr>
            <a:r>
              <a:rPr lang="de" sz="1250">
                <a:solidFill>
                  <a:schemeClr val="dk1"/>
                </a:solidFill>
                <a:latin typeface="Roboto"/>
                <a:ea typeface="Roboto"/>
                <a:cs typeface="Roboto"/>
                <a:sym typeface="Roboto"/>
              </a:rPr>
              <a:t>The </a:t>
            </a:r>
            <a:r>
              <a:rPr lang="de" sz="1250">
                <a:solidFill>
                  <a:schemeClr val="dk1"/>
                </a:solidFill>
                <a:latin typeface="Roboto"/>
                <a:ea typeface="Roboto"/>
                <a:cs typeface="Roboto"/>
                <a:sym typeface="Roboto"/>
              </a:rPr>
              <a:t>Postgraduate</a:t>
            </a:r>
            <a:r>
              <a:rPr lang="de" sz="1250">
                <a:solidFill>
                  <a:schemeClr val="dk1"/>
                </a:solidFill>
                <a:latin typeface="Roboto"/>
                <a:ea typeface="Roboto"/>
                <a:cs typeface="Roboto"/>
                <a:sym typeface="Roboto"/>
              </a:rPr>
              <a:t> research project being undertaken in Virginia USA by Dr JP Barfield and his team is nearing completion. The potential changes proposed are strongly in line with current assessment practice, but unites with the requirements of the IPC for a </a:t>
            </a:r>
            <a:r>
              <a:rPr lang="de" sz="1250">
                <a:solidFill>
                  <a:schemeClr val="dk1"/>
                </a:solidFill>
                <a:latin typeface="Roboto"/>
                <a:ea typeface="Roboto"/>
                <a:cs typeface="Roboto"/>
                <a:sym typeface="Roboto"/>
              </a:rPr>
              <a:t>quantitative</a:t>
            </a:r>
            <a:r>
              <a:rPr lang="de" sz="1250">
                <a:solidFill>
                  <a:schemeClr val="dk1"/>
                </a:solidFill>
                <a:latin typeface="Roboto"/>
                <a:ea typeface="Roboto"/>
                <a:cs typeface="Roboto"/>
                <a:sym typeface="Roboto"/>
              </a:rPr>
              <a:t> research approach.</a:t>
            </a:r>
            <a:endParaRPr sz="1250">
              <a:solidFill>
                <a:schemeClr val="dk1"/>
              </a:solidFill>
              <a:latin typeface="Roboto"/>
              <a:ea typeface="Roboto"/>
              <a:cs typeface="Roboto"/>
              <a:sym typeface="Roboto"/>
            </a:endParaRPr>
          </a:p>
          <a:p>
            <a:pPr indent="0" lvl="0" marL="457200" marR="0" rtl="0" algn="l">
              <a:lnSpc>
                <a:spcPct val="100000"/>
              </a:lnSpc>
              <a:spcBef>
                <a:spcPts val="0"/>
              </a:spcBef>
              <a:spcAft>
                <a:spcPts val="0"/>
              </a:spcAft>
              <a:buNone/>
            </a:pPr>
            <a:r>
              <a:t/>
            </a:r>
            <a:endParaRPr sz="1250">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rgbClr val="FF8700"/>
              </a:buClr>
              <a:buSzPts val="1400"/>
              <a:buFont typeface="Roboto"/>
              <a:buChar char="►"/>
            </a:pPr>
            <a:r>
              <a:rPr lang="de" sz="1250">
                <a:solidFill>
                  <a:schemeClr val="dk1"/>
                </a:solidFill>
                <a:latin typeface="Roboto"/>
                <a:ea typeface="Roboto"/>
                <a:cs typeface="Roboto"/>
                <a:sym typeface="Roboto"/>
              </a:rPr>
              <a:t>The team should be ready to finalise the assessment programme, and fully blend with the current classification system in the late summer of 2023. It is planned to introduce it as a demonstration model at the World Cup for full implementation during the next quadrennial.</a:t>
            </a:r>
            <a:endParaRPr sz="1300">
              <a:solidFill>
                <a:srgbClr val="222222"/>
              </a:solidFill>
              <a:latin typeface="Roboto"/>
              <a:ea typeface="Roboto"/>
              <a:cs typeface="Roboto"/>
              <a:sym typeface="Roboto"/>
            </a:endParaRPr>
          </a:p>
          <a:p>
            <a:pPr indent="0" lvl="0" marL="0" marR="0" rtl="0" algn="l">
              <a:lnSpc>
                <a:spcPct val="100000"/>
              </a:lnSpc>
              <a:spcBef>
                <a:spcPts val="0"/>
              </a:spcBef>
              <a:spcAft>
                <a:spcPts val="0"/>
              </a:spcAft>
              <a:buNone/>
            </a:pPr>
            <a:r>
              <a:t/>
            </a:r>
            <a:endParaRPr sz="1250">
              <a:solidFill>
                <a:srgbClr val="222222"/>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g179838de3cc_1_101"/>
          <p:cNvSpPr/>
          <p:nvPr/>
        </p:nvSpPr>
        <p:spPr>
          <a:xfrm>
            <a:off x="6432550" y="1992314"/>
            <a:ext cx="2711400" cy="27384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1" name="Google Shape;1011;g179838de3cc_1_101"/>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012" name="Google Shape;1012;g179838de3cc_1_101"/>
          <p:cNvSpPr txBox="1"/>
          <p:nvPr>
            <p:ph idx="2" type="body"/>
          </p:nvPr>
        </p:nvSpPr>
        <p:spPr>
          <a:xfrm>
            <a:off x="851656" y="107735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Classification Update</a:t>
            </a:r>
            <a:endParaRPr/>
          </a:p>
        </p:txBody>
      </p:sp>
      <p:sp>
        <p:nvSpPr>
          <p:cNvPr id="1013" name="Google Shape;1013;g179838de3cc_1_101"/>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014" name="Google Shape;1014;g179838de3cc_1_101"/>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015" name="Google Shape;1015;g179838de3cc_1_101"/>
          <p:cNvCxnSpPr/>
          <p:nvPr/>
        </p:nvCxnSpPr>
        <p:spPr>
          <a:xfrm flipH="1">
            <a:off x="5082902" y="2030414"/>
            <a:ext cx="555900" cy="2669400"/>
          </a:xfrm>
          <a:prstGeom prst="straightConnector1">
            <a:avLst/>
          </a:prstGeom>
          <a:noFill/>
          <a:ln cap="flat" cmpd="sng" w="28575">
            <a:solidFill>
              <a:srgbClr val="D7471F"/>
            </a:solidFill>
            <a:prstDash val="dot"/>
            <a:round/>
            <a:headEnd len="sm" w="sm" type="none"/>
            <a:tailEnd len="sm" w="sm" type="none"/>
          </a:ln>
        </p:spPr>
      </p:cxnSp>
      <p:sp>
        <p:nvSpPr>
          <p:cNvPr id="1016" name="Google Shape;1016;g179838de3cc_1_10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017" name="Google Shape;1017;g179838de3cc_1_101"/>
          <p:cNvSpPr txBox="1"/>
          <p:nvPr>
            <p:ph idx="2" type="body"/>
          </p:nvPr>
        </p:nvSpPr>
        <p:spPr>
          <a:xfrm>
            <a:off x="7065964"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018" name="Google Shape;1018;g179838de3cc_1_101"/>
          <p:cNvCxnSpPr/>
          <p:nvPr/>
        </p:nvCxnSpPr>
        <p:spPr>
          <a:xfrm flipH="1" rot="10800000">
            <a:off x="7875589" y="4016340"/>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pic>
        <p:nvPicPr>
          <p:cNvPr id="1019" name="Google Shape;1019;g179838de3cc_1_101"/>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1020" name="Google Shape;1020;g179838de3cc_1_101"/>
          <p:cNvGrpSpPr/>
          <p:nvPr/>
        </p:nvGrpSpPr>
        <p:grpSpPr>
          <a:xfrm>
            <a:off x="7677171" y="2757486"/>
            <a:ext cx="941172" cy="1225200"/>
            <a:chOff x="590250" y="244200"/>
            <a:chExt cx="407875" cy="532025"/>
          </a:xfrm>
        </p:grpSpPr>
        <p:sp>
          <p:nvSpPr>
            <p:cNvPr id="1021" name="Google Shape;1021;g179838de3cc_1_101"/>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g179838de3cc_1_101"/>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g179838de3cc_1_101"/>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g179838de3cc_1_101"/>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g179838de3cc_1_101"/>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g179838de3cc_1_101"/>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179838de3cc_1_101"/>
            <p:cNvSpPr/>
            <p:nvPr/>
          </p:nvSpPr>
          <p:spPr>
            <a:xfrm>
              <a:off x="649925" y="5346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g179838de3cc_1_101"/>
            <p:cNvSpPr/>
            <p:nvPr/>
          </p:nvSpPr>
          <p:spPr>
            <a:xfrm>
              <a:off x="649925" y="4798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g179838de3cc_1_101"/>
            <p:cNvSpPr/>
            <p:nvPr/>
          </p:nvSpPr>
          <p:spPr>
            <a:xfrm>
              <a:off x="649925" y="4244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179838de3cc_1_101"/>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g179838de3cc_1_101"/>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g179838de3cc_1_101"/>
            <p:cNvSpPr/>
            <p:nvPr/>
          </p:nvSpPr>
          <p:spPr>
            <a:xfrm>
              <a:off x="7376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g179838de3cc_1_101"/>
            <p:cNvSpPr/>
            <p:nvPr/>
          </p:nvSpPr>
          <p:spPr>
            <a:xfrm>
              <a:off x="8204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g179838de3cc_1_101"/>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5" name="Google Shape;1035;g179838de3cc_1_101"/>
          <p:cNvSpPr txBox="1"/>
          <p:nvPr/>
        </p:nvSpPr>
        <p:spPr>
          <a:xfrm>
            <a:off x="464300" y="1554199"/>
            <a:ext cx="4710900" cy="3145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8700"/>
              </a:buClr>
              <a:buSzPts val="1400"/>
              <a:buFont typeface="Roboto"/>
              <a:buChar char="►"/>
            </a:pPr>
            <a:r>
              <a:rPr lang="de" sz="1250">
                <a:solidFill>
                  <a:schemeClr val="dk1"/>
                </a:solidFill>
                <a:latin typeface="Roboto"/>
                <a:ea typeface="Roboto"/>
                <a:cs typeface="Roboto"/>
                <a:sym typeface="Roboto"/>
              </a:rPr>
              <a:t>The provision of a national level database that is fully integrated into the International version is fully up and running and all NOPF’s are warmly invited to sign up and utilise this system. </a:t>
            </a:r>
            <a:endParaRPr sz="1250">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sz="1250">
              <a:solidFill>
                <a:schemeClr val="dk1"/>
              </a:solidFill>
              <a:latin typeface="Roboto"/>
              <a:ea typeface="Roboto"/>
              <a:cs typeface="Roboto"/>
              <a:sym typeface="Roboto"/>
            </a:endParaRPr>
          </a:p>
          <a:p>
            <a:pPr indent="-307975" lvl="0" marL="457200" marR="0" rtl="0" algn="l">
              <a:lnSpc>
                <a:spcPct val="100000"/>
              </a:lnSpc>
              <a:spcBef>
                <a:spcPts val="0"/>
              </a:spcBef>
              <a:spcAft>
                <a:spcPts val="0"/>
              </a:spcAft>
              <a:buClr>
                <a:srgbClr val="FF8700"/>
              </a:buClr>
              <a:buSzPts val="1250"/>
              <a:buFont typeface="Roboto"/>
              <a:buChar char="▶"/>
            </a:pPr>
            <a:r>
              <a:rPr lang="de" sz="1250">
                <a:solidFill>
                  <a:schemeClr val="dk1"/>
                </a:solidFill>
                <a:latin typeface="Roboto"/>
                <a:ea typeface="Roboto"/>
                <a:cs typeface="Roboto"/>
                <a:sym typeface="Roboto"/>
              </a:rPr>
              <a:t>Reminder that the cost for NOPF’s to use database nationally is £400 (€466)</a:t>
            </a:r>
            <a:endParaRPr sz="1250">
              <a:solidFill>
                <a:schemeClr val="dk1"/>
              </a:solidFill>
              <a:latin typeface="Roboto"/>
              <a:ea typeface="Roboto"/>
              <a:cs typeface="Roboto"/>
              <a:sym typeface="Roboto"/>
            </a:endParaRPr>
          </a:p>
          <a:p>
            <a:pPr indent="0" lvl="0" marL="457200" marR="0" rtl="0" algn="l">
              <a:lnSpc>
                <a:spcPct val="100000"/>
              </a:lnSpc>
              <a:spcBef>
                <a:spcPts val="0"/>
              </a:spcBef>
              <a:spcAft>
                <a:spcPts val="0"/>
              </a:spcAft>
              <a:buNone/>
            </a:pPr>
            <a:r>
              <a:t/>
            </a:r>
            <a:endParaRPr sz="1250">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rgbClr val="FF8700"/>
              </a:buClr>
              <a:buSzPts val="1400"/>
              <a:buFont typeface="Roboto"/>
              <a:buChar char="►"/>
            </a:pPr>
            <a:r>
              <a:rPr lang="de" sz="1250">
                <a:solidFill>
                  <a:schemeClr val="dk1"/>
                </a:solidFill>
                <a:latin typeface="Roboto"/>
                <a:ea typeface="Roboto"/>
                <a:cs typeface="Roboto"/>
                <a:sym typeface="Roboto"/>
              </a:rPr>
              <a:t>Some adaptation of the database to integrate the new quantitative assessments will be required but this is a matter that can be managed by the designer of the database and Dr Barfield’s IT team at the university.</a:t>
            </a:r>
            <a:endParaRPr sz="1250">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sz="1250">
              <a:solidFill>
                <a:srgbClr val="222222"/>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g179838de3cc_1_131"/>
          <p:cNvSpPr/>
          <p:nvPr/>
        </p:nvSpPr>
        <p:spPr>
          <a:xfrm>
            <a:off x="6432550" y="1992314"/>
            <a:ext cx="2711400" cy="27384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41" name="Google Shape;1041;g179838de3cc_1_131"/>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042" name="Google Shape;1042;g179838de3cc_1_131"/>
          <p:cNvSpPr txBox="1"/>
          <p:nvPr>
            <p:ph idx="2" type="body"/>
          </p:nvPr>
        </p:nvSpPr>
        <p:spPr>
          <a:xfrm>
            <a:off x="851656" y="107735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Classification Update</a:t>
            </a:r>
            <a:endParaRPr/>
          </a:p>
        </p:txBody>
      </p:sp>
      <p:sp>
        <p:nvSpPr>
          <p:cNvPr id="1043" name="Google Shape;1043;g179838de3cc_1_131"/>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044" name="Google Shape;1044;g179838de3cc_1_131"/>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045" name="Google Shape;1045;g179838de3cc_1_131"/>
          <p:cNvCxnSpPr/>
          <p:nvPr/>
        </p:nvCxnSpPr>
        <p:spPr>
          <a:xfrm flipH="1">
            <a:off x="5082902" y="2030414"/>
            <a:ext cx="555900" cy="2669400"/>
          </a:xfrm>
          <a:prstGeom prst="straightConnector1">
            <a:avLst/>
          </a:prstGeom>
          <a:noFill/>
          <a:ln cap="flat" cmpd="sng" w="28575">
            <a:solidFill>
              <a:srgbClr val="D7471F"/>
            </a:solidFill>
            <a:prstDash val="dot"/>
            <a:round/>
            <a:headEnd len="sm" w="sm" type="none"/>
            <a:tailEnd len="sm" w="sm" type="none"/>
          </a:ln>
        </p:spPr>
      </p:cxnSp>
      <p:sp>
        <p:nvSpPr>
          <p:cNvPr id="1046" name="Google Shape;1046;g179838de3cc_1_13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047" name="Google Shape;1047;g179838de3cc_1_131"/>
          <p:cNvSpPr txBox="1"/>
          <p:nvPr>
            <p:ph idx="2" type="body"/>
          </p:nvPr>
        </p:nvSpPr>
        <p:spPr>
          <a:xfrm>
            <a:off x="7065964"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048" name="Google Shape;1048;g179838de3cc_1_131"/>
          <p:cNvCxnSpPr/>
          <p:nvPr/>
        </p:nvCxnSpPr>
        <p:spPr>
          <a:xfrm flipH="1" rot="10800000">
            <a:off x="7875589" y="4016340"/>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pic>
        <p:nvPicPr>
          <p:cNvPr id="1049" name="Google Shape;1049;g179838de3cc_1_131"/>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1050" name="Google Shape;1050;g179838de3cc_1_131"/>
          <p:cNvGrpSpPr/>
          <p:nvPr/>
        </p:nvGrpSpPr>
        <p:grpSpPr>
          <a:xfrm>
            <a:off x="7677171" y="2757486"/>
            <a:ext cx="941172" cy="1225200"/>
            <a:chOff x="590250" y="244200"/>
            <a:chExt cx="407875" cy="532025"/>
          </a:xfrm>
        </p:grpSpPr>
        <p:sp>
          <p:nvSpPr>
            <p:cNvPr id="1051" name="Google Shape;1051;g179838de3cc_1_131"/>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g179838de3cc_1_131"/>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g179838de3cc_1_131"/>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179838de3cc_1_131"/>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179838de3cc_1_131"/>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g179838de3cc_1_131"/>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g179838de3cc_1_131"/>
            <p:cNvSpPr/>
            <p:nvPr/>
          </p:nvSpPr>
          <p:spPr>
            <a:xfrm>
              <a:off x="649925" y="5346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g179838de3cc_1_131"/>
            <p:cNvSpPr/>
            <p:nvPr/>
          </p:nvSpPr>
          <p:spPr>
            <a:xfrm>
              <a:off x="649925" y="4798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g179838de3cc_1_131"/>
            <p:cNvSpPr/>
            <p:nvPr/>
          </p:nvSpPr>
          <p:spPr>
            <a:xfrm>
              <a:off x="649925" y="4244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g179838de3cc_1_131"/>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g179838de3cc_1_131"/>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g179838de3cc_1_131"/>
            <p:cNvSpPr/>
            <p:nvPr/>
          </p:nvSpPr>
          <p:spPr>
            <a:xfrm>
              <a:off x="7376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g179838de3cc_1_131"/>
            <p:cNvSpPr/>
            <p:nvPr/>
          </p:nvSpPr>
          <p:spPr>
            <a:xfrm>
              <a:off x="8204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g179838de3cc_1_131"/>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5" name="Google Shape;1065;g179838de3cc_1_131"/>
          <p:cNvSpPr txBox="1"/>
          <p:nvPr/>
        </p:nvSpPr>
        <p:spPr>
          <a:xfrm>
            <a:off x="464325" y="1643449"/>
            <a:ext cx="4710900" cy="16326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rgbClr val="FF8700"/>
              </a:buClr>
              <a:buSzPts val="1500"/>
              <a:buFont typeface="Roboto"/>
              <a:buChar char="►"/>
            </a:pPr>
            <a:r>
              <a:rPr lang="de" sz="1350">
                <a:solidFill>
                  <a:schemeClr val="dk1"/>
                </a:solidFill>
                <a:latin typeface="Roboto"/>
                <a:ea typeface="Roboto"/>
                <a:cs typeface="Roboto"/>
                <a:sym typeface="Roboto"/>
              </a:rPr>
              <a:t>It is anticipated that there will be a change in classification leadership and all NOPF’s will be kept informed, but the operational side of classification will continue as before, closely following IPC guidelines in order to support our application for full participation at Paralympic events.</a:t>
            </a:r>
            <a:endParaRPr sz="1350">
              <a:solidFill>
                <a:schemeClr val="dk1"/>
              </a:solidFill>
              <a:latin typeface="Roboto"/>
              <a:ea typeface="Roboto"/>
              <a:cs typeface="Roboto"/>
              <a:sym typeface="Roboto"/>
            </a:endParaRPr>
          </a:p>
          <a:p>
            <a:pPr indent="0" lvl="0" marL="457200" marR="0" rtl="0" algn="l">
              <a:lnSpc>
                <a:spcPct val="100000"/>
              </a:lnSpc>
              <a:spcBef>
                <a:spcPts val="0"/>
              </a:spcBef>
              <a:spcAft>
                <a:spcPts val="0"/>
              </a:spcAft>
              <a:buNone/>
            </a:pPr>
            <a:r>
              <a:t/>
            </a:r>
            <a:endParaRPr sz="1250">
              <a:solidFill>
                <a:srgbClr val="222222"/>
              </a:solidFill>
              <a:latin typeface="Roboto"/>
              <a:ea typeface="Roboto"/>
              <a:cs typeface="Roboto"/>
              <a:sym typeface="Roboto"/>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58"/>
          <p:cNvSpPr/>
          <p:nvPr/>
        </p:nvSpPr>
        <p:spPr>
          <a:xfrm>
            <a:off x="6432550" y="1992314"/>
            <a:ext cx="2711450" cy="2738437"/>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71" name="Google Shape;1071;p58"/>
          <p:cNvSpPr txBox="1"/>
          <p:nvPr>
            <p:ph type="title"/>
          </p:nvPr>
        </p:nvSpPr>
        <p:spPr>
          <a:xfrm>
            <a:off x="1101726" y="273051"/>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072" name="Google Shape;1072;p58"/>
          <p:cNvSpPr txBox="1"/>
          <p:nvPr>
            <p:ph idx="2" type="body"/>
          </p:nvPr>
        </p:nvSpPr>
        <p:spPr>
          <a:xfrm>
            <a:off x="1101725" y="1243014"/>
            <a:ext cx="5248275" cy="5111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Classification Update</a:t>
            </a:r>
            <a:endParaRPr/>
          </a:p>
        </p:txBody>
      </p:sp>
      <p:sp>
        <p:nvSpPr>
          <p:cNvPr id="1073" name="Google Shape;1073;p58"/>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074" name="Google Shape;1074;p58"/>
          <p:cNvPicPr preferRelativeResize="0"/>
          <p:nvPr/>
        </p:nvPicPr>
        <p:blipFill rotWithShape="1">
          <a:blip r:embed="rId3">
            <a:alphaModFix/>
          </a:blip>
          <a:srcRect b="42964" l="0" r="38874" t="0"/>
          <a:stretch/>
        </p:blipFill>
        <p:spPr>
          <a:xfrm>
            <a:off x="8175626" y="301626"/>
            <a:ext cx="854075" cy="690563"/>
          </a:xfrm>
          <a:prstGeom prst="rect">
            <a:avLst/>
          </a:prstGeom>
          <a:noFill/>
          <a:ln>
            <a:noFill/>
          </a:ln>
        </p:spPr>
      </p:pic>
      <p:cxnSp>
        <p:nvCxnSpPr>
          <p:cNvPr id="1075" name="Google Shape;1075;p58"/>
          <p:cNvCxnSpPr/>
          <p:nvPr/>
        </p:nvCxnSpPr>
        <p:spPr>
          <a:xfrm flipH="1">
            <a:off x="5070476" y="2030414"/>
            <a:ext cx="568325" cy="2700337"/>
          </a:xfrm>
          <a:prstGeom prst="straightConnector1">
            <a:avLst/>
          </a:prstGeom>
          <a:noFill/>
          <a:ln cap="flat" cmpd="sng" w="28575">
            <a:solidFill>
              <a:srgbClr val="D7471F"/>
            </a:solidFill>
            <a:prstDash val="dot"/>
            <a:round/>
            <a:headEnd len="sm" w="sm" type="none"/>
            <a:tailEnd len="sm" w="sm" type="none"/>
          </a:ln>
        </p:spPr>
      </p:cxnSp>
      <p:sp>
        <p:nvSpPr>
          <p:cNvPr id="1076" name="Google Shape;1076;p58"/>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077" name="Google Shape;1077;p58"/>
          <p:cNvSpPr txBox="1"/>
          <p:nvPr>
            <p:ph idx="2" type="body"/>
          </p:nvPr>
        </p:nvSpPr>
        <p:spPr>
          <a:xfrm>
            <a:off x="7065964" y="4084639"/>
            <a:ext cx="2274887"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Stewart Evans </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078" name="Google Shape;1078;p58"/>
          <p:cNvCxnSpPr/>
          <p:nvPr/>
        </p:nvCxnSpPr>
        <p:spPr>
          <a:xfrm flipH="1" rot="10800000">
            <a:off x="7875589" y="4016376"/>
            <a:ext cx="558800" cy="4763"/>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1"/>
              </a:srgbClr>
            </a:outerShdw>
          </a:effectLst>
        </p:spPr>
      </p:cxnSp>
      <p:pic>
        <p:nvPicPr>
          <p:cNvPr id="1079" name="Google Shape;1079;p58"/>
          <p:cNvPicPr preferRelativeResize="0"/>
          <p:nvPr/>
        </p:nvPicPr>
        <p:blipFill rotWithShape="1">
          <a:blip r:embed="rId4">
            <a:alphaModFix/>
          </a:blip>
          <a:srcRect b="0" l="0" r="0" t="0"/>
          <a:stretch/>
        </p:blipFill>
        <p:spPr>
          <a:xfrm>
            <a:off x="5422900" y="1993901"/>
            <a:ext cx="2006600" cy="2736850"/>
          </a:xfrm>
          <a:prstGeom prst="rect">
            <a:avLst/>
          </a:prstGeom>
          <a:noFill/>
          <a:ln>
            <a:noFill/>
          </a:ln>
        </p:spPr>
      </p:pic>
      <p:grpSp>
        <p:nvGrpSpPr>
          <p:cNvPr id="1080" name="Google Shape;1080;p58"/>
          <p:cNvGrpSpPr/>
          <p:nvPr/>
        </p:nvGrpSpPr>
        <p:grpSpPr>
          <a:xfrm>
            <a:off x="7677150" y="2757489"/>
            <a:ext cx="941388" cy="1225550"/>
            <a:chOff x="590250" y="244200"/>
            <a:chExt cx="407975" cy="532174"/>
          </a:xfrm>
        </p:grpSpPr>
        <p:sp>
          <p:nvSpPr>
            <p:cNvPr id="1081" name="Google Shape;1081;p58"/>
            <p:cNvSpPr/>
            <p:nvPr/>
          </p:nvSpPr>
          <p:spPr>
            <a:xfrm>
              <a:off x="623125" y="313625"/>
              <a:ext cx="375100" cy="462749"/>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58"/>
            <p:cNvSpPr/>
            <p:nvPr/>
          </p:nvSpPr>
          <p:spPr>
            <a:xfrm>
              <a:off x="590250" y="269775"/>
              <a:ext cx="377524" cy="462775"/>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58"/>
            <p:cNvSpPr/>
            <p:nvPr/>
          </p:nvSpPr>
          <p:spPr>
            <a:xfrm>
              <a:off x="796650" y="274025"/>
              <a:ext cx="45100" cy="451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58"/>
            <p:cNvSpPr/>
            <p:nvPr/>
          </p:nvSpPr>
          <p:spPr>
            <a:xfrm>
              <a:off x="713850" y="274025"/>
              <a:ext cx="45075" cy="451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58"/>
            <p:cNvSpPr/>
            <p:nvPr/>
          </p:nvSpPr>
          <p:spPr>
            <a:xfrm>
              <a:off x="631050" y="274025"/>
              <a:ext cx="45075" cy="451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58"/>
            <p:cNvSpPr/>
            <p:nvPr/>
          </p:nvSpPr>
          <p:spPr>
            <a:xfrm>
              <a:off x="649925" y="590050"/>
              <a:ext cx="133974" cy="25"/>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58"/>
            <p:cNvSpPr/>
            <p:nvPr/>
          </p:nvSpPr>
          <p:spPr>
            <a:xfrm>
              <a:off x="649925" y="5346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58"/>
            <p:cNvSpPr/>
            <p:nvPr/>
          </p:nvSpPr>
          <p:spPr>
            <a:xfrm>
              <a:off x="649925" y="4798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58"/>
            <p:cNvSpPr/>
            <p:nvPr/>
          </p:nvSpPr>
          <p:spPr>
            <a:xfrm>
              <a:off x="649925" y="4244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58"/>
            <p:cNvSpPr/>
            <p:nvPr/>
          </p:nvSpPr>
          <p:spPr>
            <a:xfrm>
              <a:off x="879475" y="274025"/>
              <a:ext cx="45075" cy="451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58"/>
            <p:cNvSpPr/>
            <p:nvPr/>
          </p:nvSpPr>
          <p:spPr>
            <a:xfrm>
              <a:off x="654800"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58"/>
            <p:cNvSpPr/>
            <p:nvPr/>
          </p:nvSpPr>
          <p:spPr>
            <a:xfrm>
              <a:off x="7376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58"/>
            <p:cNvSpPr/>
            <p:nvPr/>
          </p:nvSpPr>
          <p:spPr>
            <a:xfrm>
              <a:off x="8204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58"/>
            <p:cNvSpPr/>
            <p:nvPr/>
          </p:nvSpPr>
          <p:spPr>
            <a:xfrm>
              <a:off x="903225"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5" name="Google Shape;1095;p58"/>
          <p:cNvSpPr txBox="1"/>
          <p:nvPr>
            <p:ph idx="2" type="body"/>
          </p:nvPr>
        </p:nvSpPr>
        <p:spPr>
          <a:xfrm>
            <a:off x="847925" y="2957596"/>
            <a:ext cx="3995700" cy="80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000"/>
              <a:buNone/>
            </a:pPr>
            <a:r>
              <a:rPr lang="de" sz="3100">
                <a:solidFill>
                  <a:srgbClr val="00AFEC"/>
                </a:solidFill>
              </a:rPr>
              <a:t>Any Questions?</a:t>
            </a:r>
            <a:endParaRPr sz="3100">
              <a:solidFill>
                <a:srgbClr val="00AFEC"/>
              </a:solidFill>
            </a:endParaRPr>
          </a:p>
          <a:p>
            <a:pPr indent="0" lvl="0" marL="0" rtl="0" algn="ctr">
              <a:lnSpc>
                <a:spcPct val="100000"/>
              </a:lnSpc>
              <a:spcBef>
                <a:spcPts val="0"/>
              </a:spcBef>
              <a:spcAft>
                <a:spcPts val="0"/>
              </a:spcAft>
              <a:buSzPts val="2200"/>
              <a:buNone/>
            </a:pPr>
            <a:r>
              <a:t/>
            </a:r>
            <a:endParaRPr sz="2200"/>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g14d9e2b2877_1_0"/>
          <p:cNvSpPr/>
          <p:nvPr/>
        </p:nvSpPr>
        <p:spPr>
          <a:xfrm>
            <a:off x="6432550" y="1992314"/>
            <a:ext cx="2711400" cy="27384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01" name="Google Shape;1101;g14d9e2b2877_1_0"/>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102" name="Google Shape;1102;g14d9e2b2877_1_0"/>
          <p:cNvSpPr txBox="1"/>
          <p:nvPr>
            <p:ph idx="2" type="body"/>
          </p:nvPr>
        </p:nvSpPr>
        <p:spPr>
          <a:xfrm>
            <a:off x="455104" y="2274187"/>
            <a:ext cx="4778100" cy="152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3200">
                <a:solidFill>
                  <a:srgbClr val="D7471F"/>
                </a:solidFill>
                <a:latin typeface="Open Sans"/>
                <a:ea typeface="Open Sans"/>
                <a:cs typeface="Open Sans"/>
                <a:sym typeface="Open Sans"/>
              </a:rPr>
              <a:t>Anti Doping </a:t>
            </a:r>
            <a:r>
              <a:rPr b="1" lang="de" sz="3200">
                <a:solidFill>
                  <a:srgbClr val="D7471F"/>
                </a:solidFill>
                <a:latin typeface="Open Sans"/>
                <a:ea typeface="Open Sans"/>
                <a:cs typeface="Open Sans"/>
                <a:sym typeface="Open Sans"/>
              </a:rPr>
              <a:t>Update</a:t>
            </a:r>
            <a:endParaRPr sz="3600"/>
          </a:p>
        </p:txBody>
      </p:sp>
      <p:sp>
        <p:nvSpPr>
          <p:cNvPr id="1103" name="Google Shape;1103;g14d9e2b2877_1_0"/>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104" name="Google Shape;1104;g14d9e2b2877_1_0"/>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105" name="Google Shape;1105;g14d9e2b2877_1_0"/>
          <p:cNvCxnSpPr/>
          <p:nvPr/>
        </p:nvCxnSpPr>
        <p:spPr>
          <a:xfrm flipH="1">
            <a:off x="5082902" y="2030414"/>
            <a:ext cx="555900" cy="2669400"/>
          </a:xfrm>
          <a:prstGeom prst="straightConnector1">
            <a:avLst/>
          </a:prstGeom>
          <a:noFill/>
          <a:ln cap="flat" cmpd="sng" w="28575">
            <a:solidFill>
              <a:srgbClr val="D7471F"/>
            </a:solidFill>
            <a:prstDash val="dot"/>
            <a:round/>
            <a:headEnd len="sm" w="sm" type="none"/>
            <a:tailEnd len="sm" w="sm" type="none"/>
          </a:ln>
        </p:spPr>
      </p:cxnSp>
      <p:sp>
        <p:nvSpPr>
          <p:cNvPr id="1106" name="Google Shape;1106;g14d9e2b2877_1_0"/>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107" name="Google Shape;1107;g14d9e2b2877_1_0"/>
          <p:cNvSpPr txBox="1"/>
          <p:nvPr>
            <p:ph idx="2" type="body"/>
          </p:nvPr>
        </p:nvSpPr>
        <p:spPr>
          <a:xfrm>
            <a:off x="7065964"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108" name="Google Shape;1108;g14d9e2b2877_1_0"/>
          <p:cNvCxnSpPr/>
          <p:nvPr/>
        </p:nvCxnSpPr>
        <p:spPr>
          <a:xfrm flipH="1" rot="10800000">
            <a:off x="7875589" y="4016340"/>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grpSp>
        <p:nvGrpSpPr>
          <p:cNvPr id="1109" name="Google Shape;1109;g14d9e2b2877_1_0"/>
          <p:cNvGrpSpPr/>
          <p:nvPr/>
        </p:nvGrpSpPr>
        <p:grpSpPr>
          <a:xfrm>
            <a:off x="7677171" y="2757486"/>
            <a:ext cx="941172" cy="1225200"/>
            <a:chOff x="590250" y="244200"/>
            <a:chExt cx="407875" cy="532025"/>
          </a:xfrm>
        </p:grpSpPr>
        <p:sp>
          <p:nvSpPr>
            <p:cNvPr id="1110" name="Google Shape;1110;g14d9e2b2877_1_0"/>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g14d9e2b2877_1_0"/>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14d9e2b2877_1_0"/>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14d9e2b2877_1_0"/>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g14d9e2b2877_1_0"/>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14d9e2b2877_1_0"/>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g14d9e2b2877_1_0"/>
            <p:cNvSpPr/>
            <p:nvPr/>
          </p:nvSpPr>
          <p:spPr>
            <a:xfrm>
              <a:off x="649925" y="5346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g14d9e2b2877_1_0"/>
            <p:cNvSpPr/>
            <p:nvPr/>
          </p:nvSpPr>
          <p:spPr>
            <a:xfrm>
              <a:off x="649925" y="4798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14d9e2b2877_1_0"/>
            <p:cNvSpPr/>
            <p:nvPr/>
          </p:nvSpPr>
          <p:spPr>
            <a:xfrm>
              <a:off x="649925" y="4244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g14d9e2b2877_1_0"/>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g14d9e2b2877_1_0"/>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14d9e2b2877_1_0"/>
            <p:cNvSpPr/>
            <p:nvPr/>
          </p:nvSpPr>
          <p:spPr>
            <a:xfrm>
              <a:off x="7376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g14d9e2b2877_1_0"/>
            <p:cNvSpPr/>
            <p:nvPr/>
          </p:nvSpPr>
          <p:spPr>
            <a:xfrm>
              <a:off x="8204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g14d9e2b2877_1_0"/>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24" name="Google Shape;1124;g14d9e2b2877_1_0"/>
          <p:cNvPicPr preferRelativeResize="0"/>
          <p:nvPr/>
        </p:nvPicPr>
        <p:blipFill rotWithShape="1">
          <a:blip r:embed="rId4">
            <a:alphaModFix/>
          </a:blip>
          <a:srcRect b="0" l="0" r="0" t="0"/>
          <a:stretch/>
        </p:blipFill>
        <p:spPr>
          <a:xfrm>
            <a:off x="5124475" y="1992325"/>
            <a:ext cx="2400300" cy="27384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59"/>
          <p:cNvSpPr/>
          <p:nvPr/>
        </p:nvSpPr>
        <p:spPr>
          <a:xfrm>
            <a:off x="6811964" y="2003426"/>
            <a:ext cx="2536800" cy="26796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30" name="Google Shape;1130;p59"/>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131" name="Google Shape;1131;p59"/>
          <p:cNvSpPr txBox="1"/>
          <p:nvPr>
            <p:ph idx="2" type="body"/>
          </p:nvPr>
        </p:nvSpPr>
        <p:spPr>
          <a:xfrm>
            <a:off x="1101725" y="1220789"/>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Anti-Doping Update - Strategy</a:t>
            </a:r>
            <a:endParaRPr/>
          </a:p>
        </p:txBody>
      </p:sp>
      <p:sp>
        <p:nvSpPr>
          <p:cNvPr id="1132" name="Google Shape;1132;p59"/>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133" name="Google Shape;1133;p59"/>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134" name="Google Shape;1134;p59"/>
          <p:cNvCxnSpPr/>
          <p:nvPr/>
        </p:nvCxnSpPr>
        <p:spPr>
          <a:xfrm flipH="1">
            <a:off x="4888039" y="2019300"/>
            <a:ext cx="568200" cy="2584500"/>
          </a:xfrm>
          <a:prstGeom prst="straightConnector1">
            <a:avLst/>
          </a:prstGeom>
          <a:noFill/>
          <a:ln cap="flat" cmpd="sng" w="28575">
            <a:solidFill>
              <a:srgbClr val="D7471F"/>
            </a:solidFill>
            <a:prstDash val="dot"/>
            <a:round/>
            <a:headEnd len="sm" w="sm" type="none"/>
            <a:tailEnd len="sm" w="sm" type="none"/>
          </a:ln>
        </p:spPr>
      </p:cxnSp>
      <p:sp>
        <p:nvSpPr>
          <p:cNvPr id="1135" name="Google Shape;1135;p59"/>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136" name="Google Shape;1136;p59"/>
          <p:cNvSpPr txBox="1"/>
          <p:nvPr>
            <p:ph idx="2" type="body"/>
          </p:nvPr>
        </p:nvSpPr>
        <p:spPr>
          <a:xfrm>
            <a:off x="7170738" y="4084639"/>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137" name="Google Shape;1137;p59"/>
          <p:cNvCxnSpPr/>
          <p:nvPr/>
        </p:nvCxnSpPr>
        <p:spPr>
          <a:xfrm flipH="1" rot="10800000">
            <a:off x="7907338"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pic>
        <p:nvPicPr>
          <p:cNvPr id="1138" name="Google Shape;1138;p59"/>
          <p:cNvPicPr preferRelativeResize="0"/>
          <p:nvPr/>
        </p:nvPicPr>
        <p:blipFill rotWithShape="1">
          <a:blip r:embed="rId4">
            <a:alphaModFix/>
          </a:blip>
          <a:srcRect b="0" l="0" r="0" t="0"/>
          <a:stretch/>
        </p:blipFill>
        <p:spPr>
          <a:xfrm>
            <a:off x="5106988" y="2001839"/>
            <a:ext cx="2400300" cy="2676525"/>
          </a:xfrm>
          <a:prstGeom prst="rect">
            <a:avLst/>
          </a:prstGeom>
          <a:noFill/>
          <a:ln>
            <a:noFill/>
          </a:ln>
        </p:spPr>
      </p:pic>
      <p:sp>
        <p:nvSpPr>
          <p:cNvPr id="1139" name="Google Shape;1139;p59"/>
          <p:cNvSpPr txBox="1"/>
          <p:nvPr>
            <p:ph idx="2" type="body"/>
          </p:nvPr>
        </p:nvSpPr>
        <p:spPr>
          <a:xfrm>
            <a:off x="689326" y="1698625"/>
            <a:ext cx="4309800" cy="2493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de" sz="1800"/>
              <a:t>An effective operational anti-doping program is an important part of the sport’s growth and development strategy.</a:t>
            </a:r>
            <a:endParaRPr sz="1800"/>
          </a:p>
          <a:p>
            <a:pPr indent="0" lvl="0" marL="0" rtl="0" algn="l">
              <a:lnSpc>
                <a:spcPct val="115000"/>
              </a:lnSpc>
              <a:spcBef>
                <a:spcPts val="0"/>
              </a:spcBef>
              <a:spcAft>
                <a:spcPts val="0"/>
              </a:spcAft>
              <a:buNone/>
            </a:pPr>
            <a:r>
              <a:t/>
            </a:r>
            <a:endParaRPr sz="1800"/>
          </a:p>
          <a:p>
            <a:pPr indent="-342900" lvl="0" marL="457200" rtl="0" algn="l">
              <a:lnSpc>
                <a:spcPct val="115000"/>
              </a:lnSpc>
              <a:spcBef>
                <a:spcPts val="0"/>
              </a:spcBef>
              <a:spcAft>
                <a:spcPts val="0"/>
              </a:spcAft>
              <a:buSzPts val="1800"/>
              <a:buChar char="▸"/>
            </a:pPr>
            <a:r>
              <a:rPr lang="de" sz="1800"/>
              <a:t>This program is necessary to support public authority engagement and major event participation. </a:t>
            </a:r>
            <a:endParaRPr i="1" sz="1800"/>
          </a:p>
        </p:txBody>
      </p:sp>
      <p:grpSp>
        <p:nvGrpSpPr>
          <p:cNvPr id="1140" name="Google Shape;1140;p59"/>
          <p:cNvGrpSpPr/>
          <p:nvPr/>
        </p:nvGrpSpPr>
        <p:grpSpPr>
          <a:xfrm>
            <a:off x="7677122" y="2757486"/>
            <a:ext cx="998274" cy="1225200"/>
            <a:chOff x="590250" y="244200"/>
            <a:chExt cx="407875" cy="532025"/>
          </a:xfrm>
        </p:grpSpPr>
        <p:sp>
          <p:nvSpPr>
            <p:cNvPr id="1141" name="Google Shape;1141;p59"/>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59"/>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59"/>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59"/>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59"/>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59"/>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59"/>
            <p:cNvSpPr/>
            <p:nvPr/>
          </p:nvSpPr>
          <p:spPr>
            <a:xfrm>
              <a:off x="649925" y="5346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59"/>
            <p:cNvSpPr/>
            <p:nvPr/>
          </p:nvSpPr>
          <p:spPr>
            <a:xfrm>
              <a:off x="649925" y="4798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59"/>
            <p:cNvSpPr/>
            <p:nvPr/>
          </p:nvSpPr>
          <p:spPr>
            <a:xfrm>
              <a:off x="649925" y="424425"/>
              <a:ext cx="255600" cy="0"/>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59"/>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59"/>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59"/>
            <p:cNvSpPr/>
            <p:nvPr/>
          </p:nvSpPr>
          <p:spPr>
            <a:xfrm>
              <a:off x="7376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59"/>
            <p:cNvSpPr/>
            <p:nvPr/>
          </p:nvSpPr>
          <p:spPr>
            <a:xfrm>
              <a:off x="820400" y="244200"/>
              <a:ext cx="0" cy="51300"/>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59"/>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gfd8ef8d534_0_1"/>
          <p:cNvSpPr/>
          <p:nvPr/>
        </p:nvSpPr>
        <p:spPr>
          <a:xfrm>
            <a:off x="6811964" y="2003426"/>
            <a:ext cx="2536800" cy="26796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0" name="Google Shape;1160;gfd8ef8d534_0_1"/>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161" name="Google Shape;1161;gfd8ef8d534_0_1"/>
          <p:cNvSpPr txBox="1"/>
          <p:nvPr>
            <p:ph idx="2" type="body"/>
          </p:nvPr>
        </p:nvSpPr>
        <p:spPr>
          <a:xfrm>
            <a:off x="1101725" y="1220800"/>
            <a:ext cx="68865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Anti-Doping Update - Operational Development</a:t>
            </a:r>
            <a:endParaRPr/>
          </a:p>
        </p:txBody>
      </p:sp>
      <p:sp>
        <p:nvSpPr>
          <p:cNvPr id="1162" name="Google Shape;1162;gfd8ef8d534_0_1"/>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163" name="Google Shape;1163;gfd8ef8d534_0_1"/>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164" name="Google Shape;1164;gfd8ef8d534_0_1"/>
          <p:cNvCxnSpPr/>
          <p:nvPr/>
        </p:nvCxnSpPr>
        <p:spPr>
          <a:xfrm flipH="1">
            <a:off x="4888039" y="2019300"/>
            <a:ext cx="568200" cy="2584500"/>
          </a:xfrm>
          <a:prstGeom prst="straightConnector1">
            <a:avLst/>
          </a:prstGeom>
          <a:noFill/>
          <a:ln cap="flat" cmpd="sng" w="28575">
            <a:solidFill>
              <a:srgbClr val="D7471F"/>
            </a:solidFill>
            <a:prstDash val="dot"/>
            <a:round/>
            <a:headEnd len="sm" w="sm" type="none"/>
            <a:tailEnd len="sm" w="sm" type="none"/>
          </a:ln>
        </p:spPr>
      </p:cxnSp>
      <p:sp>
        <p:nvSpPr>
          <p:cNvPr id="1165" name="Google Shape;1165;gfd8ef8d534_0_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166" name="Google Shape;1166;gfd8ef8d534_0_1"/>
          <p:cNvSpPr txBox="1"/>
          <p:nvPr>
            <p:ph idx="2" type="body"/>
          </p:nvPr>
        </p:nvSpPr>
        <p:spPr>
          <a:xfrm>
            <a:off x="7170738" y="4084639"/>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167" name="Google Shape;1167;gfd8ef8d534_0_1"/>
          <p:cNvCxnSpPr/>
          <p:nvPr/>
        </p:nvCxnSpPr>
        <p:spPr>
          <a:xfrm flipH="1" rot="10800000">
            <a:off x="7907338"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820"/>
              </a:srgbClr>
            </a:outerShdw>
          </a:effectLst>
        </p:spPr>
      </p:cxnSp>
      <p:pic>
        <p:nvPicPr>
          <p:cNvPr id="1168" name="Google Shape;1168;gfd8ef8d534_0_1"/>
          <p:cNvPicPr preferRelativeResize="0"/>
          <p:nvPr/>
        </p:nvPicPr>
        <p:blipFill rotWithShape="1">
          <a:blip r:embed="rId4">
            <a:alphaModFix/>
          </a:blip>
          <a:srcRect b="0" l="0" r="0" t="0"/>
          <a:stretch/>
        </p:blipFill>
        <p:spPr>
          <a:xfrm>
            <a:off x="5106988" y="2001839"/>
            <a:ext cx="2400300" cy="2676525"/>
          </a:xfrm>
          <a:prstGeom prst="rect">
            <a:avLst/>
          </a:prstGeom>
          <a:noFill/>
          <a:ln>
            <a:noFill/>
          </a:ln>
        </p:spPr>
      </p:pic>
      <p:sp>
        <p:nvSpPr>
          <p:cNvPr id="1169" name="Google Shape;1169;gfd8ef8d534_0_1"/>
          <p:cNvSpPr txBox="1"/>
          <p:nvPr>
            <p:ph idx="2" type="body"/>
          </p:nvPr>
        </p:nvSpPr>
        <p:spPr>
          <a:xfrm>
            <a:off x="821900" y="1698625"/>
            <a:ext cx="4177200" cy="2493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de" sz="1800"/>
              <a:t>Anti-doping operations first require players and player support to be aware of key matters concerning anti-doping.</a:t>
            </a:r>
            <a:endParaRPr sz="1800"/>
          </a:p>
          <a:p>
            <a:pPr indent="0" lvl="0" marL="0" rtl="0" algn="l">
              <a:lnSpc>
                <a:spcPct val="115000"/>
              </a:lnSpc>
              <a:spcBef>
                <a:spcPts val="0"/>
              </a:spcBef>
              <a:spcAft>
                <a:spcPts val="0"/>
              </a:spcAft>
              <a:buNone/>
            </a:pPr>
            <a:r>
              <a:t/>
            </a:r>
            <a:endParaRPr sz="1800"/>
          </a:p>
          <a:p>
            <a:pPr indent="-342900" lvl="0" marL="457200" rtl="0" algn="l">
              <a:lnSpc>
                <a:spcPct val="115000"/>
              </a:lnSpc>
              <a:spcBef>
                <a:spcPts val="0"/>
              </a:spcBef>
              <a:spcAft>
                <a:spcPts val="0"/>
              </a:spcAft>
              <a:buSzPts val="1800"/>
              <a:buChar char="▸"/>
            </a:pPr>
            <a:r>
              <a:rPr lang="de" sz="1800"/>
              <a:t>This is a fundamental requirement of the World Anti-Doping Code. </a:t>
            </a:r>
            <a:endParaRPr i="1" sz="1800"/>
          </a:p>
        </p:txBody>
      </p:sp>
      <p:grpSp>
        <p:nvGrpSpPr>
          <p:cNvPr id="1170" name="Google Shape;1170;gfd8ef8d534_0_1"/>
          <p:cNvGrpSpPr/>
          <p:nvPr/>
        </p:nvGrpSpPr>
        <p:grpSpPr>
          <a:xfrm>
            <a:off x="7677122" y="2757486"/>
            <a:ext cx="998274" cy="1225200"/>
            <a:chOff x="590250" y="244200"/>
            <a:chExt cx="407875" cy="532025"/>
          </a:xfrm>
        </p:grpSpPr>
        <p:sp>
          <p:nvSpPr>
            <p:cNvPr id="1171" name="Google Shape;1171;gfd8ef8d534_0_1"/>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fd8ef8d534_0_1"/>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fd8ef8d534_0_1"/>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fd8ef8d534_0_1"/>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fd8ef8d534_0_1"/>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fd8ef8d534_0_1"/>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fd8ef8d534_0_1"/>
            <p:cNvSpPr/>
            <p:nvPr/>
          </p:nvSpPr>
          <p:spPr>
            <a:xfrm>
              <a:off x="649925" y="5346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fd8ef8d534_0_1"/>
            <p:cNvSpPr/>
            <p:nvPr/>
          </p:nvSpPr>
          <p:spPr>
            <a:xfrm>
              <a:off x="649925" y="4798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fd8ef8d534_0_1"/>
            <p:cNvSpPr/>
            <p:nvPr/>
          </p:nvSpPr>
          <p:spPr>
            <a:xfrm>
              <a:off x="649925" y="4244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fd8ef8d534_0_1"/>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gfd8ef8d534_0_1"/>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fd8ef8d534_0_1"/>
            <p:cNvSpPr/>
            <p:nvPr/>
          </p:nvSpPr>
          <p:spPr>
            <a:xfrm>
              <a:off x="7376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fd8ef8d534_0_1"/>
            <p:cNvSpPr/>
            <p:nvPr/>
          </p:nvSpPr>
          <p:spPr>
            <a:xfrm>
              <a:off x="8204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fd8ef8d534_0_1"/>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gfd8ef8d534_0_30"/>
          <p:cNvSpPr/>
          <p:nvPr/>
        </p:nvSpPr>
        <p:spPr>
          <a:xfrm>
            <a:off x="6811964" y="2003426"/>
            <a:ext cx="2536800" cy="26796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90" name="Google Shape;1190;gfd8ef8d534_0_30"/>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191" name="Google Shape;1191;gfd8ef8d534_0_30"/>
          <p:cNvSpPr txBox="1"/>
          <p:nvPr>
            <p:ph idx="2" type="body"/>
          </p:nvPr>
        </p:nvSpPr>
        <p:spPr>
          <a:xfrm>
            <a:off x="1101725" y="1220800"/>
            <a:ext cx="76938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Anti-Doping Update - Education &amp; Communication</a:t>
            </a:r>
            <a:endParaRPr/>
          </a:p>
        </p:txBody>
      </p:sp>
      <p:sp>
        <p:nvSpPr>
          <p:cNvPr id="1192" name="Google Shape;1192;gfd8ef8d534_0_30"/>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193" name="Google Shape;1193;gfd8ef8d534_0_30"/>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194" name="Google Shape;1194;gfd8ef8d534_0_30"/>
          <p:cNvCxnSpPr/>
          <p:nvPr/>
        </p:nvCxnSpPr>
        <p:spPr>
          <a:xfrm flipH="1">
            <a:off x="4888039" y="2019300"/>
            <a:ext cx="568200" cy="2584500"/>
          </a:xfrm>
          <a:prstGeom prst="straightConnector1">
            <a:avLst/>
          </a:prstGeom>
          <a:noFill/>
          <a:ln cap="flat" cmpd="sng" w="28575">
            <a:solidFill>
              <a:srgbClr val="D7471F"/>
            </a:solidFill>
            <a:prstDash val="dot"/>
            <a:round/>
            <a:headEnd len="sm" w="sm" type="none"/>
            <a:tailEnd len="sm" w="sm" type="none"/>
          </a:ln>
        </p:spPr>
      </p:cxnSp>
      <p:sp>
        <p:nvSpPr>
          <p:cNvPr id="1195" name="Google Shape;1195;gfd8ef8d534_0_30"/>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196" name="Google Shape;1196;gfd8ef8d534_0_30"/>
          <p:cNvSpPr txBox="1"/>
          <p:nvPr>
            <p:ph idx="2" type="body"/>
          </p:nvPr>
        </p:nvSpPr>
        <p:spPr>
          <a:xfrm>
            <a:off x="7170738" y="4084639"/>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197" name="Google Shape;1197;gfd8ef8d534_0_30"/>
          <p:cNvCxnSpPr/>
          <p:nvPr/>
        </p:nvCxnSpPr>
        <p:spPr>
          <a:xfrm flipH="1" rot="10800000">
            <a:off x="7907338"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820"/>
              </a:srgbClr>
            </a:outerShdw>
          </a:effectLst>
        </p:spPr>
      </p:cxnSp>
      <p:pic>
        <p:nvPicPr>
          <p:cNvPr id="1198" name="Google Shape;1198;gfd8ef8d534_0_30"/>
          <p:cNvPicPr preferRelativeResize="0"/>
          <p:nvPr/>
        </p:nvPicPr>
        <p:blipFill rotWithShape="1">
          <a:blip r:embed="rId4">
            <a:alphaModFix/>
          </a:blip>
          <a:srcRect b="0" l="0" r="0" t="0"/>
          <a:stretch/>
        </p:blipFill>
        <p:spPr>
          <a:xfrm>
            <a:off x="5106988" y="2001839"/>
            <a:ext cx="2400300" cy="2676525"/>
          </a:xfrm>
          <a:prstGeom prst="rect">
            <a:avLst/>
          </a:prstGeom>
          <a:noFill/>
          <a:ln>
            <a:noFill/>
          </a:ln>
        </p:spPr>
      </p:pic>
      <p:sp>
        <p:nvSpPr>
          <p:cNvPr id="1199" name="Google Shape;1199;gfd8ef8d534_0_30"/>
          <p:cNvSpPr txBox="1"/>
          <p:nvPr>
            <p:ph idx="2" type="body"/>
          </p:nvPr>
        </p:nvSpPr>
        <p:spPr>
          <a:xfrm>
            <a:off x="702600" y="1698625"/>
            <a:ext cx="4296300" cy="2493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de" sz="1800"/>
              <a:t>Essential features include –</a:t>
            </a:r>
            <a:endParaRPr sz="1800"/>
          </a:p>
          <a:p>
            <a:pPr indent="0" lvl="0" marL="45720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rPr lang="de" sz="1800">
                <a:solidFill>
                  <a:srgbClr val="FF8700"/>
                </a:solidFill>
                <a:latin typeface="Arial"/>
                <a:ea typeface="Arial"/>
                <a:cs typeface="Arial"/>
                <a:sym typeface="Arial"/>
              </a:rPr>
              <a:t>• </a:t>
            </a:r>
            <a:r>
              <a:rPr lang="de" sz="1800"/>
              <a:t>Doping Control process</a:t>
            </a:r>
            <a:endParaRPr sz="1800"/>
          </a:p>
          <a:p>
            <a:pPr indent="0" lvl="0" marL="457200" rtl="0" algn="l">
              <a:lnSpc>
                <a:spcPct val="115000"/>
              </a:lnSpc>
              <a:spcBef>
                <a:spcPts val="0"/>
              </a:spcBef>
              <a:spcAft>
                <a:spcPts val="0"/>
              </a:spcAft>
              <a:buNone/>
            </a:pPr>
            <a:r>
              <a:rPr lang="de" sz="1800">
                <a:solidFill>
                  <a:srgbClr val="FF8700"/>
                </a:solidFill>
                <a:latin typeface="Arial"/>
                <a:ea typeface="Arial"/>
                <a:cs typeface="Arial"/>
                <a:sym typeface="Arial"/>
              </a:rPr>
              <a:t>• </a:t>
            </a:r>
            <a:r>
              <a:rPr lang="de" sz="1800"/>
              <a:t>Information, practice and guidance regarding the process for obtaining exemptions for the use of medications.</a:t>
            </a:r>
            <a:endParaRPr sz="1800"/>
          </a:p>
          <a:p>
            <a:pPr indent="0" lvl="0" marL="457200" rtl="0" algn="l">
              <a:lnSpc>
                <a:spcPct val="115000"/>
              </a:lnSpc>
              <a:spcBef>
                <a:spcPts val="0"/>
              </a:spcBef>
              <a:spcAft>
                <a:spcPts val="0"/>
              </a:spcAft>
              <a:buNone/>
            </a:pPr>
            <a:r>
              <a:rPr lang="de" sz="1800">
                <a:solidFill>
                  <a:srgbClr val="FF8700"/>
                </a:solidFill>
                <a:latin typeface="Arial"/>
                <a:ea typeface="Arial"/>
                <a:cs typeface="Arial"/>
                <a:sym typeface="Arial"/>
              </a:rPr>
              <a:t>• </a:t>
            </a:r>
            <a:r>
              <a:rPr lang="de" sz="1800"/>
              <a:t>Supplement and nutrition risk awareness</a:t>
            </a:r>
            <a:endParaRPr sz="1800"/>
          </a:p>
        </p:txBody>
      </p:sp>
      <p:grpSp>
        <p:nvGrpSpPr>
          <p:cNvPr id="1200" name="Google Shape;1200;gfd8ef8d534_0_30"/>
          <p:cNvGrpSpPr/>
          <p:nvPr/>
        </p:nvGrpSpPr>
        <p:grpSpPr>
          <a:xfrm>
            <a:off x="7677122" y="2757486"/>
            <a:ext cx="998274" cy="1225200"/>
            <a:chOff x="590250" y="244200"/>
            <a:chExt cx="407875" cy="532025"/>
          </a:xfrm>
        </p:grpSpPr>
        <p:sp>
          <p:nvSpPr>
            <p:cNvPr id="1201" name="Google Shape;1201;gfd8ef8d534_0_30"/>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gfd8ef8d534_0_30"/>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gfd8ef8d534_0_30"/>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gfd8ef8d534_0_30"/>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gfd8ef8d534_0_30"/>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gfd8ef8d534_0_30"/>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gfd8ef8d534_0_30"/>
            <p:cNvSpPr/>
            <p:nvPr/>
          </p:nvSpPr>
          <p:spPr>
            <a:xfrm>
              <a:off x="649925" y="5346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gfd8ef8d534_0_30"/>
            <p:cNvSpPr/>
            <p:nvPr/>
          </p:nvSpPr>
          <p:spPr>
            <a:xfrm>
              <a:off x="649925" y="4798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gfd8ef8d534_0_30"/>
            <p:cNvSpPr/>
            <p:nvPr/>
          </p:nvSpPr>
          <p:spPr>
            <a:xfrm>
              <a:off x="649925" y="4244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gfd8ef8d534_0_30"/>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gfd8ef8d534_0_30"/>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gfd8ef8d534_0_30"/>
            <p:cNvSpPr/>
            <p:nvPr/>
          </p:nvSpPr>
          <p:spPr>
            <a:xfrm>
              <a:off x="7376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gfd8ef8d534_0_30"/>
            <p:cNvSpPr/>
            <p:nvPr/>
          </p:nvSpPr>
          <p:spPr>
            <a:xfrm>
              <a:off x="8204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gfd8ef8d534_0_30"/>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g14d9e2b2877_1_35"/>
          <p:cNvSpPr/>
          <p:nvPr/>
        </p:nvSpPr>
        <p:spPr>
          <a:xfrm>
            <a:off x="6811964" y="2003426"/>
            <a:ext cx="2536800" cy="26796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20" name="Google Shape;1220;g14d9e2b2877_1_35"/>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221" name="Google Shape;1221;g14d9e2b2877_1_35"/>
          <p:cNvSpPr txBox="1"/>
          <p:nvPr>
            <p:ph idx="2" type="body"/>
          </p:nvPr>
        </p:nvSpPr>
        <p:spPr>
          <a:xfrm>
            <a:off x="1101725" y="1220800"/>
            <a:ext cx="76938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Anti-Doping Update - Education &amp; Communication</a:t>
            </a:r>
            <a:endParaRPr/>
          </a:p>
        </p:txBody>
      </p:sp>
      <p:sp>
        <p:nvSpPr>
          <p:cNvPr id="1222" name="Google Shape;1222;g14d9e2b2877_1_35"/>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223" name="Google Shape;1223;g14d9e2b2877_1_35"/>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224" name="Google Shape;1224;g14d9e2b2877_1_35"/>
          <p:cNvCxnSpPr/>
          <p:nvPr/>
        </p:nvCxnSpPr>
        <p:spPr>
          <a:xfrm flipH="1">
            <a:off x="4888039" y="2019300"/>
            <a:ext cx="568200" cy="2584500"/>
          </a:xfrm>
          <a:prstGeom prst="straightConnector1">
            <a:avLst/>
          </a:prstGeom>
          <a:noFill/>
          <a:ln cap="flat" cmpd="sng" w="28575">
            <a:solidFill>
              <a:srgbClr val="D7471F"/>
            </a:solidFill>
            <a:prstDash val="dot"/>
            <a:round/>
            <a:headEnd len="sm" w="sm" type="none"/>
            <a:tailEnd len="sm" w="sm" type="none"/>
          </a:ln>
        </p:spPr>
      </p:cxnSp>
      <p:sp>
        <p:nvSpPr>
          <p:cNvPr id="1225" name="Google Shape;1225;g14d9e2b2877_1_35"/>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226" name="Google Shape;1226;g14d9e2b2877_1_35"/>
          <p:cNvSpPr txBox="1"/>
          <p:nvPr>
            <p:ph idx="2" type="body"/>
          </p:nvPr>
        </p:nvSpPr>
        <p:spPr>
          <a:xfrm>
            <a:off x="7170738" y="4084639"/>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227" name="Google Shape;1227;g14d9e2b2877_1_35"/>
          <p:cNvCxnSpPr/>
          <p:nvPr/>
        </p:nvCxnSpPr>
        <p:spPr>
          <a:xfrm flipH="1" rot="10800000">
            <a:off x="7907338"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820"/>
              </a:srgbClr>
            </a:outerShdw>
          </a:effectLst>
        </p:spPr>
      </p:cxnSp>
      <p:pic>
        <p:nvPicPr>
          <p:cNvPr id="1228" name="Google Shape;1228;g14d9e2b2877_1_35"/>
          <p:cNvPicPr preferRelativeResize="0"/>
          <p:nvPr/>
        </p:nvPicPr>
        <p:blipFill rotWithShape="1">
          <a:blip r:embed="rId4">
            <a:alphaModFix/>
          </a:blip>
          <a:srcRect b="0" l="0" r="0" t="0"/>
          <a:stretch/>
        </p:blipFill>
        <p:spPr>
          <a:xfrm>
            <a:off x="5106988" y="2001839"/>
            <a:ext cx="2400300" cy="2676525"/>
          </a:xfrm>
          <a:prstGeom prst="rect">
            <a:avLst/>
          </a:prstGeom>
          <a:noFill/>
          <a:ln>
            <a:noFill/>
          </a:ln>
        </p:spPr>
      </p:pic>
      <p:sp>
        <p:nvSpPr>
          <p:cNvPr id="1229" name="Google Shape;1229;g14d9e2b2877_1_35"/>
          <p:cNvSpPr txBox="1"/>
          <p:nvPr>
            <p:ph idx="2" type="body"/>
          </p:nvPr>
        </p:nvSpPr>
        <p:spPr>
          <a:xfrm>
            <a:off x="702600" y="1698625"/>
            <a:ext cx="4296300" cy="2493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de" sz="1800"/>
              <a:t>Progress</a:t>
            </a:r>
            <a:endParaRPr sz="1800"/>
          </a:p>
          <a:p>
            <a:pPr indent="-342900" lvl="0" marL="457200" rtl="0" algn="l">
              <a:lnSpc>
                <a:spcPct val="115000"/>
              </a:lnSpc>
              <a:spcBef>
                <a:spcPts val="0"/>
              </a:spcBef>
              <a:spcAft>
                <a:spcPts val="0"/>
              </a:spcAft>
              <a:buSzPts val="1800"/>
              <a:buChar char="▸"/>
            </a:pPr>
            <a:r>
              <a:rPr lang="de" sz="1800"/>
              <a:t>In person education sessions to teams and staff</a:t>
            </a:r>
            <a:endParaRPr sz="1800"/>
          </a:p>
          <a:p>
            <a:pPr indent="0" lvl="0" marL="457200" rtl="0" algn="l">
              <a:lnSpc>
                <a:spcPct val="115000"/>
              </a:lnSpc>
              <a:spcBef>
                <a:spcPts val="0"/>
              </a:spcBef>
              <a:spcAft>
                <a:spcPts val="0"/>
              </a:spcAft>
              <a:buNone/>
            </a:pPr>
            <a:r>
              <a:rPr lang="de" sz="1800">
                <a:solidFill>
                  <a:srgbClr val="FF8700"/>
                </a:solidFill>
              </a:rPr>
              <a:t>▸</a:t>
            </a:r>
            <a:r>
              <a:rPr i="1" lang="de" sz="1800"/>
              <a:t>May 2022 – Ireland, Northern Ireland, England &amp; Scotland</a:t>
            </a:r>
            <a:endParaRPr i="1" sz="1800"/>
          </a:p>
          <a:p>
            <a:pPr indent="0" lvl="0" marL="457200" rtl="0" algn="l">
              <a:lnSpc>
                <a:spcPct val="115000"/>
              </a:lnSpc>
              <a:spcBef>
                <a:spcPts val="0"/>
              </a:spcBef>
              <a:spcAft>
                <a:spcPts val="0"/>
              </a:spcAft>
              <a:buNone/>
            </a:pPr>
            <a:r>
              <a:rPr lang="de" sz="1800">
                <a:solidFill>
                  <a:srgbClr val="FF8700"/>
                </a:solidFill>
              </a:rPr>
              <a:t>▸</a:t>
            </a:r>
            <a:r>
              <a:rPr i="1" lang="de" sz="1800"/>
              <a:t>August 2022 – Austria, Belgium, Germany, Italy, Spain, Switzerland</a:t>
            </a:r>
            <a:endParaRPr i="1" sz="1800"/>
          </a:p>
          <a:p>
            <a:pPr indent="0" lvl="0" marL="457200" rtl="0" algn="l">
              <a:lnSpc>
                <a:spcPct val="115000"/>
              </a:lnSpc>
              <a:spcBef>
                <a:spcPts val="0"/>
              </a:spcBef>
              <a:spcAft>
                <a:spcPts val="0"/>
              </a:spcAft>
              <a:buNone/>
            </a:pPr>
            <a:r>
              <a:t/>
            </a:r>
            <a:endParaRPr sz="1800"/>
          </a:p>
        </p:txBody>
      </p:sp>
      <p:grpSp>
        <p:nvGrpSpPr>
          <p:cNvPr id="1230" name="Google Shape;1230;g14d9e2b2877_1_35"/>
          <p:cNvGrpSpPr/>
          <p:nvPr/>
        </p:nvGrpSpPr>
        <p:grpSpPr>
          <a:xfrm>
            <a:off x="7677122" y="2757486"/>
            <a:ext cx="998274" cy="1225200"/>
            <a:chOff x="590250" y="244200"/>
            <a:chExt cx="407875" cy="532025"/>
          </a:xfrm>
        </p:grpSpPr>
        <p:sp>
          <p:nvSpPr>
            <p:cNvPr id="1231" name="Google Shape;1231;g14d9e2b2877_1_35"/>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g14d9e2b2877_1_35"/>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14d9e2b2877_1_35"/>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14d9e2b2877_1_35"/>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14d9e2b2877_1_35"/>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14d9e2b2877_1_35"/>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14d9e2b2877_1_35"/>
            <p:cNvSpPr/>
            <p:nvPr/>
          </p:nvSpPr>
          <p:spPr>
            <a:xfrm>
              <a:off x="649925" y="5346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g14d9e2b2877_1_35"/>
            <p:cNvSpPr/>
            <p:nvPr/>
          </p:nvSpPr>
          <p:spPr>
            <a:xfrm>
              <a:off x="649925" y="4798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14d9e2b2877_1_35"/>
            <p:cNvSpPr/>
            <p:nvPr/>
          </p:nvSpPr>
          <p:spPr>
            <a:xfrm>
              <a:off x="649925" y="4244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14d9e2b2877_1_35"/>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14d9e2b2877_1_35"/>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14d9e2b2877_1_35"/>
            <p:cNvSpPr/>
            <p:nvPr/>
          </p:nvSpPr>
          <p:spPr>
            <a:xfrm>
              <a:off x="7376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14d9e2b2877_1_35"/>
            <p:cNvSpPr/>
            <p:nvPr/>
          </p:nvSpPr>
          <p:spPr>
            <a:xfrm>
              <a:off x="8204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14d9e2b2877_1_35"/>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5"/>
          <p:cNvSpPr txBox="1"/>
          <p:nvPr>
            <p:ph type="title"/>
          </p:nvPr>
        </p:nvSpPr>
        <p:spPr>
          <a:xfrm>
            <a:off x="1104900" y="276225"/>
            <a:ext cx="6724650" cy="749300"/>
          </a:xfrm>
          <a:prstGeom prst="rect">
            <a:avLst/>
          </a:prstGeom>
          <a:noFill/>
          <a:ln>
            <a:noFill/>
          </a:ln>
        </p:spPr>
        <p:txBody>
          <a:bodyPr anchorCtr="0" anchor="ctr" bIns="91425" lIns="91425" spcFirstLastPara="1" rIns="118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Introduction</a:t>
            </a:r>
            <a:endParaRPr/>
          </a:p>
        </p:txBody>
      </p:sp>
      <p:sp>
        <p:nvSpPr>
          <p:cNvPr id="175" name="Google Shape;175;p5"/>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176" name="Google Shape;176;p5"/>
          <p:cNvPicPr preferRelativeResize="0"/>
          <p:nvPr/>
        </p:nvPicPr>
        <p:blipFill rotWithShape="1">
          <a:blip r:embed="rId3">
            <a:alphaModFix/>
          </a:blip>
          <a:srcRect b="0" l="0" r="0" t="0"/>
          <a:stretch/>
        </p:blipFill>
        <p:spPr>
          <a:xfrm>
            <a:off x="6060113" y="1292425"/>
            <a:ext cx="2470150" cy="2470150"/>
          </a:xfrm>
          <a:prstGeom prst="rect">
            <a:avLst/>
          </a:prstGeom>
          <a:noFill/>
          <a:ln>
            <a:noFill/>
          </a:ln>
        </p:spPr>
      </p:pic>
      <p:pic>
        <p:nvPicPr>
          <p:cNvPr id="177" name="Google Shape;177;p5"/>
          <p:cNvPicPr preferRelativeResize="0"/>
          <p:nvPr/>
        </p:nvPicPr>
        <p:blipFill rotWithShape="1">
          <a:blip r:embed="rId4">
            <a:alphaModFix/>
          </a:blip>
          <a:srcRect b="14339" l="0" r="0" t="16205"/>
          <a:stretch/>
        </p:blipFill>
        <p:spPr>
          <a:xfrm>
            <a:off x="6060125" y="3657596"/>
            <a:ext cx="2301275" cy="749300"/>
          </a:xfrm>
          <a:prstGeom prst="rect">
            <a:avLst/>
          </a:prstGeom>
          <a:noFill/>
          <a:ln>
            <a:noFill/>
          </a:ln>
        </p:spPr>
      </p:pic>
      <p:pic>
        <p:nvPicPr>
          <p:cNvPr id="178" name="Google Shape;178;p5"/>
          <p:cNvPicPr preferRelativeResize="0"/>
          <p:nvPr/>
        </p:nvPicPr>
        <p:blipFill rotWithShape="1">
          <a:blip r:embed="rId5">
            <a:alphaModFix/>
          </a:blip>
          <a:srcRect b="0" l="-8365" r="0" t="0"/>
          <a:stretch/>
        </p:blipFill>
        <p:spPr>
          <a:xfrm>
            <a:off x="755750" y="1383375"/>
            <a:ext cx="3453500" cy="317052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g14d9e2b2877_1_65"/>
          <p:cNvSpPr/>
          <p:nvPr/>
        </p:nvSpPr>
        <p:spPr>
          <a:xfrm>
            <a:off x="6811964" y="2003426"/>
            <a:ext cx="2536800" cy="26796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50" name="Google Shape;1250;g14d9e2b2877_1_65"/>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251" name="Google Shape;1251;g14d9e2b2877_1_65"/>
          <p:cNvSpPr txBox="1"/>
          <p:nvPr>
            <p:ph idx="2" type="body"/>
          </p:nvPr>
        </p:nvSpPr>
        <p:spPr>
          <a:xfrm>
            <a:off x="1101725" y="1220800"/>
            <a:ext cx="76938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Anti-Doping Update - Next Steps</a:t>
            </a:r>
            <a:endParaRPr/>
          </a:p>
        </p:txBody>
      </p:sp>
      <p:sp>
        <p:nvSpPr>
          <p:cNvPr id="1252" name="Google Shape;1252;g14d9e2b2877_1_65"/>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253" name="Google Shape;1253;g14d9e2b2877_1_65"/>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254" name="Google Shape;1254;g14d9e2b2877_1_65"/>
          <p:cNvCxnSpPr/>
          <p:nvPr/>
        </p:nvCxnSpPr>
        <p:spPr>
          <a:xfrm flipH="1">
            <a:off x="4888039" y="2019300"/>
            <a:ext cx="568200" cy="2584500"/>
          </a:xfrm>
          <a:prstGeom prst="straightConnector1">
            <a:avLst/>
          </a:prstGeom>
          <a:noFill/>
          <a:ln cap="flat" cmpd="sng" w="28575">
            <a:solidFill>
              <a:srgbClr val="D7471F"/>
            </a:solidFill>
            <a:prstDash val="dot"/>
            <a:round/>
            <a:headEnd len="sm" w="sm" type="none"/>
            <a:tailEnd len="sm" w="sm" type="none"/>
          </a:ln>
        </p:spPr>
      </p:cxnSp>
      <p:sp>
        <p:nvSpPr>
          <p:cNvPr id="1255" name="Google Shape;1255;g14d9e2b2877_1_65"/>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256" name="Google Shape;1256;g14d9e2b2877_1_65"/>
          <p:cNvSpPr txBox="1"/>
          <p:nvPr>
            <p:ph idx="2" type="body"/>
          </p:nvPr>
        </p:nvSpPr>
        <p:spPr>
          <a:xfrm>
            <a:off x="7170738" y="4084639"/>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257" name="Google Shape;1257;g14d9e2b2877_1_65"/>
          <p:cNvCxnSpPr/>
          <p:nvPr/>
        </p:nvCxnSpPr>
        <p:spPr>
          <a:xfrm flipH="1" rot="10800000">
            <a:off x="7907338"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820"/>
              </a:srgbClr>
            </a:outerShdw>
          </a:effectLst>
        </p:spPr>
      </p:cxnSp>
      <p:pic>
        <p:nvPicPr>
          <p:cNvPr id="1258" name="Google Shape;1258;g14d9e2b2877_1_65"/>
          <p:cNvPicPr preferRelativeResize="0"/>
          <p:nvPr/>
        </p:nvPicPr>
        <p:blipFill rotWithShape="1">
          <a:blip r:embed="rId4">
            <a:alphaModFix/>
          </a:blip>
          <a:srcRect b="0" l="0" r="0" t="0"/>
          <a:stretch/>
        </p:blipFill>
        <p:spPr>
          <a:xfrm>
            <a:off x="5106988" y="2001839"/>
            <a:ext cx="2400300" cy="2676525"/>
          </a:xfrm>
          <a:prstGeom prst="rect">
            <a:avLst/>
          </a:prstGeom>
          <a:noFill/>
          <a:ln>
            <a:noFill/>
          </a:ln>
        </p:spPr>
      </p:pic>
      <p:sp>
        <p:nvSpPr>
          <p:cNvPr id="1259" name="Google Shape;1259;g14d9e2b2877_1_65"/>
          <p:cNvSpPr txBox="1"/>
          <p:nvPr>
            <p:ph idx="2" type="body"/>
          </p:nvPr>
        </p:nvSpPr>
        <p:spPr>
          <a:xfrm>
            <a:off x="702600" y="1698625"/>
            <a:ext cx="4296300" cy="2493900"/>
          </a:xfrm>
          <a:prstGeom prst="rect">
            <a:avLst/>
          </a:prstGeom>
          <a:noFill/>
          <a:ln>
            <a:noFill/>
          </a:ln>
        </p:spPr>
        <p:txBody>
          <a:bodyPr anchorCtr="0" anchor="t" bIns="91425" lIns="91425" spcFirstLastPara="1" rIns="91425" wrap="square" tIns="91425">
            <a:noAutofit/>
          </a:bodyPr>
          <a:lstStyle/>
          <a:p>
            <a:pPr indent="0" lvl="0" marL="101600" rtl="0" algn="l">
              <a:lnSpc>
                <a:spcPct val="115000"/>
              </a:lnSpc>
              <a:spcBef>
                <a:spcPts val="0"/>
              </a:spcBef>
              <a:spcAft>
                <a:spcPts val="0"/>
              </a:spcAft>
              <a:buClr>
                <a:schemeClr val="dk1"/>
              </a:buClr>
              <a:buSzPts val="1100"/>
              <a:buFont typeface="Arial"/>
              <a:buNone/>
            </a:pPr>
            <a:r>
              <a:rPr lang="de" sz="1800"/>
              <a:t>Development should continue with:</a:t>
            </a:r>
            <a:br>
              <a:rPr lang="de" sz="1800"/>
            </a:br>
            <a:endParaRPr sz="1800"/>
          </a:p>
          <a:p>
            <a:pPr indent="-342900" lvl="0" marL="457200" rtl="0" algn="l">
              <a:lnSpc>
                <a:spcPct val="115000"/>
              </a:lnSpc>
              <a:spcBef>
                <a:spcPts val="0"/>
              </a:spcBef>
              <a:spcAft>
                <a:spcPts val="0"/>
              </a:spcAft>
              <a:buSzPts val="1800"/>
              <a:buChar char="▸"/>
            </a:pPr>
            <a:r>
              <a:rPr lang="de" sz="1800"/>
              <a:t>Further team, staff and support awareness</a:t>
            </a:r>
            <a:endParaRPr sz="1800"/>
          </a:p>
          <a:p>
            <a:pPr indent="-342900" lvl="0" marL="457200" rtl="0" algn="l">
              <a:lnSpc>
                <a:spcPct val="115000"/>
              </a:lnSpc>
              <a:spcBef>
                <a:spcPts val="0"/>
              </a:spcBef>
              <a:spcAft>
                <a:spcPts val="0"/>
              </a:spcAft>
              <a:buSzPts val="1800"/>
              <a:buChar char="▸"/>
            </a:pPr>
            <a:r>
              <a:rPr lang="de" sz="1800"/>
              <a:t>Localised online training resources</a:t>
            </a:r>
            <a:endParaRPr sz="1800"/>
          </a:p>
          <a:p>
            <a:pPr indent="-342900" lvl="0" marL="457200" rtl="0" algn="l">
              <a:lnSpc>
                <a:spcPct val="115000"/>
              </a:lnSpc>
              <a:spcBef>
                <a:spcPts val="0"/>
              </a:spcBef>
              <a:spcAft>
                <a:spcPts val="0"/>
              </a:spcAft>
              <a:buSzPts val="1800"/>
              <a:buChar char="▸"/>
            </a:pPr>
            <a:r>
              <a:rPr lang="de" sz="1800"/>
              <a:t>Risk analysis with WADA</a:t>
            </a:r>
            <a:endParaRPr sz="1800"/>
          </a:p>
          <a:p>
            <a:pPr indent="-342900" lvl="0" marL="457200" rtl="0" algn="l">
              <a:lnSpc>
                <a:spcPct val="115000"/>
              </a:lnSpc>
              <a:spcBef>
                <a:spcPts val="0"/>
              </a:spcBef>
              <a:spcAft>
                <a:spcPts val="0"/>
              </a:spcAft>
              <a:buSzPts val="1800"/>
              <a:buChar char="▸"/>
            </a:pPr>
            <a:r>
              <a:rPr lang="de" sz="1800"/>
              <a:t>TUE Process</a:t>
            </a:r>
            <a:endParaRPr sz="1800"/>
          </a:p>
          <a:p>
            <a:pPr indent="-342900" lvl="0" marL="457200" rtl="0" algn="l">
              <a:lnSpc>
                <a:spcPct val="115000"/>
              </a:lnSpc>
              <a:spcBef>
                <a:spcPts val="0"/>
              </a:spcBef>
              <a:spcAft>
                <a:spcPts val="0"/>
              </a:spcAft>
              <a:buSzPts val="1800"/>
              <a:buChar char="▸"/>
            </a:pPr>
            <a:r>
              <a:rPr lang="de" sz="1800"/>
              <a:t>Testing Plan </a:t>
            </a:r>
            <a:endParaRPr sz="1800"/>
          </a:p>
          <a:p>
            <a:pPr indent="0" lvl="0" marL="457200" rtl="0" algn="l">
              <a:lnSpc>
                <a:spcPct val="115000"/>
              </a:lnSpc>
              <a:spcBef>
                <a:spcPts val="0"/>
              </a:spcBef>
              <a:spcAft>
                <a:spcPts val="0"/>
              </a:spcAft>
              <a:buNone/>
            </a:pPr>
            <a:r>
              <a:t/>
            </a:r>
            <a:endParaRPr sz="1800"/>
          </a:p>
        </p:txBody>
      </p:sp>
      <p:grpSp>
        <p:nvGrpSpPr>
          <p:cNvPr id="1260" name="Google Shape;1260;g14d9e2b2877_1_65"/>
          <p:cNvGrpSpPr/>
          <p:nvPr/>
        </p:nvGrpSpPr>
        <p:grpSpPr>
          <a:xfrm>
            <a:off x="7677122" y="2757486"/>
            <a:ext cx="998274" cy="1225200"/>
            <a:chOff x="590250" y="244200"/>
            <a:chExt cx="407875" cy="532025"/>
          </a:xfrm>
        </p:grpSpPr>
        <p:sp>
          <p:nvSpPr>
            <p:cNvPr id="1261" name="Google Shape;1261;g14d9e2b2877_1_65"/>
            <p:cNvSpPr/>
            <p:nvPr/>
          </p:nvSpPr>
          <p:spPr>
            <a:xfrm>
              <a:off x="623125" y="313625"/>
              <a:ext cx="375000" cy="462600"/>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g14d9e2b2877_1_65"/>
            <p:cNvSpPr/>
            <p:nvPr/>
          </p:nvSpPr>
          <p:spPr>
            <a:xfrm>
              <a:off x="590250" y="269775"/>
              <a:ext cx="377400" cy="462900"/>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14d9e2b2877_1_65"/>
            <p:cNvSpPr/>
            <p:nvPr/>
          </p:nvSpPr>
          <p:spPr>
            <a:xfrm>
              <a:off x="796650" y="274025"/>
              <a:ext cx="45000" cy="450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14d9e2b2877_1_65"/>
            <p:cNvSpPr/>
            <p:nvPr/>
          </p:nvSpPr>
          <p:spPr>
            <a:xfrm>
              <a:off x="713850" y="274025"/>
              <a:ext cx="45000" cy="450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g14d9e2b2877_1_65"/>
            <p:cNvSpPr/>
            <p:nvPr/>
          </p:nvSpPr>
          <p:spPr>
            <a:xfrm>
              <a:off x="631050" y="274025"/>
              <a:ext cx="45000" cy="450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g14d9e2b2877_1_65"/>
            <p:cNvSpPr/>
            <p:nvPr/>
          </p:nvSpPr>
          <p:spPr>
            <a:xfrm>
              <a:off x="649925" y="590050"/>
              <a:ext cx="134100" cy="0"/>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g14d9e2b2877_1_65"/>
            <p:cNvSpPr/>
            <p:nvPr/>
          </p:nvSpPr>
          <p:spPr>
            <a:xfrm>
              <a:off x="649925" y="5346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g14d9e2b2877_1_65"/>
            <p:cNvSpPr/>
            <p:nvPr/>
          </p:nvSpPr>
          <p:spPr>
            <a:xfrm>
              <a:off x="649925" y="4798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14d9e2b2877_1_65"/>
            <p:cNvSpPr/>
            <p:nvPr/>
          </p:nvSpPr>
          <p:spPr>
            <a:xfrm>
              <a:off x="649925" y="424425"/>
              <a:ext cx="255600" cy="0"/>
            </a:xfrm>
            <a:custGeom>
              <a:rect b="b" l="l" r="r" t="t"/>
              <a:pathLst>
                <a:path extrusionOk="0" fill="none" h="120000" w="120000">
                  <a:moveTo>
                    <a:pt x="119988"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g14d9e2b2877_1_65"/>
            <p:cNvSpPr/>
            <p:nvPr/>
          </p:nvSpPr>
          <p:spPr>
            <a:xfrm>
              <a:off x="879475" y="274025"/>
              <a:ext cx="45000" cy="450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g14d9e2b2877_1_65"/>
            <p:cNvSpPr/>
            <p:nvPr/>
          </p:nvSpPr>
          <p:spPr>
            <a:xfrm>
              <a:off x="6548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g14d9e2b2877_1_65"/>
            <p:cNvSpPr/>
            <p:nvPr/>
          </p:nvSpPr>
          <p:spPr>
            <a:xfrm>
              <a:off x="7376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14d9e2b2877_1_65"/>
            <p:cNvSpPr/>
            <p:nvPr/>
          </p:nvSpPr>
          <p:spPr>
            <a:xfrm>
              <a:off x="820400"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g14d9e2b2877_1_65"/>
            <p:cNvSpPr/>
            <p:nvPr/>
          </p:nvSpPr>
          <p:spPr>
            <a:xfrm>
              <a:off x="903225" y="244200"/>
              <a:ext cx="0" cy="51300"/>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60"/>
          <p:cNvSpPr/>
          <p:nvPr/>
        </p:nvSpPr>
        <p:spPr>
          <a:xfrm>
            <a:off x="6811964" y="2003426"/>
            <a:ext cx="2536825" cy="26797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80" name="Google Shape;1280;p60"/>
          <p:cNvSpPr txBox="1"/>
          <p:nvPr>
            <p:ph type="title"/>
          </p:nvPr>
        </p:nvSpPr>
        <p:spPr>
          <a:xfrm>
            <a:off x="1101726" y="273051"/>
            <a:ext cx="7573963"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281" name="Google Shape;1281;p60"/>
          <p:cNvSpPr txBox="1"/>
          <p:nvPr>
            <p:ph idx="2" type="body"/>
          </p:nvPr>
        </p:nvSpPr>
        <p:spPr>
          <a:xfrm>
            <a:off x="1101725" y="1220789"/>
            <a:ext cx="5248275" cy="5111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Anti-Doping Update</a:t>
            </a:r>
            <a:endParaRPr/>
          </a:p>
        </p:txBody>
      </p:sp>
      <p:sp>
        <p:nvSpPr>
          <p:cNvPr id="1282" name="Google Shape;1282;p60"/>
          <p:cNvSpPr txBox="1"/>
          <p:nvPr>
            <p:ph idx="12" type="sldNum"/>
          </p:nvPr>
        </p:nvSpPr>
        <p:spPr>
          <a:xfrm>
            <a:off x="1"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283" name="Google Shape;1283;p60"/>
          <p:cNvPicPr preferRelativeResize="0"/>
          <p:nvPr/>
        </p:nvPicPr>
        <p:blipFill rotWithShape="1">
          <a:blip r:embed="rId3">
            <a:alphaModFix/>
          </a:blip>
          <a:srcRect b="42964" l="0" r="38874" t="0"/>
          <a:stretch/>
        </p:blipFill>
        <p:spPr>
          <a:xfrm>
            <a:off x="8175626" y="301626"/>
            <a:ext cx="854075" cy="690563"/>
          </a:xfrm>
          <a:prstGeom prst="rect">
            <a:avLst/>
          </a:prstGeom>
          <a:noFill/>
          <a:ln>
            <a:noFill/>
          </a:ln>
        </p:spPr>
      </p:pic>
      <p:cxnSp>
        <p:nvCxnSpPr>
          <p:cNvPr id="1284" name="Google Shape;1284;p60"/>
          <p:cNvCxnSpPr/>
          <p:nvPr/>
        </p:nvCxnSpPr>
        <p:spPr>
          <a:xfrm flipH="1">
            <a:off x="4887914" y="2019300"/>
            <a:ext cx="568325" cy="2584450"/>
          </a:xfrm>
          <a:prstGeom prst="straightConnector1">
            <a:avLst/>
          </a:prstGeom>
          <a:noFill/>
          <a:ln cap="flat" cmpd="sng" w="28575">
            <a:solidFill>
              <a:srgbClr val="D7471F"/>
            </a:solidFill>
            <a:prstDash val="dot"/>
            <a:round/>
            <a:headEnd len="sm" w="sm" type="none"/>
            <a:tailEnd len="sm" w="sm" type="none"/>
          </a:ln>
        </p:spPr>
      </p:cxnSp>
      <p:sp>
        <p:nvSpPr>
          <p:cNvPr id="1285" name="Google Shape;1285;p60"/>
          <p:cNvSpPr txBox="1"/>
          <p:nvPr>
            <p:ph idx="2" type="body"/>
          </p:nvPr>
        </p:nvSpPr>
        <p:spPr>
          <a:xfrm>
            <a:off x="7446964" y="1971676"/>
            <a:ext cx="1616075" cy="95726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286" name="Google Shape;1286;p60"/>
          <p:cNvSpPr txBox="1"/>
          <p:nvPr>
            <p:ph idx="2" type="body"/>
          </p:nvPr>
        </p:nvSpPr>
        <p:spPr>
          <a:xfrm>
            <a:off x="7170738" y="4084639"/>
            <a:ext cx="1992312" cy="3778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Graham Arthur</a:t>
            </a:r>
            <a:endParaRPr/>
          </a:p>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ENG</a:t>
            </a:r>
            <a:endParaRPr/>
          </a:p>
        </p:txBody>
      </p:sp>
      <p:cxnSp>
        <p:nvCxnSpPr>
          <p:cNvPr id="1287" name="Google Shape;1287;p60"/>
          <p:cNvCxnSpPr/>
          <p:nvPr/>
        </p:nvCxnSpPr>
        <p:spPr>
          <a:xfrm flipH="1" rot="10800000">
            <a:off x="7907338" y="4016376"/>
            <a:ext cx="558800" cy="4763"/>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1"/>
              </a:srgbClr>
            </a:outerShdw>
          </a:effectLst>
        </p:spPr>
      </p:cxnSp>
      <p:pic>
        <p:nvPicPr>
          <p:cNvPr id="1288" name="Google Shape;1288;p60"/>
          <p:cNvPicPr preferRelativeResize="0"/>
          <p:nvPr/>
        </p:nvPicPr>
        <p:blipFill rotWithShape="1">
          <a:blip r:embed="rId4">
            <a:alphaModFix/>
          </a:blip>
          <a:srcRect b="0" l="0" r="0" t="0"/>
          <a:stretch/>
        </p:blipFill>
        <p:spPr>
          <a:xfrm>
            <a:off x="5106988" y="1989962"/>
            <a:ext cx="2400300" cy="2676525"/>
          </a:xfrm>
          <a:prstGeom prst="rect">
            <a:avLst/>
          </a:prstGeom>
          <a:noFill/>
          <a:ln>
            <a:noFill/>
          </a:ln>
        </p:spPr>
      </p:pic>
      <p:sp>
        <p:nvSpPr>
          <p:cNvPr id="1289" name="Google Shape;1289;p60"/>
          <p:cNvSpPr txBox="1"/>
          <p:nvPr>
            <p:ph idx="2" type="body"/>
          </p:nvPr>
        </p:nvSpPr>
        <p:spPr>
          <a:xfrm>
            <a:off x="554025" y="2555974"/>
            <a:ext cx="3995700" cy="80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000"/>
              <a:buNone/>
            </a:pPr>
            <a:r>
              <a:rPr lang="de" sz="3100">
                <a:solidFill>
                  <a:srgbClr val="00AFEC"/>
                </a:solidFill>
              </a:rPr>
              <a:t>Any Questions?</a:t>
            </a:r>
            <a:endParaRPr sz="3100">
              <a:solidFill>
                <a:srgbClr val="00AFEC"/>
              </a:solidFill>
            </a:endParaRPr>
          </a:p>
          <a:p>
            <a:pPr indent="0" lvl="0" marL="0" rtl="0" algn="ctr">
              <a:lnSpc>
                <a:spcPct val="100000"/>
              </a:lnSpc>
              <a:spcBef>
                <a:spcPts val="0"/>
              </a:spcBef>
              <a:spcAft>
                <a:spcPts val="0"/>
              </a:spcAft>
              <a:buSzPts val="2600"/>
              <a:buNone/>
            </a:pPr>
            <a:r>
              <a:t/>
            </a:r>
            <a:endParaRPr/>
          </a:p>
        </p:txBody>
      </p:sp>
      <p:grpSp>
        <p:nvGrpSpPr>
          <p:cNvPr id="1290" name="Google Shape;1290;p60"/>
          <p:cNvGrpSpPr/>
          <p:nvPr/>
        </p:nvGrpSpPr>
        <p:grpSpPr>
          <a:xfrm>
            <a:off x="7677150" y="2757489"/>
            <a:ext cx="998538" cy="1225550"/>
            <a:chOff x="590250" y="244200"/>
            <a:chExt cx="407975" cy="532174"/>
          </a:xfrm>
        </p:grpSpPr>
        <p:sp>
          <p:nvSpPr>
            <p:cNvPr id="1291" name="Google Shape;1291;p60"/>
            <p:cNvSpPr/>
            <p:nvPr/>
          </p:nvSpPr>
          <p:spPr>
            <a:xfrm>
              <a:off x="623125" y="313625"/>
              <a:ext cx="375100" cy="462749"/>
            </a:xfrm>
            <a:custGeom>
              <a:rect b="b" l="l" r="r" t="t"/>
              <a:pathLst>
                <a:path extrusionOk="0" fill="none" h="120000" w="12000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60"/>
            <p:cNvSpPr/>
            <p:nvPr/>
          </p:nvSpPr>
          <p:spPr>
            <a:xfrm>
              <a:off x="590250" y="269775"/>
              <a:ext cx="377524" cy="462775"/>
            </a:xfrm>
            <a:custGeom>
              <a:rect b="b" l="l" r="r" t="t"/>
              <a:pathLst>
                <a:path extrusionOk="0" fill="none" h="120000" w="12000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60"/>
            <p:cNvSpPr/>
            <p:nvPr/>
          </p:nvSpPr>
          <p:spPr>
            <a:xfrm>
              <a:off x="796650" y="274025"/>
              <a:ext cx="45100" cy="45100"/>
            </a:xfrm>
            <a:custGeom>
              <a:rect b="b" l="l" r="r" t="t"/>
              <a:pathLst>
                <a:path extrusionOk="0" fill="none" h="120000" w="12000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60"/>
            <p:cNvSpPr/>
            <p:nvPr/>
          </p:nvSpPr>
          <p:spPr>
            <a:xfrm>
              <a:off x="713850" y="274025"/>
              <a:ext cx="45075" cy="45100"/>
            </a:xfrm>
            <a:custGeom>
              <a:rect b="b" l="l" r="r" t="t"/>
              <a:pathLst>
                <a:path extrusionOk="0" fill="none" h="120000" w="12000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60"/>
            <p:cNvSpPr/>
            <p:nvPr/>
          </p:nvSpPr>
          <p:spPr>
            <a:xfrm>
              <a:off x="631050" y="274025"/>
              <a:ext cx="45075" cy="45100"/>
            </a:xfrm>
            <a:custGeom>
              <a:rect b="b" l="l" r="r" t="t"/>
              <a:pathLst>
                <a:path extrusionOk="0" fill="none" h="120000" w="12000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60"/>
            <p:cNvSpPr/>
            <p:nvPr/>
          </p:nvSpPr>
          <p:spPr>
            <a:xfrm>
              <a:off x="649925" y="590050"/>
              <a:ext cx="133974" cy="25"/>
            </a:xfrm>
            <a:custGeom>
              <a:rect b="b" l="l" r="r" t="t"/>
              <a:pathLst>
                <a:path extrusionOk="0" fill="none" h="120000" w="120000">
                  <a:moveTo>
                    <a:pt x="119977" y="0"/>
                  </a:moveTo>
                  <a:lnTo>
                    <a:pt x="0" y="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60"/>
            <p:cNvSpPr/>
            <p:nvPr/>
          </p:nvSpPr>
          <p:spPr>
            <a:xfrm>
              <a:off x="649925" y="5346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60"/>
            <p:cNvSpPr/>
            <p:nvPr/>
          </p:nvSpPr>
          <p:spPr>
            <a:xfrm>
              <a:off x="649925" y="4798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60"/>
            <p:cNvSpPr/>
            <p:nvPr/>
          </p:nvSpPr>
          <p:spPr>
            <a:xfrm>
              <a:off x="649925" y="424425"/>
              <a:ext cx="255749" cy="25"/>
            </a:xfrm>
            <a:custGeom>
              <a:rect b="b" l="l" r="r" t="t"/>
              <a:pathLst>
                <a:path extrusionOk="0" fill="none" h="120000" w="120000">
                  <a:moveTo>
                    <a:pt x="119988" y="120000"/>
                  </a:moveTo>
                  <a:lnTo>
                    <a:pt x="0" y="120000"/>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60"/>
            <p:cNvSpPr/>
            <p:nvPr/>
          </p:nvSpPr>
          <p:spPr>
            <a:xfrm>
              <a:off x="879475" y="274025"/>
              <a:ext cx="45075" cy="45100"/>
            </a:xfrm>
            <a:custGeom>
              <a:rect b="b" l="l" r="r" t="t"/>
              <a:pathLst>
                <a:path extrusionOk="0" fill="none" h="120000" w="12000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60"/>
            <p:cNvSpPr/>
            <p:nvPr/>
          </p:nvSpPr>
          <p:spPr>
            <a:xfrm>
              <a:off x="654800"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60"/>
            <p:cNvSpPr/>
            <p:nvPr/>
          </p:nvSpPr>
          <p:spPr>
            <a:xfrm>
              <a:off x="7376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60"/>
            <p:cNvSpPr/>
            <p:nvPr/>
          </p:nvSpPr>
          <p:spPr>
            <a:xfrm>
              <a:off x="820400" y="244200"/>
              <a:ext cx="25" cy="51175"/>
            </a:xfrm>
            <a:custGeom>
              <a:rect b="b" l="l" r="r" t="t"/>
              <a:pathLst>
                <a:path extrusionOk="0" fill="none" h="120000" w="120000">
                  <a:moveTo>
                    <a:pt x="120000" y="58"/>
                  </a:moveTo>
                  <a:lnTo>
                    <a:pt x="12000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60"/>
            <p:cNvSpPr/>
            <p:nvPr/>
          </p:nvSpPr>
          <p:spPr>
            <a:xfrm>
              <a:off x="903225" y="244200"/>
              <a:ext cx="25" cy="51175"/>
            </a:xfrm>
            <a:custGeom>
              <a:rect b="b" l="l" r="r" t="t"/>
              <a:pathLst>
                <a:path extrusionOk="0" fill="none" h="120000" w="120000">
                  <a:moveTo>
                    <a:pt x="0" y="58"/>
                  </a:moveTo>
                  <a:lnTo>
                    <a:pt x="0" y="119941"/>
                  </a:lnTo>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1250">
        <p:fad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g179838de3cc_1_161"/>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310" name="Google Shape;1310;g179838de3cc_1_161"/>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311" name="Google Shape;1311;g179838de3cc_1_161"/>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312" name="Google Shape;1312;g179838de3cc_1_161"/>
          <p:cNvCxnSpPr/>
          <p:nvPr/>
        </p:nvCxnSpPr>
        <p:spPr>
          <a:xfrm flipH="1">
            <a:off x="50736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1313" name="Google Shape;1313;g179838de3cc_1_16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14" name="Google Shape;1314;g179838de3cc_1_161"/>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1315" name="Google Shape;1315;g179838de3cc_1_161"/>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1316" name="Google Shape;1316;g179838de3cc_1_161"/>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g179838de3cc_1_161"/>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18" name="Google Shape;1318;g179838de3cc_1_161"/>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19" name="Google Shape;1319;g179838de3cc_1_161"/>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Jeff Davis</a:t>
            </a:r>
            <a:endParaRPr/>
          </a:p>
          <a:p>
            <a:pPr indent="0" lvl="0" marL="0" rtl="0" algn="ctr">
              <a:lnSpc>
                <a:spcPct val="100000"/>
              </a:lnSpc>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p:txBody>
      </p:sp>
      <p:pic>
        <p:nvPicPr>
          <p:cNvPr descr="siffet 22.png" id="1320" name="Google Shape;1320;g179838de3cc_1_161"/>
          <p:cNvPicPr preferRelativeResize="0"/>
          <p:nvPr/>
        </p:nvPicPr>
        <p:blipFill rotWithShape="1">
          <a:blip r:embed="rId4">
            <a:alphaModFix/>
          </a:blip>
          <a:srcRect b="0" l="0" r="0" t="0"/>
          <a:stretch/>
        </p:blipFill>
        <p:spPr>
          <a:xfrm>
            <a:off x="7464426" y="2771776"/>
            <a:ext cx="1320800" cy="1230312"/>
          </a:xfrm>
          <a:prstGeom prst="rect">
            <a:avLst/>
          </a:prstGeom>
          <a:noFill/>
          <a:ln>
            <a:noFill/>
          </a:ln>
        </p:spPr>
      </p:pic>
      <p:sp>
        <p:nvSpPr>
          <p:cNvPr id="1321" name="Google Shape;1321;g179838de3cc_1_161"/>
          <p:cNvSpPr txBox="1"/>
          <p:nvPr>
            <p:ph idx="2" type="body"/>
          </p:nvPr>
        </p:nvSpPr>
        <p:spPr>
          <a:xfrm>
            <a:off x="295504" y="2492887"/>
            <a:ext cx="4778100" cy="1524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b="1" lang="de" sz="3200">
                <a:solidFill>
                  <a:srgbClr val="D7471F"/>
                </a:solidFill>
                <a:latin typeface="Open Sans"/>
                <a:ea typeface="Open Sans"/>
                <a:cs typeface="Open Sans"/>
                <a:sym typeface="Open Sans"/>
              </a:rPr>
              <a:t>Coaching </a:t>
            </a:r>
            <a:r>
              <a:rPr b="1" lang="de" sz="3200">
                <a:solidFill>
                  <a:srgbClr val="D7471F"/>
                </a:solidFill>
                <a:latin typeface="Open Sans"/>
                <a:ea typeface="Open Sans"/>
                <a:cs typeface="Open Sans"/>
                <a:sym typeface="Open Sans"/>
              </a:rPr>
              <a:t>Update</a:t>
            </a:r>
            <a:endParaRPr sz="3600"/>
          </a:p>
        </p:txBody>
      </p:sp>
      <p:pic>
        <p:nvPicPr>
          <p:cNvPr id="1322" name="Google Shape;1322;g179838de3cc_1_161"/>
          <p:cNvPicPr preferRelativeResize="0"/>
          <p:nvPr/>
        </p:nvPicPr>
        <p:blipFill>
          <a:blip r:embed="rId5">
            <a:alphaModFix/>
          </a:blip>
          <a:stretch>
            <a:fillRect/>
          </a:stretch>
        </p:blipFill>
        <p:spPr>
          <a:xfrm>
            <a:off x="5466116" y="2000300"/>
            <a:ext cx="1862383" cy="25035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g179838de3cc_1_178"/>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328" name="Google Shape;1328;g179838de3cc_1_178"/>
          <p:cNvSpPr txBox="1"/>
          <p:nvPr>
            <p:ph idx="2" type="body"/>
          </p:nvPr>
        </p:nvSpPr>
        <p:spPr>
          <a:xfrm>
            <a:off x="1003301" y="119221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Coaching </a:t>
            </a:r>
            <a:r>
              <a:rPr b="1" lang="de" sz="2000">
                <a:solidFill>
                  <a:srgbClr val="D7471F"/>
                </a:solidFill>
                <a:latin typeface="Open Sans"/>
                <a:ea typeface="Open Sans"/>
                <a:cs typeface="Open Sans"/>
                <a:sym typeface="Open Sans"/>
              </a:rPr>
              <a:t>Update</a:t>
            </a:r>
            <a:endParaRPr b="1" sz="2000">
              <a:solidFill>
                <a:srgbClr val="D7471F"/>
              </a:solidFill>
              <a:latin typeface="Open Sans"/>
              <a:ea typeface="Open Sans"/>
              <a:cs typeface="Open Sans"/>
              <a:sym typeface="Open Sans"/>
            </a:endParaRPr>
          </a:p>
        </p:txBody>
      </p:sp>
      <p:sp>
        <p:nvSpPr>
          <p:cNvPr id="1329" name="Google Shape;1329;g179838de3cc_1_178"/>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330" name="Google Shape;1330;g179838de3cc_1_178"/>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331" name="Google Shape;1331;g179838de3cc_1_178"/>
          <p:cNvCxnSpPr/>
          <p:nvPr/>
        </p:nvCxnSpPr>
        <p:spPr>
          <a:xfrm flipH="1">
            <a:off x="51498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1332" name="Google Shape;1332;g179838de3cc_1_178"/>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33" name="Google Shape;1333;g179838de3cc_1_178"/>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1334" name="Google Shape;1334;g179838de3cc_1_178"/>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1335" name="Google Shape;1335;g179838de3cc_1_178"/>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g179838de3cc_1_178"/>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37" name="Google Shape;1337;g179838de3cc_1_178"/>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38" name="Google Shape;1338;g179838de3cc_1_178"/>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b="1" lang="de" sz="1400">
                <a:solidFill>
                  <a:schemeClr val="lt1"/>
                </a:solidFill>
                <a:latin typeface="Open Sans"/>
                <a:ea typeface="Open Sans"/>
                <a:cs typeface="Open Sans"/>
                <a:sym typeface="Open Sans"/>
              </a:rPr>
              <a:t>Jeff Davis</a:t>
            </a:r>
            <a:endParaRPr/>
          </a:p>
          <a:p>
            <a:pPr indent="0" lvl="0" marL="0" rtl="0" algn="ctr">
              <a:spcBef>
                <a:spcPts val="0"/>
              </a:spcBef>
              <a:spcAft>
                <a:spcPts val="0"/>
              </a:spcAft>
              <a:buClr>
                <a:schemeClr val="dk1"/>
              </a:buClr>
              <a:buSzPts val="1400"/>
              <a:buFont typeface="Arial"/>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b="1" sz="1400">
              <a:solidFill>
                <a:schemeClr val="lt1"/>
              </a:solidFill>
              <a:latin typeface="Open Sans"/>
              <a:ea typeface="Open Sans"/>
              <a:cs typeface="Open Sans"/>
              <a:sym typeface="Open Sans"/>
            </a:endParaRPr>
          </a:p>
        </p:txBody>
      </p:sp>
      <p:sp>
        <p:nvSpPr>
          <p:cNvPr id="1339" name="Google Shape;1339;g179838de3cc_1_178"/>
          <p:cNvSpPr txBox="1"/>
          <p:nvPr>
            <p:ph idx="2" type="body"/>
          </p:nvPr>
        </p:nvSpPr>
        <p:spPr>
          <a:xfrm>
            <a:off x="595325" y="1782525"/>
            <a:ext cx="4478400" cy="2594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FF8700"/>
              </a:buClr>
              <a:buSzPts val="1400"/>
              <a:buFont typeface="Open Sans"/>
              <a:buChar char="▸"/>
            </a:pPr>
            <a:r>
              <a:rPr lang="de" sz="1400">
                <a:solidFill>
                  <a:schemeClr val="dk1"/>
                </a:solidFill>
                <a:latin typeface="Open Sans"/>
                <a:ea typeface="Open Sans"/>
                <a:cs typeface="Open Sans"/>
                <a:sym typeface="Open Sans"/>
              </a:rPr>
              <a:t>Appointed by FIPFA in December </a:t>
            </a:r>
            <a:endParaRPr sz="1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400">
              <a:solidFill>
                <a:schemeClr val="dk1"/>
              </a:solidFill>
              <a:latin typeface="Open Sans"/>
              <a:ea typeface="Open Sans"/>
              <a:cs typeface="Open Sans"/>
              <a:sym typeface="Open Sans"/>
            </a:endParaRPr>
          </a:p>
          <a:p>
            <a:pPr indent="-323850" lvl="0" marL="457200" rtl="0" algn="l">
              <a:spcBef>
                <a:spcPts val="0"/>
              </a:spcBef>
              <a:spcAft>
                <a:spcPts val="0"/>
              </a:spcAft>
              <a:buClr>
                <a:srgbClr val="FF8700"/>
              </a:buClr>
              <a:buSzPts val="1500"/>
              <a:buChar char="▸"/>
            </a:pPr>
            <a:r>
              <a:rPr lang="de" sz="1500"/>
              <a:t>Started our partnership with Academy Sports Coach and their exclusive </a:t>
            </a:r>
            <a:r>
              <a:rPr lang="de" sz="1500"/>
              <a:t>AscCloud® </a:t>
            </a:r>
            <a:r>
              <a:rPr lang="de" sz="1500"/>
              <a:t>software to support the development of our coaching opportunities.</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Clr>
                <a:srgbClr val="FF8700"/>
              </a:buClr>
              <a:buSzPts val="1500"/>
              <a:buChar char="▸"/>
            </a:pPr>
            <a:r>
              <a:rPr lang="de" sz="1500"/>
              <a:t>The AscCloud® Platform provides a dedicated resource to support the development and growth of educational and coaching programmes for Para athletes and coaches.</a:t>
            </a:r>
            <a:endParaRPr sz="1500"/>
          </a:p>
        </p:txBody>
      </p:sp>
      <p:pic>
        <p:nvPicPr>
          <p:cNvPr descr="siffet 22.png" id="1340" name="Google Shape;1340;g179838de3cc_1_178"/>
          <p:cNvPicPr preferRelativeResize="0"/>
          <p:nvPr/>
        </p:nvPicPr>
        <p:blipFill rotWithShape="1">
          <a:blip r:embed="rId4">
            <a:alphaModFix/>
          </a:blip>
          <a:srcRect b="0" l="0" r="0" t="0"/>
          <a:stretch/>
        </p:blipFill>
        <p:spPr>
          <a:xfrm>
            <a:off x="7464426" y="2771776"/>
            <a:ext cx="1320800" cy="1230312"/>
          </a:xfrm>
          <a:prstGeom prst="rect">
            <a:avLst/>
          </a:prstGeom>
          <a:noFill/>
          <a:ln>
            <a:noFill/>
          </a:ln>
        </p:spPr>
      </p:pic>
      <p:pic>
        <p:nvPicPr>
          <p:cNvPr id="1341" name="Google Shape;1341;g179838de3cc_1_178"/>
          <p:cNvPicPr preferRelativeResize="0"/>
          <p:nvPr/>
        </p:nvPicPr>
        <p:blipFill>
          <a:blip r:embed="rId5">
            <a:alphaModFix/>
          </a:blip>
          <a:stretch>
            <a:fillRect/>
          </a:stretch>
        </p:blipFill>
        <p:spPr>
          <a:xfrm>
            <a:off x="5466116" y="2000300"/>
            <a:ext cx="1862383" cy="25035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g179838de3cc_1_217"/>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347" name="Google Shape;1347;g179838de3cc_1_217"/>
          <p:cNvSpPr txBox="1"/>
          <p:nvPr>
            <p:ph idx="2" type="body"/>
          </p:nvPr>
        </p:nvSpPr>
        <p:spPr>
          <a:xfrm>
            <a:off x="1003301" y="119221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Coaching Update</a:t>
            </a:r>
            <a:endParaRPr b="1" sz="2000">
              <a:solidFill>
                <a:srgbClr val="D7471F"/>
              </a:solidFill>
              <a:latin typeface="Open Sans"/>
              <a:ea typeface="Open Sans"/>
              <a:cs typeface="Open Sans"/>
              <a:sym typeface="Open Sans"/>
            </a:endParaRPr>
          </a:p>
        </p:txBody>
      </p:sp>
      <p:sp>
        <p:nvSpPr>
          <p:cNvPr id="1348" name="Google Shape;1348;g179838de3cc_1_217"/>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349" name="Google Shape;1349;g179838de3cc_1_217"/>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350" name="Google Shape;1350;g179838de3cc_1_217"/>
          <p:cNvCxnSpPr/>
          <p:nvPr/>
        </p:nvCxnSpPr>
        <p:spPr>
          <a:xfrm flipH="1">
            <a:off x="51498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1351" name="Google Shape;1351;g179838de3cc_1_217"/>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52" name="Google Shape;1352;g179838de3cc_1_217"/>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1353" name="Google Shape;1353;g179838de3cc_1_217"/>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1354" name="Google Shape;1354;g179838de3cc_1_217"/>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g179838de3cc_1_217"/>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56" name="Google Shape;1356;g179838de3cc_1_217"/>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57" name="Google Shape;1357;g179838de3cc_1_217"/>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SzPts val="1400"/>
              <a:buNone/>
            </a:pPr>
            <a:r>
              <a:rPr b="1" lang="de" sz="1400">
                <a:solidFill>
                  <a:schemeClr val="lt1"/>
                </a:solidFill>
                <a:latin typeface="Open Sans"/>
                <a:ea typeface="Open Sans"/>
                <a:cs typeface="Open Sans"/>
                <a:sym typeface="Open Sans"/>
              </a:rPr>
              <a:t>Jeff Davis</a:t>
            </a:r>
            <a:endParaRPr/>
          </a:p>
          <a:p>
            <a:pPr indent="0" lvl="0" marL="0" rtl="0" algn="ctr">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b="1" sz="1400">
              <a:solidFill>
                <a:schemeClr val="lt1"/>
              </a:solidFill>
              <a:latin typeface="Open Sans"/>
              <a:ea typeface="Open Sans"/>
              <a:cs typeface="Open Sans"/>
              <a:sym typeface="Open Sans"/>
            </a:endParaRPr>
          </a:p>
        </p:txBody>
      </p:sp>
      <p:sp>
        <p:nvSpPr>
          <p:cNvPr id="1358" name="Google Shape;1358;g179838de3cc_1_217"/>
          <p:cNvSpPr txBox="1"/>
          <p:nvPr>
            <p:ph idx="2" type="body"/>
          </p:nvPr>
        </p:nvSpPr>
        <p:spPr>
          <a:xfrm>
            <a:off x="595325" y="1782525"/>
            <a:ext cx="4478400" cy="2594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de" sz="1500"/>
              <a:t>We gave trial licenses to interested coaches who attended the workshops we ran online in 2020. </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de" sz="1500"/>
              <a:t>If anyone would like a trial or would like to purchase full access following the trial period please contact Jeff at </a:t>
            </a:r>
            <a:r>
              <a:rPr lang="de" sz="1500" u="sng">
                <a:solidFill>
                  <a:schemeClr val="hlink"/>
                </a:solidFill>
                <a:hlinkClick r:id="rId4"/>
              </a:rPr>
              <a:t>coaching@fipfa.org</a:t>
            </a:r>
            <a:r>
              <a:rPr lang="de" sz="1500"/>
              <a:t> or Sophie at </a:t>
            </a:r>
            <a:r>
              <a:rPr lang="de" sz="1500" u="sng">
                <a:solidFill>
                  <a:schemeClr val="hlink"/>
                </a:solidFill>
                <a:hlinkClick r:id="rId5"/>
              </a:rPr>
              <a:t>sport@fipfa.org</a:t>
            </a:r>
            <a:r>
              <a:rPr lang="de" sz="1500"/>
              <a:t> for more information</a:t>
            </a:r>
            <a:endParaRPr sz="1500"/>
          </a:p>
        </p:txBody>
      </p:sp>
      <p:pic>
        <p:nvPicPr>
          <p:cNvPr descr="siffet 22.png" id="1359" name="Google Shape;1359;g179838de3cc_1_217"/>
          <p:cNvPicPr preferRelativeResize="0"/>
          <p:nvPr/>
        </p:nvPicPr>
        <p:blipFill rotWithShape="1">
          <a:blip r:embed="rId6">
            <a:alphaModFix/>
          </a:blip>
          <a:srcRect b="0" l="0" r="0" t="0"/>
          <a:stretch/>
        </p:blipFill>
        <p:spPr>
          <a:xfrm>
            <a:off x="7464426" y="2771776"/>
            <a:ext cx="1320800" cy="1230312"/>
          </a:xfrm>
          <a:prstGeom prst="rect">
            <a:avLst/>
          </a:prstGeom>
          <a:noFill/>
          <a:ln>
            <a:noFill/>
          </a:ln>
        </p:spPr>
      </p:pic>
      <p:pic>
        <p:nvPicPr>
          <p:cNvPr id="1360" name="Google Shape;1360;g179838de3cc_1_217"/>
          <p:cNvPicPr preferRelativeResize="0"/>
          <p:nvPr/>
        </p:nvPicPr>
        <p:blipFill>
          <a:blip r:embed="rId7">
            <a:alphaModFix/>
          </a:blip>
          <a:stretch>
            <a:fillRect/>
          </a:stretch>
        </p:blipFill>
        <p:spPr>
          <a:xfrm>
            <a:off x="5466116" y="2000300"/>
            <a:ext cx="1862383" cy="25035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g179838de3cc_1_198"/>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366" name="Google Shape;1366;g179838de3cc_1_198"/>
          <p:cNvSpPr txBox="1"/>
          <p:nvPr>
            <p:ph idx="2" type="body"/>
          </p:nvPr>
        </p:nvSpPr>
        <p:spPr>
          <a:xfrm>
            <a:off x="1003301" y="119221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Coaching Update</a:t>
            </a:r>
            <a:endParaRPr b="1" sz="2000">
              <a:solidFill>
                <a:srgbClr val="D7471F"/>
              </a:solidFill>
              <a:latin typeface="Open Sans"/>
              <a:ea typeface="Open Sans"/>
              <a:cs typeface="Open Sans"/>
              <a:sym typeface="Open Sans"/>
            </a:endParaRPr>
          </a:p>
        </p:txBody>
      </p:sp>
      <p:sp>
        <p:nvSpPr>
          <p:cNvPr id="1367" name="Google Shape;1367;g179838de3cc_1_198"/>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368" name="Google Shape;1368;g179838de3cc_1_198"/>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369" name="Google Shape;1369;g179838de3cc_1_198"/>
          <p:cNvCxnSpPr/>
          <p:nvPr/>
        </p:nvCxnSpPr>
        <p:spPr>
          <a:xfrm flipH="1">
            <a:off x="52260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1370" name="Google Shape;1370;g179838de3cc_1_198"/>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71" name="Google Shape;1371;g179838de3cc_1_198"/>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1372" name="Google Shape;1372;g179838de3cc_1_198"/>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1373" name="Google Shape;1373;g179838de3cc_1_198"/>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179838de3cc_1_198"/>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5" name="Google Shape;1375;g179838de3cc_1_198"/>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76" name="Google Shape;1376;g179838de3cc_1_198"/>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SzPts val="1400"/>
              <a:buNone/>
            </a:pPr>
            <a:r>
              <a:rPr b="1" lang="de" sz="1400">
                <a:solidFill>
                  <a:schemeClr val="lt1"/>
                </a:solidFill>
                <a:latin typeface="Open Sans"/>
                <a:ea typeface="Open Sans"/>
                <a:cs typeface="Open Sans"/>
                <a:sym typeface="Open Sans"/>
              </a:rPr>
              <a:t>Jeff Davis</a:t>
            </a:r>
            <a:endParaRPr/>
          </a:p>
          <a:p>
            <a:pPr indent="0" lvl="0" marL="0" rtl="0" algn="ctr">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b="1" sz="1400">
              <a:solidFill>
                <a:schemeClr val="lt1"/>
              </a:solidFill>
              <a:latin typeface="Open Sans"/>
              <a:ea typeface="Open Sans"/>
              <a:cs typeface="Open Sans"/>
              <a:sym typeface="Open Sans"/>
            </a:endParaRPr>
          </a:p>
        </p:txBody>
      </p:sp>
      <p:sp>
        <p:nvSpPr>
          <p:cNvPr id="1377" name="Google Shape;1377;g179838de3cc_1_198"/>
          <p:cNvSpPr txBox="1"/>
          <p:nvPr>
            <p:ph idx="2" type="body"/>
          </p:nvPr>
        </p:nvSpPr>
        <p:spPr>
          <a:xfrm>
            <a:off x="595325" y="1782525"/>
            <a:ext cx="4818000" cy="2594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8700"/>
              </a:buClr>
              <a:buSzPts val="1400"/>
              <a:buChar char="▸"/>
            </a:pPr>
            <a:r>
              <a:rPr lang="de" sz="1400"/>
              <a:t>Looking forward, we are hoping to create a coaching network and community which collaborates and shares good practice for the good of the game. </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Clr>
                <a:srgbClr val="FF8700"/>
              </a:buClr>
              <a:buSzPts val="1400"/>
              <a:buChar char="▸"/>
            </a:pPr>
            <a:r>
              <a:rPr lang="de" sz="1400"/>
              <a:t>Through ASC we will set up forums for coaches around the world to help guide, support and educate those involved in powerchair football.</a:t>
            </a:r>
            <a:endParaRPr sz="1400"/>
          </a:p>
          <a:p>
            <a:pPr indent="0" lvl="0" marL="0" rtl="0" algn="l">
              <a:spcBef>
                <a:spcPts val="0"/>
              </a:spcBef>
              <a:spcAft>
                <a:spcPts val="0"/>
              </a:spcAft>
              <a:buNone/>
            </a:pPr>
            <a:r>
              <a:t/>
            </a:r>
            <a:endParaRPr sz="1400"/>
          </a:p>
          <a:p>
            <a:pPr indent="-317500" lvl="0" marL="457200" rtl="0" algn="l">
              <a:spcBef>
                <a:spcPts val="0"/>
              </a:spcBef>
              <a:spcAft>
                <a:spcPts val="0"/>
              </a:spcAft>
              <a:buClr>
                <a:srgbClr val="FF8700"/>
              </a:buClr>
              <a:buSzPts val="1400"/>
              <a:buChar char="▸"/>
            </a:pPr>
            <a:r>
              <a:rPr lang="de" sz="1400"/>
              <a:t>Jeff will set up virtual masterclasses with the coaches in the game, as well as develop a Coaches Working Group to help formulate a Level one course and produce resources to support all those who choose to work within this area of the game.</a:t>
            </a:r>
            <a:endParaRPr sz="1400"/>
          </a:p>
        </p:txBody>
      </p:sp>
      <p:pic>
        <p:nvPicPr>
          <p:cNvPr descr="siffet 22.png" id="1378" name="Google Shape;1378;g179838de3cc_1_198"/>
          <p:cNvPicPr preferRelativeResize="0"/>
          <p:nvPr/>
        </p:nvPicPr>
        <p:blipFill rotWithShape="1">
          <a:blip r:embed="rId4">
            <a:alphaModFix/>
          </a:blip>
          <a:srcRect b="0" l="0" r="0" t="0"/>
          <a:stretch/>
        </p:blipFill>
        <p:spPr>
          <a:xfrm>
            <a:off x="7464426" y="2771776"/>
            <a:ext cx="1320800" cy="1230312"/>
          </a:xfrm>
          <a:prstGeom prst="rect">
            <a:avLst/>
          </a:prstGeom>
          <a:noFill/>
          <a:ln>
            <a:noFill/>
          </a:ln>
        </p:spPr>
      </p:pic>
      <p:pic>
        <p:nvPicPr>
          <p:cNvPr id="1379" name="Google Shape;1379;g179838de3cc_1_198"/>
          <p:cNvPicPr preferRelativeResize="0"/>
          <p:nvPr/>
        </p:nvPicPr>
        <p:blipFill>
          <a:blip r:embed="rId5">
            <a:alphaModFix/>
          </a:blip>
          <a:stretch>
            <a:fillRect/>
          </a:stretch>
        </p:blipFill>
        <p:spPr>
          <a:xfrm>
            <a:off x="5466116" y="2000300"/>
            <a:ext cx="1862383" cy="25035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g179838de3cc_2_29"/>
          <p:cNvSpPr txBox="1"/>
          <p:nvPr>
            <p:ph type="title"/>
          </p:nvPr>
        </p:nvSpPr>
        <p:spPr>
          <a:xfrm>
            <a:off x="1101726" y="273051"/>
            <a:ext cx="7574100" cy="74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
              <a:buNone/>
            </a:pPr>
            <a:r>
              <a:rPr b="1" lang="de">
                <a:latin typeface="Open Sans"/>
                <a:ea typeface="Open Sans"/>
                <a:cs typeface="Open Sans"/>
                <a:sym typeface="Open Sans"/>
              </a:rPr>
              <a:t>Sport Department Update</a:t>
            </a:r>
            <a:endParaRPr/>
          </a:p>
        </p:txBody>
      </p:sp>
      <p:sp>
        <p:nvSpPr>
          <p:cNvPr id="1385" name="Google Shape;1385;g179838de3cc_2_29"/>
          <p:cNvSpPr txBox="1"/>
          <p:nvPr>
            <p:ph idx="2" type="body"/>
          </p:nvPr>
        </p:nvSpPr>
        <p:spPr>
          <a:xfrm>
            <a:off x="1003301" y="1192214"/>
            <a:ext cx="5248200" cy="5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de" sz="2000">
                <a:solidFill>
                  <a:srgbClr val="D7471F"/>
                </a:solidFill>
                <a:latin typeface="Open Sans"/>
                <a:ea typeface="Open Sans"/>
                <a:cs typeface="Open Sans"/>
                <a:sym typeface="Open Sans"/>
              </a:rPr>
              <a:t>Coaching Update</a:t>
            </a:r>
            <a:endParaRPr b="1" sz="2000">
              <a:solidFill>
                <a:srgbClr val="D7471F"/>
              </a:solidFill>
              <a:latin typeface="Open Sans"/>
              <a:ea typeface="Open Sans"/>
              <a:cs typeface="Open Sans"/>
              <a:sym typeface="Open Sans"/>
            </a:endParaRPr>
          </a:p>
        </p:txBody>
      </p:sp>
      <p:sp>
        <p:nvSpPr>
          <p:cNvPr id="1386" name="Google Shape;1386;g179838de3cc_2_29"/>
          <p:cNvSpPr txBox="1"/>
          <p:nvPr>
            <p:ph idx="12" type="sldNum"/>
          </p:nvPr>
        </p:nvSpPr>
        <p:spPr>
          <a:xfrm>
            <a:off x="1" y="0"/>
            <a:ext cx="595200" cy="731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lang="de">
                <a:solidFill>
                  <a:srgbClr val="FFFFFF"/>
                </a:solidFill>
              </a:rPr>
              <a:t>‹#›</a:t>
            </a:fld>
            <a:endParaRPr>
              <a:solidFill>
                <a:srgbClr val="FFFFFF"/>
              </a:solidFill>
            </a:endParaRPr>
          </a:p>
        </p:txBody>
      </p:sp>
      <p:pic>
        <p:nvPicPr>
          <p:cNvPr id="1387" name="Google Shape;1387;g179838de3cc_2_29"/>
          <p:cNvPicPr preferRelativeResize="0"/>
          <p:nvPr/>
        </p:nvPicPr>
        <p:blipFill rotWithShape="1">
          <a:blip r:embed="rId3">
            <a:alphaModFix/>
          </a:blip>
          <a:srcRect b="42964" l="0" r="38875" t="0"/>
          <a:stretch/>
        </p:blipFill>
        <p:spPr>
          <a:xfrm>
            <a:off x="8175626" y="301626"/>
            <a:ext cx="854074" cy="690564"/>
          </a:xfrm>
          <a:prstGeom prst="rect">
            <a:avLst/>
          </a:prstGeom>
          <a:noFill/>
          <a:ln>
            <a:noFill/>
          </a:ln>
        </p:spPr>
      </p:pic>
      <p:cxnSp>
        <p:nvCxnSpPr>
          <p:cNvPr id="1388" name="Google Shape;1388;g179838de3cc_2_29"/>
          <p:cNvCxnSpPr/>
          <p:nvPr/>
        </p:nvCxnSpPr>
        <p:spPr>
          <a:xfrm flipH="1">
            <a:off x="5226001" y="2030413"/>
            <a:ext cx="565200" cy="2722500"/>
          </a:xfrm>
          <a:prstGeom prst="straightConnector1">
            <a:avLst/>
          </a:prstGeom>
          <a:noFill/>
          <a:ln cap="flat" cmpd="sng" w="28575">
            <a:solidFill>
              <a:srgbClr val="D7471F"/>
            </a:solidFill>
            <a:prstDash val="dot"/>
            <a:round/>
            <a:headEnd len="sm" w="sm" type="none"/>
            <a:tailEnd len="sm" w="sm" type="none"/>
          </a:ln>
        </p:spPr>
      </p:cxnSp>
      <p:sp>
        <p:nvSpPr>
          <p:cNvPr id="1389" name="Google Shape;1389;g179838de3cc_2_29"/>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90" name="Google Shape;1390;g179838de3cc_2_29"/>
          <p:cNvSpPr txBox="1"/>
          <p:nvPr>
            <p:ph idx="2" type="body"/>
          </p:nvPr>
        </p:nvSpPr>
        <p:spPr>
          <a:xfrm>
            <a:off x="6972300" y="4084639"/>
            <a:ext cx="2274900" cy="37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de" sz="1600">
                <a:solidFill>
                  <a:schemeClr val="lt1"/>
                </a:solidFill>
                <a:latin typeface="Open Sans"/>
                <a:ea typeface="Open Sans"/>
                <a:cs typeface="Open Sans"/>
                <a:sym typeface="Open Sans"/>
              </a:rPr>
              <a:t>Florent Bokobza (FRA)</a:t>
            </a:r>
            <a:endParaRPr/>
          </a:p>
        </p:txBody>
      </p:sp>
      <p:cxnSp>
        <p:nvCxnSpPr>
          <p:cNvPr id="1391" name="Google Shape;1391;g179838de3cc_2_29"/>
          <p:cNvCxnSpPr/>
          <p:nvPr/>
        </p:nvCxnSpPr>
        <p:spPr>
          <a:xfrm flipH="1" rot="10800000">
            <a:off x="7875589" y="4016339"/>
            <a:ext cx="558900" cy="4800"/>
          </a:xfrm>
          <a:prstGeom prst="straightConnector1">
            <a:avLst/>
          </a:prstGeom>
          <a:noFill/>
          <a:ln cap="flat" cmpd="sng" w="25400">
            <a:solidFill>
              <a:srgbClr val="636463"/>
            </a:solidFill>
            <a:prstDash val="solid"/>
            <a:round/>
            <a:headEnd len="sm" w="sm" type="none"/>
            <a:tailEnd len="sm" w="sm" type="none"/>
          </a:ln>
          <a:effectLst>
            <a:outerShdw blurRad="50800" rotWithShape="0" algn="tl" dir="2700000" dist="38100">
              <a:srgbClr val="808080">
                <a:alpha val="38430"/>
              </a:srgbClr>
            </a:outerShdw>
          </a:effectLst>
        </p:spPr>
      </p:cxnSp>
      <p:sp>
        <p:nvSpPr>
          <p:cNvPr id="1392" name="Google Shape;1392;g179838de3cc_2_29"/>
          <p:cNvSpPr/>
          <p:nvPr/>
        </p:nvSpPr>
        <p:spPr>
          <a:xfrm>
            <a:off x="7558088" y="2738439"/>
            <a:ext cx="1239900" cy="1246200"/>
          </a:xfrm>
          <a:custGeom>
            <a:rect b="b" l="l" r="r" t="t"/>
            <a:pathLst>
              <a:path extrusionOk="0" fill="none" h="120000" w="12000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179838de3cc_2_29"/>
          <p:cNvSpPr/>
          <p:nvPr/>
        </p:nvSpPr>
        <p:spPr>
          <a:xfrm>
            <a:off x="6811964" y="2003425"/>
            <a:ext cx="2454300" cy="2503500"/>
          </a:xfrm>
          <a:prstGeom prst="rect">
            <a:avLst/>
          </a:prstGeom>
          <a:solidFill>
            <a:srgbClr val="0092D2">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94" name="Google Shape;1394;g179838de3cc_2_29"/>
          <p:cNvSpPr txBox="1"/>
          <p:nvPr>
            <p:ph idx="2" type="body"/>
          </p:nvPr>
        </p:nvSpPr>
        <p:spPr>
          <a:xfrm>
            <a:off x="7446964" y="1971676"/>
            <a:ext cx="1616100" cy="957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de" sz="1800">
                <a:solidFill>
                  <a:srgbClr val="525353"/>
                </a:solidFill>
                <a:latin typeface="Open Sans"/>
                <a:ea typeface="Open Sans"/>
                <a:cs typeface="Open Sans"/>
                <a:sym typeface="Open Sans"/>
              </a:rPr>
              <a:t>APPOINTED OFFICER</a:t>
            </a:r>
            <a:endParaRPr/>
          </a:p>
        </p:txBody>
      </p:sp>
      <p:sp>
        <p:nvSpPr>
          <p:cNvPr id="1395" name="Google Shape;1395;g179838de3cc_2_29"/>
          <p:cNvSpPr txBox="1"/>
          <p:nvPr>
            <p:ph idx="2" type="body"/>
          </p:nvPr>
        </p:nvSpPr>
        <p:spPr>
          <a:xfrm>
            <a:off x="7113588" y="3961191"/>
            <a:ext cx="1992300" cy="37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SzPts val="1400"/>
              <a:buNone/>
            </a:pPr>
            <a:r>
              <a:rPr b="1" lang="de" sz="1400">
                <a:solidFill>
                  <a:schemeClr val="lt1"/>
                </a:solidFill>
                <a:latin typeface="Open Sans"/>
                <a:ea typeface="Open Sans"/>
                <a:cs typeface="Open Sans"/>
                <a:sym typeface="Open Sans"/>
              </a:rPr>
              <a:t>Jeff Davis</a:t>
            </a:r>
            <a:endParaRPr/>
          </a:p>
          <a:p>
            <a:pPr indent="0" lvl="0" marL="0" rtl="0" algn="ctr">
              <a:spcBef>
                <a:spcPts val="0"/>
              </a:spcBef>
              <a:spcAft>
                <a:spcPts val="0"/>
              </a:spcAft>
              <a:buSzPts val="1400"/>
              <a:buNone/>
            </a:pPr>
            <a:r>
              <a:rPr b="1" lang="de" sz="1400">
                <a:solidFill>
                  <a:schemeClr val="lt1"/>
                </a:solidFill>
                <a:latin typeface="Open Sans"/>
                <a:ea typeface="Open Sans"/>
                <a:cs typeface="Open Sans"/>
                <a:sym typeface="Open Sans"/>
              </a:rPr>
              <a:t>(ENG)</a:t>
            </a:r>
            <a:endParaRPr b="1" sz="14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t/>
            </a:r>
            <a:endParaRPr b="1" sz="1400">
              <a:solidFill>
                <a:schemeClr val="lt1"/>
              </a:solidFill>
              <a:latin typeface="Open Sans"/>
              <a:ea typeface="Open Sans"/>
              <a:cs typeface="Open Sans"/>
              <a:sym typeface="Open Sans"/>
            </a:endParaRPr>
          </a:p>
        </p:txBody>
      </p:sp>
      <p:pic>
        <p:nvPicPr>
          <p:cNvPr descr="siffet 22.png" id="1396" name="Google Shape;1396;g179838de3cc_2_29"/>
          <p:cNvPicPr preferRelativeResize="0"/>
          <p:nvPr/>
        </p:nvPicPr>
        <p:blipFill rotWithShape="1">
          <a:blip r:embed="rId4">
            <a:alphaModFix/>
          </a:blip>
          <a:srcRect b="0" l="0" r="0" t="0"/>
          <a:stretch/>
        </p:blipFill>
        <p:spPr>
          <a:xfrm>
            <a:off x="7464426" y="2771776"/>
            <a:ext cx="1320800" cy="1230312"/>
          </a:xfrm>
          <a:prstGeom prst="rect">
            <a:avLst/>
          </a:prstGeom>
          <a:noFill/>
          <a:ln>
            <a:noFill/>
          </a:ln>
        </p:spPr>
      </p:pic>
      <p:sp>
        <p:nvSpPr>
          <p:cNvPr id="1397" name="Google Shape;1397;g179838de3cc_2_29"/>
          <p:cNvSpPr txBox="1"/>
          <p:nvPr>
            <p:ph idx="2" type="body"/>
          </p:nvPr>
        </p:nvSpPr>
        <p:spPr>
          <a:xfrm>
            <a:off x="554025" y="2555974"/>
            <a:ext cx="3995700" cy="80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000"/>
              <a:buNone/>
            </a:pPr>
            <a:r>
              <a:rPr lang="de" sz="3100">
                <a:solidFill>
                  <a:srgbClr val="00AFEC"/>
                </a:solidFill>
              </a:rPr>
              <a:t>Any Questions?</a:t>
            </a:r>
            <a:endParaRPr sz="3100">
              <a:solidFill>
                <a:srgbClr val="00AFEC"/>
              </a:solidFill>
            </a:endParaRPr>
          </a:p>
          <a:p>
            <a:pPr indent="0" lvl="0" marL="0" rtl="0" algn="ctr">
              <a:lnSpc>
                <a:spcPct val="100000"/>
              </a:lnSpc>
              <a:spcBef>
                <a:spcPts val="0"/>
              </a:spcBef>
              <a:spcAft>
                <a:spcPts val="0"/>
              </a:spcAft>
              <a:buSzPts val="2600"/>
              <a:buNone/>
            </a:pPr>
            <a:r>
              <a:t/>
            </a:r>
            <a:endParaRPr/>
          </a:p>
        </p:txBody>
      </p:sp>
      <p:pic>
        <p:nvPicPr>
          <p:cNvPr id="1398" name="Google Shape;1398;g179838de3cc_2_29"/>
          <p:cNvPicPr preferRelativeResize="0"/>
          <p:nvPr/>
        </p:nvPicPr>
        <p:blipFill>
          <a:blip r:embed="rId5">
            <a:alphaModFix/>
          </a:blip>
          <a:stretch>
            <a:fillRect/>
          </a:stretch>
        </p:blipFill>
        <p:spPr>
          <a:xfrm>
            <a:off x="5466116" y="2000300"/>
            <a:ext cx="1862383" cy="2503500"/>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63"/>
          <p:cNvSpPr txBox="1"/>
          <p:nvPr>
            <p:ph type="title"/>
          </p:nvPr>
        </p:nvSpPr>
        <p:spPr>
          <a:xfrm>
            <a:off x="1104900" y="276075"/>
            <a:ext cx="6724500" cy="7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de"/>
              <a:t>QUESTIONS?</a:t>
            </a:r>
            <a:endParaRPr/>
          </a:p>
        </p:txBody>
      </p:sp>
      <p:sp>
        <p:nvSpPr>
          <p:cNvPr id="1404" name="Google Shape;1404;p63"/>
          <p:cNvSpPr txBox="1"/>
          <p:nvPr>
            <p:ph idx="12" type="sldNum"/>
          </p:nvPr>
        </p:nvSpPr>
        <p:spPr>
          <a:xfrm>
            <a:off x="0" y="0"/>
            <a:ext cx="595200" cy="73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
              <a:buNone/>
            </a:pPr>
            <a:fld id="{00000000-1234-1234-1234-123412341234}" type="slidenum">
              <a:rPr lang="de">
                <a:solidFill>
                  <a:schemeClr val="lt1"/>
                </a:solidFill>
              </a:rPr>
              <a:t>‹#›</a:t>
            </a:fld>
            <a:endParaRPr>
              <a:solidFill>
                <a:schemeClr val="lt1"/>
              </a:solidFill>
            </a:endParaRPr>
          </a:p>
        </p:txBody>
      </p:sp>
      <p:pic>
        <p:nvPicPr>
          <p:cNvPr id="1405" name="Google Shape;1405;p63"/>
          <p:cNvPicPr preferRelativeResize="0"/>
          <p:nvPr/>
        </p:nvPicPr>
        <p:blipFill rotWithShape="1">
          <a:blip r:embed="rId3">
            <a:alphaModFix amt="23000"/>
          </a:blip>
          <a:srcRect b="9527" l="0" r="0" t="9527"/>
          <a:stretch/>
        </p:blipFill>
        <p:spPr>
          <a:xfrm>
            <a:off x="455648" y="964375"/>
            <a:ext cx="8884550" cy="3951122"/>
          </a:xfrm>
          <a:prstGeom prst="rect">
            <a:avLst/>
          </a:prstGeom>
          <a:noFill/>
          <a:ln>
            <a:noFill/>
          </a:ln>
        </p:spPr>
      </p:pic>
      <p:sp>
        <p:nvSpPr>
          <p:cNvPr id="1406" name="Google Shape;1406;p63"/>
          <p:cNvSpPr txBox="1"/>
          <p:nvPr/>
        </p:nvSpPr>
        <p:spPr>
          <a:xfrm>
            <a:off x="2456400" y="3622238"/>
            <a:ext cx="4688400" cy="9081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de" sz="4400" u="none" cap="none" strike="noStrike">
                <a:solidFill>
                  <a:schemeClr val="lt1"/>
                </a:solidFill>
                <a:latin typeface="Open Sans"/>
                <a:ea typeface="Open Sans"/>
                <a:cs typeface="Open Sans"/>
                <a:sym typeface="Open Sans"/>
              </a:rPr>
              <a:t>Any Questions?</a:t>
            </a:r>
            <a:endParaRPr b="1" i="0" sz="1400" u="none" cap="none" strike="noStrike">
              <a:solidFill>
                <a:schemeClr val="lt1"/>
              </a:solidFill>
            </a:endParaRPr>
          </a:p>
        </p:txBody>
      </p:sp>
    </p:spTree>
  </p:cSld>
  <p:clrMapOvr>
    <a:masterClrMapping/>
  </p:clrMapOvr>
  <mc:AlternateContent>
    <mc:Choice Requires="p14">
      <p:transition spd="slow" p14:dur="125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61"/>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Font typeface="Dosis"/>
              <a:buNone/>
            </a:pPr>
            <a:r>
              <a:rPr b="1" lang="de">
                <a:latin typeface="Dosis"/>
                <a:ea typeface="Dosis"/>
                <a:cs typeface="Dosis"/>
                <a:sym typeface="Dosis"/>
              </a:rPr>
              <a:t>Constitution Update:</a:t>
            </a:r>
            <a:endParaRPr/>
          </a:p>
        </p:txBody>
      </p:sp>
      <p:sp>
        <p:nvSpPr>
          <p:cNvPr id="1412" name="Google Shape;1412;p61"/>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1413" name="Google Shape;1413;p61"/>
          <p:cNvPicPr preferRelativeResize="0"/>
          <p:nvPr/>
        </p:nvPicPr>
        <p:blipFill>
          <a:blip r:embed="rId3">
            <a:alphaModFix/>
          </a:blip>
          <a:stretch>
            <a:fillRect/>
          </a:stretch>
        </p:blipFill>
        <p:spPr>
          <a:xfrm>
            <a:off x="171050" y="1213700"/>
            <a:ext cx="4663775" cy="3623175"/>
          </a:xfrm>
          <a:prstGeom prst="rect">
            <a:avLst/>
          </a:prstGeom>
          <a:noFill/>
          <a:ln>
            <a:noFill/>
          </a:ln>
        </p:spPr>
      </p:pic>
      <p:pic>
        <p:nvPicPr>
          <p:cNvPr id="1414" name="Google Shape;1414;p61"/>
          <p:cNvPicPr preferRelativeResize="0"/>
          <p:nvPr/>
        </p:nvPicPr>
        <p:blipFill>
          <a:blip r:embed="rId4">
            <a:alphaModFix/>
          </a:blip>
          <a:stretch>
            <a:fillRect/>
          </a:stretch>
        </p:blipFill>
        <p:spPr>
          <a:xfrm>
            <a:off x="4987225" y="1177925"/>
            <a:ext cx="4004374" cy="3512033"/>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62"/>
          <p:cNvSpPr txBox="1"/>
          <p:nvPr>
            <p:ph type="title"/>
          </p:nvPr>
        </p:nvSpPr>
        <p:spPr>
          <a:xfrm>
            <a:off x="1104900" y="276225"/>
            <a:ext cx="6724650" cy="74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1" lang="de"/>
              <a:t>Constitution Update:</a:t>
            </a:r>
            <a:endParaRPr/>
          </a:p>
        </p:txBody>
      </p:sp>
      <p:sp>
        <p:nvSpPr>
          <p:cNvPr id="1420" name="Google Shape;1420;p62"/>
          <p:cNvSpPr txBox="1"/>
          <p:nvPr>
            <p:ph idx="12" type="sldNum"/>
          </p:nvPr>
        </p:nvSpPr>
        <p:spPr>
          <a:xfrm>
            <a:off x="0" y="0"/>
            <a:ext cx="595313" cy="73183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lang="d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1421" name="Google Shape;1421;p62"/>
          <p:cNvPicPr preferRelativeResize="0"/>
          <p:nvPr/>
        </p:nvPicPr>
        <p:blipFill rotWithShape="1">
          <a:blip r:embed="rId3">
            <a:alphaModFix/>
          </a:blip>
          <a:srcRect b="0" l="0" r="0" t="0"/>
          <a:stretch/>
        </p:blipFill>
        <p:spPr>
          <a:xfrm>
            <a:off x="536575" y="1690000"/>
            <a:ext cx="7776950" cy="2679275"/>
          </a:xfrm>
          <a:prstGeom prst="rect">
            <a:avLst/>
          </a:prstGeom>
          <a:noFill/>
          <a:ln>
            <a:noFill/>
          </a:ln>
        </p:spPr>
      </p:pic>
    </p:spTree>
  </p:cSld>
  <p:clrMapOvr>
    <a:masterClrMapping/>
  </p:clrMapOvr>
  <mc:AlternateContent>
    <mc:Choice Requires="p14">
      <p:transition spd="slow" p14:dur="125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lliam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illiam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Ricky Stevenson</dc:creator>
</cp:coreProperties>
</file>