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40" r:id="rId70"/>
    <p:sldId id="338" r:id="rId71"/>
    <p:sldId id="339"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Lst>
  <p:sldSz cx="9144000" cy="5143500" type="screen16x9"/>
  <p:notesSz cx="7099300" cy="10234613"/>
  <p:embeddedFontLst>
    <p:embeddedFont>
      <p:font typeface="Calibri" panose="020F0502020204030204" pitchFamily="34" charset="0"/>
      <p:regular r:id="rId88"/>
      <p:bold r:id="rId89"/>
      <p:italic r:id="rId90"/>
      <p:boldItalic r:id="rId91"/>
    </p:embeddedFont>
    <p:embeddedFont>
      <p:font typeface="Dosis" pitchFamily="2" charset="77"/>
      <p:regular r:id="rId92"/>
      <p:bold r:id="rId93"/>
    </p:embeddedFont>
    <p:embeddedFont>
      <p:font typeface="Open Sans" panose="020B0606030504020204" pitchFamily="34" charset="0"/>
      <p:regular r:id="rId94"/>
      <p:bold r:id="rId95"/>
      <p:italic r:id="rId96"/>
      <p:boldItalic r:id="rId97"/>
    </p:embeddedFont>
    <p:embeddedFont>
      <p:font typeface="Roboto" panose="02000000000000000000"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g5Qktzz1N8EsJIvqbnz4CUZk1Jh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95613-0F5D-417E-AA00-C8C97E6C6F57}">
  <a:tblStyle styleId="{07395613-0F5D-417E-AA00-C8C97E6C6F57}" styleName="Table_0">
    <a:wholeTbl>
      <a:tcTxStyle b="off" i="off">
        <a:font>
          <a:latin typeface="Arial"/>
          <a:ea typeface="Arial"/>
          <a:cs typeface="Arial"/>
        </a:font>
        <a:schemeClr val="dk1"/>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265A8D5-15BC-4A3C-9CF2-621358999282}"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5710"/>
  </p:normalViewPr>
  <p:slideViewPr>
    <p:cSldViewPr snapToGrid="0">
      <p:cViewPr varScale="1">
        <p:scale>
          <a:sx n="190" d="100"/>
          <a:sy n="190" d="100"/>
        </p:scale>
        <p:origin x="272" y="4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customschemas.google.com/relationships/presentationmetadata" Target="meta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M:\FIPFA\Membership%20numbers\data%202020%20members%20only.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M:\FIPFA\2020\2020%20Budget\FINAL%202020%20FIPFA%20Expenditure%202020_Update_2021-02-0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M:\FIPFA\2020\2020%20Budget\FINAL%202020%20FIPFA%20Expenditure%202020_Update_2021-02-07.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dirty="0">
                <a:latin typeface="Calibri" panose="020F0502020204030204" pitchFamily="34" charset="0"/>
                <a:cs typeface="Calibri" panose="020F0502020204030204" pitchFamily="34" charset="0"/>
              </a:rPr>
              <a:t>2020 Registered Athletes</a:t>
            </a:r>
          </a:p>
        </c:rich>
      </c:tx>
      <c:layout>
        <c:manualLayout>
          <c:xMode val="edge"/>
          <c:yMode val="edge"/>
          <c:x val="0.47600931573694133"/>
          <c:y val="0.0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1"/>
          <c:order val="1"/>
          <c:tx>
            <c:strRef>
              <c:f>'for graph'!$C$1</c:f>
              <c:strCache>
                <c:ptCount val="1"/>
                <c:pt idx="0">
                  <c:v>2019</c:v>
                </c:pt>
              </c:strCache>
            </c:strRef>
          </c:tx>
          <c:spPr>
            <a:solidFill>
              <a:srgbClr val="1C97D4"/>
            </a:solidFill>
            <a:ln>
              <a:noFill/>
            </a:ln>
            <a:effectLst/>
          </c:spPr>
          <c:invertIfNegative val="0"/>
          <c:cat>
            <c:strRef>
              <c:f>'for graph'!$A$2:$A$6</c:f>
              <c:strCache>
                <c:ptCount val="5"/>
                <c:pt idx="0">
                  <c:v>3079                                               Total Athletes</c:v>
                </c:pt>
                <c:pt idx="1">
                  <c:v>2501                                On  Competitive Teams</c:v>
                </c:pt>
                <c:pt idx="2">
                  <c:v>2351                                     Male Athletes</c:v>
                </c:pt>
                <c:pt idx="3">
                  <c:v>544                             Female Athletes</c:v>
                </c:pt>
                <c:pt idx="4">
                  <c:v>758                                      Under 18</c:v>
                </c:pt>
              </c:strCache>
            </c:strRef>
          </c:cat>
          <c:val>
            <c:numRef>
              <c:f>'for graph'!$C$2:$C$6</c:f>
              <c:numCache>
                <c:formatCode>General</c:formatCode>
                <c:ptCount val="5"/>
                <c:pt idx="0">
                  <c:v>2582</c:v>
                </c:pt>
                <c:pt idx="1">
                  <c:v>2147</c:v>
                </c:pt>
                <c:pt idx="2">
                  <c:v>2120</c:v>
                </c:pt>
                <c:pt idx="3">
                  <c:v>392</c:v>
                </c:pt>
                <c:pt idx="4">
                  <c:v>683</c:v>
                </c:pt>
              </c:numCache>
            </c:numRef>
          </c:val>
          <c:extLst>
            <c:ext xmlns:c16="http://schemas.microsoft.com/office/drawing/2014/chart" uri="{C3380CC4-5D6E-409C-BE32-E72D297353CC}">
              <c16:uniqueId val="{00000000-22C2-4583-9732-E68C483F069C}"/>
            </c:ext>
          </c:extLst>
        </c:ser>
        <c:ser>
          <c:idx val="2"/>
          <c:order val="2"/>
          <c:tx>
            <c:strRef>
              <c:f>'for graph'!$D$1</c:f>
              <c:strCache>
                <c:ptCount val="1"/>
                <c:pt idx="0">
                  <c:v>2020 Additional Growth</c:v>
                </c:pt>
              </c:strCache>
            </c:strRef>
          </c:tx>
          <c:spPr>
            <a:solidFill>
              <a:schemeClr val="accent6"/>
            </a:solidFill>
            <a:ln>
              <a:noFill/>
            </a:ln>
            <a:effectLst/>
          </c:spPr>
          <c:invertIfNegative val="0"/>
          <c:cat>
            <c:strRef>
              <c:f>'for graph'!$A$2:$A$6</c:f>
              <c:strCache>
                <c:ptCount val="5"/>
                <c:pt idx="0">
                  <c:v>3079                                               Total Athletes</c:v>
                </c:pt>
                <c:pt idx="1">
                  <c:v>2501                                On  Competitive Teams</c:v>
                </c:pt>
                <c:pt idx="2">
                  <c:v>2351                                     Male Athletes</c:v>
                </c:pt>
                <c:pt idx="3">
                  <c:v>544                             Female Athletes</c:v>
                </c:pt>
                <c:pt idx="4">
                  <c:v>758                                      Under 18</c:v>
                </c:pt>
              </c:strCache>
            </c:strRef>
          </c:cat>
          <c:val>
            <c:numRef>
              <c:f>'for graph'!$D$2:$D$6</c:f>
              <c:numCache>
                <c:formatCode>General</c:formatCode>
                <c:ptCount val="5"/>
                <c:pt idx="0">
                  <c:v>130</c:v>
                </c:pt>
                <c:pt idx="1">
                  <c:v>29</c:v>
                </c:pt>
                <c:pt idx="2">
                  <c:v>-20</c:v>
                </c:pt>
                <c:pt idx="3">
                  <c:v>56</c:v>
                </c:pt>
                <c:pt idx="4">
                  <c:v>24</c:v>
                </c:pt>
              </c:numCache>
            </c:numRef>
          </c:val>
          <c:extLst>
            <c:ext xmlns:c16="http://schemas.microsoft.com/office/drawing/2014/chart" uri="{C3380CC4-5D6E-409C-BE32-E72D297353CC}">
              <c16:uniqueId val="{00000001-22C2-4583-9732-E68C483F069C}"/>
            </c:ext>
          </c:extLst>
        </c:ser>
        <c:dLbls>
          <c:showLegendKey val="0"/>
          <c:showVal val="0"/>
          <c:showCatName val="0"/>
          <c:showSerName val="0"/>
          <c:showPercent val="0"/>
          <c:showBubbleSize val="0"/>
        </c:dLbls>
        <c:gapWidth val="30"/>
        <c:overlap val="100"/>
        <c:axId val="1366615472"/>
        <c:axId val="1366619784"/>
        <c:extLst>
          <c:ext xmlns:c15="http://schemas.microsoft.com/office/drawing/2012/chart" uri="{02D57815-91ED-43cb-92C2-25804820EDAC}">
            <c15:filteredBarSeries>
              <c15:ser>
                <c:idx val="0"/>
                <c:order val="0"/>
                <c:tx>
                  <c:strRef>
                    <c:extLst>
                      <c:ext uri="{02D57815-91ED-43cb-92C2-25804820EDAC}">
                        <c15:formulaRef>
                          <c15:sqref>'for graph'!$B$1</c15:sqref>
                        </c15:formulaRef>
                      </c:ext>
                    </c:extLst>
                    <c:strCache>
                      <c:ptCount val="1"/>
                      <c:pt idx="0">
                        <c:v>2020</c:v>
                      </c:pt>
                    </c:strCache>
                  </c:strRef>
                </c:tx>
                <c:spPr>
                  <a:solidFill>
                    <a:schemeClr val="accent1"/>
                  </a:solidFill>
                  <a:ln>
                    <a:noFill/>
                  </a:ln>
                  <a:effectLst/>
                </c:spPr>
                <c:invertIfNegative val="0"/>
                <c:cat>
                  <c:strRef>
                    <c:extLst>
                      <c:ext uri="{02D57815-91ED-43cb-92C2-25804820EDAC}">
                        <c15:formulaRef>
                          <c15:sqref>'for graph'!$A$2:$A$6</c15:sqref>
                        </c15:formulaRef>
                      </c:ext>
                    </c:extLst>
                    <c:strCache>
                      <c:ptCount val="5"/>
                      <c:pt idx="0">
                        <c:v>3079                                               Total Athletes</c:v>
                      </c:pt>
                      <c:pt idx="1">
                        <c:v>2501                                On  Competitive Teams</c:v>
                      </c:pt>
                      <c:pt idx="2">
                        <c:v>2351                                     Male Athletes</c:v>
                      </c:pt>
                      <c:pt idx="3">
                        <c:v>544                             Female Athletes</c:v>
                      </c:pt>
                      <c:pt idx="4">
                        <c:v>758                                      Under 18</c:v>
                      </c:pt>
                    </c:strCache>
                  </c:strRef>
                </c:cat>
                <c:val>
                  <c:numRef>
                    <c:extLst>
                      <c:ext uri="{02D57815-91ED-43cb-92C2-25804820EDAC}">
                        <c15:formulaRef>
                          <c15:sqref>'for graph'!$B$2:$B$6</c15:sqref>
                        </c15:formulaRef>
                      </c:ext>
                    </c:extLst>
                    <c:numCache>
                      <c:formatCode>General</c:formatCode>
                      <c:ptCount val="5"/>
                      <c:pt idx="0">
                        <c:v>2712</c:v>
                      </c:pt>
                      <c:pt idx="1">
                        <c:v>2176</c:v>
                      </c:pt>
                      <c:pt idx="2">
                        <c:v>2100</c:v>
                      </c:pt>
                      <c:pt idx="3">
                        <c:v>448</c:v>
                      </c:pt>
                      <c:pt idx="4">
                        <c:v>707</c:v>
                      </c:pt>
                    </c:numCache>
                  </c:numRef>
                </c:val>
                <c:extLst>
                  <c:ext xmlns:c16="http://schemas.microsoft.com/office/drawing/2014/chart" uri="{C3380CC4-5D6E-409C-BE32-E72D297353CC}">
                    <c16:uniqueId val="{00000002-22C2-4583-9732-E68C483F069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'for graph'!$E$1</c15:sqref>
                        </c15:formulaRef>
                      </c:ext>
                    </c:extLst>
                    <c:strCache>
                      <c:ptCount val="1"/>
                      <c:pt idx="0">
                        <c:v>%age Growth</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'for graph'!$A$2:$A$6</c15:sqref>
                        </c15:formulaRef>
                      </c:ext>
                    </c:extLst>
                    <c:strCache>
                      <c:ptCount val="5"/>
                      <c:pt idx="0">
                        <c:v>3079                                               Total Athletes</c:v>
                      </c:pt>
                      <c:pt idx="1">
                        <c:v>2501                                On  Competitive Teams</c:v>
                      </c:pt>
                      <c:pt idx="2">
                        <c:v>2351                                     Male Athletes</c:v>
                      </c:pt>
                      <c:pt idx="3">
                        <c:v>544                             Female Athletes</c:v>
                      </c:pt>
                      <c:pt idx="4">
                        <c:v>758                                      Under 18</c:v>
                      </c:pt>
                    </c:strCache>
                  </c:strRef>
                </c:cat>
                <c:val>
                  <c:numRef>
                    <c:extLst xmlns:c15="http://schemas.microsoft.com/office/drawing/2012/chart">
                      <c:ext xmlns:c15="http://schemas.microsoft.com/office/drawing/2012/chart" uri="{02D57815-91ED-43cb-92C2-25804820EDAC}">
                        <c15:formulaRef>
                          <c15:sqref>'for graph'!$E$2:$E$6</c15:sqref>
                        </c15:formulaRef>
                      </c:ext>
                    </c:extLst>
                    <c:numCache>
                      <c:formatCode>0.00%</c:formatCode>
                      <c:ptCount val="5"/>
                      <c:pt idx="0">
                        <c:v>5.0348567002323777E-2</c:v>
                      </c:pt>
                      <c:pt idx="1">
                        <c:v>1.3507219375873311E-2</c:v>
                      </c:pt>
                      <c:pt idx="2">
                        <c:v>-9.433962264150943E-3</c:v>
                      </c:pt>
                      <c:pt idx="3">
                        <c:v>0.14285714285714285</c:v>
                      </c:pt>
                      <c:pt idx="4">
                        <c:v>3.5139092240117131E-2</c:v>
                      </c:pt>
                    </c:numCache>
                  </c:numRef>
                </c:val>
                <c:extLst xmlns:c15="http://schemas.microsoft.com/office/drawing/2012/chart">
                  <c:ext xmlns:c16="http://schemas.microsoft.com/office/drawing/2014/chart" uri="{C3380CC4-5D6E-409C-BE32-E72D297353CC}">
                    <c16:uniqueId val="{00000003-22C2-4583-9732-E68C483F069C}"/>
                  </c:ext>
                </c:extLst>
              </c15:ser>
            </c15:filteredBarSeries>
          </c:ext>
        </c:extLst>
      </c:barChart>
      <c:catAx>
        <c:axId val="136661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6619784"/>
        <c:crosses val="autoZero"/>
        <c:auto val="1"/>
        <c:lblAlgn val="ctr"/>
        <c:lblOffset val="100"/>
        <c:noMultiLvlLbl val="0"/>
      </c:catAx>
      <c:valAx>
        <c:axId val="1366619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6615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accent5">
                    <a:lumMod val="7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'graphs 2020'!$K$6</c:f>
              <c:strCache>
                <c:ptCount val="1"/>
                <c:pt idx="0">
                  <c:v>Income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4A4-4F1C-8E25-78872896978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4A4-4F1C-8E25-78872896978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4A4-4F1C-8E25-78872896978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4A4-4F1C-8E25-78872896978C}"/>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4A4-4F1C-8E25-78872896978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'graphs 2020'!$J$7:$J$11</c:f>
              <c:strCache>
                <c:ptCount val="5"/>
                <c:pt idx="0">
                  <c:v>2020 Membership Fees</c:v>
                </c:pt>
                <c:pt idx="1">
                  <c:v>Overpayment</c:v>
                </c:pt>
                <c:pt idx="2">
                  <c:v>PSS Partnership</c:v>
                </c:pt>
                <c:pt idx="3">
                  <c:v>Technical Fees for WC 2022</c:v>
                </c:pt>
                <c:pt idx="4">
                  <c:v> Paypal balance 12/30/2019</c:v>
                </c:pt>
              </c:strCache>
            </c:strRef>
          </c:cat>
          <c:val>
            <c:numRef>
              <c:f>'graphs 2020'!$K$7:$K$11</c:f>
              <c:numCache>
                <c:formatCode>#,##0.00\ "€"</c:formatCode>
                <c:ptCount val="5"/>
                <c:pt idx="0" formatCode="#,##0.00">
                  <c:v>9401.85</c:v>
                </c:pt>
                <c:pt idx="1">
                  <c:v>188.67</c:v>
                </c:pt>
                <c:pt idx="2">
                  <c:v>14990</c:v>
                </c:pt>
                <c:pt idx="3">
                  <c:v>7808.65</c:v>
                </c:pt>
                <c:pt idx="4" formatCode="General">
                  <c:v>34.89</c:v>
                </c:pt>
              </c:numCache>
            </c:numRef>
          </c:val>
          <c:extLst>
            <c:ext xmlns:c16="http://schemas.microsoft.com/office/drawing/2014/chart" uri="{C3380CC4-5D6E-409C-BE32-E72D297353CC}">
              <c16:uniqueId val="{0000000A-24A4-4F1C-8E25-78872896978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2020 Expenses by Department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C17-4176-B1A8-21D2C4342067}"/>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C17-4176-B1A8-21D2C4342067}"/>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C17-4176-B1A8-21D2C434206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'graphs 2020'!$F$48:$F$50</c:f>
              <c:strCache>
                <c:ptCount val="3"/>
                <c:pt idx="0">
                  <c:v> Expenditures</c:v>
                </c:pt>
                <c:pt idx="1">
                  <c:v>Sports Department</c:v>
                </c:pt>
                <c:pt idx="2">
                  <c:v>Secretariat, Admin, Comms</c:v>
                </c:pt>
              </c:strCache>
            </c:strRef>
          </c:cat>
          <c:val>
            <c:numRef>
              <c:f>'graphs 2020'!$G$48:$G$50</c:f>
              <c:numCache>
                <c:formatCode>#,##0.00\ "€"</c:formatCode>
                <c:ptCount val="3"/>
                <c:pt idx="1">
                  <c:v>7184.6100000000006</c:v>
                </c:pt>
                <c:pt idx="2">
                  <c:v>392.8</c:v>
                </c:pt>
              </c:numCache>
            </c:numRef>
          </c:val>
          <c:extLst>
            <c:ext xmlns:c16="http://schemas.microsoft.com/office/drawing/2014/chart" uri="{C3380CC4-5D6E-409C-BE32-E72D297353CC}">
              <c16:uniqueId val="{00000006-EC17-4176-B1A8-21D2C434206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delete val="1"/>
      </c:legendEntry>
      <c:layout>
        <c:manualLayout>
          <c:xMode val="edge"/>
          <c:yMode val="edge"/>
          <c:x val="0.71540193468747482"/>
          <c:y val="0.42489746970346542"/>
          <c:w val="0.25657830145073984"/>
          <c:h val="0.2042180611645877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2020 Expenditures</a:t>
            </a:r>
          </a:p>
        </c:rich>
      </c:tx>
      <c:layout>
        <c:manualLayout>
          <c:xMode val="edge"/>
          <c:yMode val="edge"/>
          <c:x val="0.48830555555555555"/>
          <c:y val="6.944444444444444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82-430C-86EC-969CDBEFC39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82-430C-86EC-969CDBEFC39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82-430C-86EC-969CDBEFC39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882-430C-86EC-969CDBEFC39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882-430C-86EC-969CDBEFC39F}"/>
              </c:ext>
            </c:extLst>
          </c:dPt>
          <c:dLbls>
            <c:dLbl>
              <c:idx val="1"/>
              <c:layout>
                <c:manualLayout>
                  <c:x val="-4.9137576552930919E-2"/>
                  <c:y val="5.579542140565762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882-430C-86EC-969CDBEFC39F}"/>
                </c:ext>
              </c:extLst>
            </c:dLbl>
            <c:dLbl>
              <c:idx val="2"/>
              <c:layout>
                <c:manualLayout>
                  <c:x val="-1.1551181102362204E-2"/>
                  <c:y val="-1.51924759405074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882-430C-86EC-969CDBEFC39F}"/>
                </c:ext>
              </c:extLst>
            </c:dLbl>
            <c:dLbl>
              <c:idx val="3"/>
              <c:layout>
                <c:manualLayout>
                  <c:x val="1.5298337707786526E-2"/>
                  <c:y val="-3.072615923009624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882-430C-86EC-969CDBEFC39F}"/>
                </c:ext>
              </c:extLst>
            </c:dLbl>
            <c:dLbl>
              <c:idx val="4"/>
              <c:layout>
                <c:manualLayout>
                  <c:x val="7.109076990376198E-2"/>
                  <c:y val="-3.013852435112278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882-430C-86EC-969CDBEFC39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'graphs 2020'!$F$39:$F$43</c:f>
              <c:strCache>
                <c:ptCount val="5"/>
                <c:pt idx="0">
                  <c:v>Officials APFC &amp; APO Cups</c:v>
                </c:pt>
                <c:pt idx="1">
                  <c:v>Classification Database</c:v>
                </c:pt>
                <c:pt idx="2">
                  <c:v>PayPal Fees</c:v>
                </c:pt>
                <c:pt idx="3">
                  <c:v>Bank Fees</c:v>
                </c:pt>
                <c:pt idx="4">
                  <c:v>Website hosting/domain names</c:v>
                </c:pt>
              </c:strCache>
            </c:strRef>
          </c:cat>
          <c:val>
            <c:numRef>
              <c:f>'graphs 2020'!$G$39:$G$43</c:f>
              <c:numCache>
                <c:formatCode>#,##0.00\ "€"</c:formatCode>
                <c:ptCount val="5"/>
                <c:pt idx="0">
                  <c:v>6587.11</c:v>
                </c:pt>
                <c:pt idx="1">
                  <c:v>360</c:v>
                </c:pt>
                <c:pt idx="2">
                  <c:v>237.5</c:v>
                </c:pt>
                <c:pt idx="3">
                  <c:v>208</c:v>
                </c:pt>
                <c:pt idx="4">
                  <c:v>184.8</c:v>
                </c:pt>
              </c:numCache>
            </c:numRef>
          </c:val>
          <c:extLst>
            <c:ext xmlns:c16="http://schemas.microsoft.com/office/drawing/2014/chart" uri="{C3380CC4-5D6E-409C-BE32-E72D297353CC}">
              <c16:uniqueId val="{0000000A-5882-430C-86EC-969CDBEFC39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0.21184</cdr:x>
      <cdr:y>0.04842</cdr:y>
    </cdr:from>
    <cdr:to>
      <cdr:x>0.32677</cdr:x>
      <cdr:y>0.15642</cdr:y>
    </cdr:to>
    <cdr:sp macro="" textlink="">
      <cdr:nvSpPr>
        <cdr:cNvPr id="3" name="TextBox 3"/>
        <cdr:cNvSpPr txBox="1"/>
      </cdr:nvSpPr>
      <cdr:spPr>
        <a:xfrm xmlns:a="http://schemas.openxmlformats.org/drawingml/2006/main">
          <a:off x="1634653" y="178433"/>
          <a:ext cx="886870" cy="397960"/>
        </a:xfrm>
        <a:prstGeom xmlns:a="http://schemas.openxmlformats.org/drawingml/2006/main" prst="rect">
          <a:avLst/>
        </a:prstGeom>
        <a:solidFill xmlns:a="http://schemas.openxmlformats.org/drawingml/2006/main">
          <a:schemeClr val="bg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dirty="0"/>
            <a:t>5.03% increase</a:t>
          </a:r>
        </a:p>
      </cdr:txBody>
    </cdr:sp>
  </cdr:relSizeAnchor>
  <cdr:relSizeAnchor xmlns:cdr="http://schemas.openxmlformats.org/drawingml/2006/chartDrawing">
    <cdr:from>
      <cdr:x>0.84554</cdr:x>
      <cdr:y>0.42065</cdr:y>
    </cdr:from>
    <cdr:to>
      <cdr:x>0.96012</cdr:x>
      <cdr:y>0.52865</cdr:y>
    </cdr:to>
    <cdr:sp macro="" textlink="">
      <cdr:nvSpPr>
        <cdr:cNvPr id="4" name="TextBox 3"/>
        <cdr:cNvSpPr txBox="1"/>
      </cdr:nvSpPr>
      <cdr:spPr>
        <a:xfrm xmlns:a="http://schemas.openxmlformats.org/drawingml/2006/main">
          <a:off x="6524702" y="1550027"/>
          <a:ext cx="884170" cy="397960"/>
        </a:xfrm>
        <a:prstGeom xmlns:a="http://schemas.openxmlformats.org/drawingml/2006/main" prst="rect">
          <a:avLst/>
        </a:prstGeom>
        <a:solidFill xmlns:a="http://schemas.openxmlformats.org/drawingml/2006/main">
          <a:schemeClr val="bg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a:t>3.51% increase</a:t>
          </a:r>
        </a:p>
      </cdr:txBody>
    </cdr:sp>
  </cdr:relSizeAnchor>
  <cdr:relSizeAnchor xmlns:cdr="http://schemas.openxmlformats.org/drawingml/2006/chartDrawing">
    <cdr:from>
      <cdr:x>0.68708</cdr:x>
      <cdr:y>0.46537</cdr:y>
    </cdr:from>
    <cdr:to>
      <cdr:x>0.80166</cdr:x>
      <cdr:y>0.57337</cdr:y>
    </cdr:to>
    <cdr:sp macro="" textlink="">
      <cdr:nvSpPr>
        <cdr:cNvPr id="5" name="TextBox 3"/>
        <cdr:cNvSpPr txBox="1"/>
      </cdr:nvSpPr>
      <cdr:spPr>
        <a:xfrm xmlns:a="http://schemas.openxmlformats.org/drawingml/2006/main">
          <a:off x="5301943" y="1714796"/>
          <a:ext cx="884169" cy="397960"/>
        </a:xfrm>
        <a:prstGeom xmlns:a="http://schemas.openxmlformats.org/drawingml/2006/main" prst="rect">
          <a:avLst/>
        </a:prstGeom>
        <a:solidFill xmlns:a="http://schemas.openxmlformats.org/drawingml/2006/main">
          <a:schemeClr val="bg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dirty="0"/>
            <a:t>14.29% increase</a:t>
          </a:r>
        </a:p>
      </cdr:txBody>
    </cdr:sp>
  </cdr:relSizeAnchor>
  <cdr:relSizeAnchor xmlns:cdr="http://schemas.openxmlformats.org/drawingml/2006/chartDrawing">
    <cdr:from>
      <cdr:x>0.53002</cdr:x>
      <cdr:y>0.16435</cdr:y>
    </cdr:from>
    <cdr:to>
      <cdr:x>0.64461</cdr:x>
      <cdr:y>0.27235</cdr:y>
    </cdr:to>
    <cdr:sp macro="" textlink="">
      <cdr:nvSpPr>
        <cdr:cNvPr id="6" name="TextBox 3"/>
        <cdr:cNvSpPr txBox="1"/>
      </cdr:nvSpPr>
      <cdr:spPr>
        <a:xfrm xmlns:a="http://schemas.openxmlformats.org/drawingml/2006/main">
          <a:off x="4089988" y="605596"/>
          <a:ext cx="884246" cy="397960"/>
        </a:xfrm>
        <a:prstGeom xmlns:a="http://schemas.openxmlformats.org/drawingml/2006/main" prst="rect">
          <a:avLst/>
        </a:prstGeom>
        <a:solidFill xmlns:a="http://schemas.openxmlformats.org/drawingml/2006/main">
          <a:schemeClr val="bg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dirty="0"/>
            <a:t>0.94% decrease</a:t>
          </a:r>
        </a:p>
      </cdr:txBody>
    </cdr:sp>
  </cdr:relSizeAnchor>
  <cdr:relSizeAnchor xmlns:cdr="http://schemas.openxmlformats.org/drawingml/2006/chartDrawing">
    <cdr:from>
      <cdr:x>0.37298</cdr:x>
      <cdr:y>0.15435</cdr:y>
    </cdr:from>
    <cdr:to>
      <cdr:x>0.48757</cdr:x>
      <cdr:y>0.26235</cdr:y>
    </cdr:to>
    <cdr:sp macro="" textlink="">
      <cdr:nvSpPr>
        <cdr:cNvPr id="7" name="TextBox 3"/>
        <cdr:cNvSpPr txBox="1"/>
      </cdr:nvSpPr>
      <cdr:spPr>
        <a:xfrm xmlns:a="http://schemas.openxmlformats.org/drawingml/2006/main">
          <a:off x="2878124" y="568748"/>
          <a:ext cx="884247" cy="397960"/>
        </a:xfrm>
        <a:prstGeom xmlns:a="http://schemas.openxmlformats.org/drawingml/2006/main" prst="rect">
          <a:avLst/>
        </a:prstGeom>
        <a:solidFill xmlns:a="http://schemas.openxmlformats.org/drawingml/2006/main">
          <a:schemeClr val="bg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100" dirty="0"/>
            <a:t>1.35% increase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lvl1pPr marL="457200" marR="0" lvl="0"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 name="Google Shape;64;p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0: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p1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1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1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7: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8: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19: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 name="Google Shape;73;p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20: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2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2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2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7: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
        <p:nvSpPr>
          <p:cNvPr id="294" name="Google Shape;294;p2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8: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055c66cb3_0_0:notes"/>
          <p:cNvSpPr>
            <a:spLocks noGrp="1" noRot="1" noChangeAspect="1"/>
          </p:cNvSpPr>
          <p:nvPr>
            <p:ph type="sldImg" idx="2"/>
          </p:nvPr>
        </p:nvSpPr>
        <p:spPr>
          <a:xfrm>
            <a:off x="138113" y="768350"/>
            <a:ext cx="6823200" cy="3838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055c66cb3_0_0:notes"/>
          <p:cNvSpPr txBox="1">
            <a:spLocks noGrp="1"/>
          </p:cNvSpPr>
          <p:nvPr>
            <p:ph type="body" idx="1"/>
          </p:nvPr>
        </p:nvSpPr>
        <p:spPr>
          <a:xfrm>
            <a:off x="709613" y="4862513"/>
            <a:ext cx="5680200" cy="460380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9: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30: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31: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6a974b3ee_0_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ga6a974b3ee_0_5: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4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4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4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p4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r>
              <a:rPr lang="en-US"/>
              <a:t>Ryan to be introduced by Barb</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49: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p50: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5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 name="Google Shape;93;p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6" name="Google Shape;406;p4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9c4f8d37ed_1_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g9c4f8d37ed_1_4: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5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2" name="Google Shape;422;p57: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6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 name="Google Shape;431;p67: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68: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6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69: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70: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7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7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7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p7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3" name="Google Shape;483;p7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p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7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1" name="Google Shape;491;p7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a6a974b3ee_0_3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ga6a974b3ee_0_34: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5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5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3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33: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p3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1" name="Google Shape;541;p3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6:notes"/>
          <p:cNvSpPr>
            <a:spLocks noGrp="1" noRot="1" noChangeAspect="1"/>
          </p:cNvSpPr>
          <p:nvPr>
            <p:ph type="sldImg" idx="2"/>
          </p:nvPr>
        </p:nvSpPr>
        <p:spPr>
          <a:xfrm>
            <a:off x="138113" y="768350"/>
            <a:ext cx="6823200" cy="3838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36: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9" name="Google Shape;559;p37: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38: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7: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9:notes"/>
          <p:cNvSpPr txBox="1">
            <a:spLocks noGrp="1"/>
          </p:cNvSpPr>
          <p:nvPr>
            <p:ph type="body" idx="1"/>
          </p:nvPr>
        </p:nvSpPr>
        <p:spPr>
          <a:xfrm>
            <a:off x="709613" y="4862513"/>
            <a:ext cx="5680075" cy="4603750"/>
          </a:xfrm>
          <a:prstGeom prst="rect">
            <a:avLst/>
          </a:prstGeom>
        </p:spPr>
        <p:txBody>
          <a:bodyPr spcFirstLastPara="1" wrap="square" lIns="96625" tIns="96625" rIns="96625" bIns="96625" anchor="t" anchorCtr="0">
            <a:noAutofit/>
          </a:bodyPr>
          <a:lstStyle/>
          <a:p>
            <a:pPr marL="0" lvl="0" indent="0" algn="l" rtl="0">
              <a:spcBef>
                <a:spcPts val="0"/>
              </a:spcBef>
              <a:spcAft>
                <a:spcPts val="0"/>
              </a:spcAft>
              <a:buNone/>
            </a:pPr>
            <a:endParaRPr/>
          </a:p>
        </p:txBody>
      </p:sp>
      <p:sp>
        <p:nvSpPr>
          <p:cNvPr id="576" name="Google Shape;576;p3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40: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4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0" name="Google Shape;600;p4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47: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 name="Google Shape;641;p48: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1" name="Google Shape;691;p5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54: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0" name="Google Shape;710;p54: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5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p5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8" name="Google Shape;748;p5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extLst>
      <p:ext uri="{BB962C8B-B14F-4D97-AF65-F5344CB8AC3E}">
        <p14:creationId xmlns:p14="http://schemas.microsoft.com/office/powerpoint/2010/main" val="93422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8: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8" name="Google Shape;748;p5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extLst>
      <p:ext uri="{BB962C8B-B14F-4D97-AF65-F5344CB8AC3E}">
        <p14:creationId xmlns:p14="http://schemas.microsoft.com/office/powerpoint/2010/main" val="35664617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8" name="Google Shape;748;p5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extLst>
      <p:ext uri="{BB962C8B-B14F-4D97-AF65-F5344CB8AC3E}">
        <p14:creationId xmlns:p14="http://schemas.microsoft.com/office/powerpoint/2010/main" val="33775812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6: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8" name="Google Shape;748;p56: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8" name="Google Shape;778;p58: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5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59: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fd8ef8d534_0_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8" name="Google Shape;838;gfd8ef8d534_0_1: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fd8ef8d534_0_3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8" name="Google Shape;868;gfd8ef8d534_0_30: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60: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8" name="Google Shape;898;p60: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457200" lvl="0" indent="-228600" algn="l" rtl="0">
              <a:lnSpc>
                <a:spcPct val="100000"/>
              </a:lnSpc>
              <a:spcBef>
                <a:spcPts val="0"/>
              </a:spcBef>
              <a:spcAft>
                <a:spcPts val="0"/>
              </a:spcAft>
              <a:buSzPts val="275"/>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61: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8" name="Google Shape;928;p61: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6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6" name="Google Shape;936;p6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 name="Google Shape;129;p9: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6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63: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7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1" name="Google Shape;951;p7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384e95a36_0_18: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0" name="Google Shape;960;g5384e95a36_0_18: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92: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8" name="Google Shape;968;p92: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9c4578e979_0_7: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5" name="Google Shape;975;g9c4578e979_0_7:notes"/>
          <p:cNvSpPr txBox="1">
            <a:spLocks noGrp="1"/>
          </p:cNvSpPr>
          <p:nvPr>
            <p:ph type="body" idx="1"/>
          </p:nvPr>
        </p:nvSpPr>
        <p:spPr>
          <a:xfrm>
            <a:off x="709613" y="4862513"/>
            <a:ext cx="5680200" cy="4603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93: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6" name="Google Shape;986;p93: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275"/>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138113" y="768350"/>
            <a:ext cx="6823075" cy="3838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 name="Google Shape;138;p5:notes"/>
          <p:cNvSpPr txBox="1">
            <a:spLocks noGrp="1"/>
          </p:cNvSpPr>
          <p:nvPr>
            <p:ph type="body" idx="1"/>
          </p:nvPr>
        </p:nvSpPr>
        <p:spPr>
          <a:xfrm>
            <a:off x="709613" y="4862513"/>
            <a:ext cx="5680075" cy="460375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Introduction and welcome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ew fipfa" type="title">
  <p:cSld name="TITLE">
    <p:bg>
      <p:bgPr>
        <a:solidFill>
          <a:srgbClr val="222222"/>
        </a:solidFill>
        <a:effectLst/>
      </p:bgPr>
    </p:bg>
    <p:spTree>
      <p:nvGrpSpPr>
        <p:cNvPr id="1" name="Shape 9"/>
        <p:cNvGrpSpPr/>
        <p:nvPr/>
      </p:nvGrpSpPr>
      <p:grpSpPr>
        <a:xfrm>
          <a:off x="0" y="0"/>
          <a:ext cx="0" cy="0"/>
          <a:chOff x="0" y="0"/>
          <a:chExt cx="0" cy="0"/>
        </a:xfrm>
      </p:grpSpPr>
      <p:pic>
        <p:nvPicPr>
          <p:cNvPr id="10" name="Google Shape;10;p95"/>
          <p:cNvPicPr preferRelativeResize="0"/>
          <p:nvPr/>
        </p:nvPicPr>
        <p:blipFill rotWithShape="1">
          <a:blip r:embed="rId2">
            <a:alphaModFix/>
          </a:blip>
          <a:srcRect/>
          <a:stretch/>
        </p:blipFill>
        <p:spPr>
          <a:xfrm>
            <a:off x="-7938" y="-12700"/>
            <a:ext cx="7799388" cy="5308600"/>
          </a:xfrm>
          <a:prstGeom prst="rect">
            <a:avLst/>
          </a:prstGeom>
          <a:noFill/>
          <a:ln>
            <a:noFill/>
          </a:ln>
        </p:spPr>
      </p:pic>
      <p:sp>
        <p:nvSpPr>
          <p:cNvPr id="11" name="Google Shape;11;p95"/>
          <p:cNvSpPr/>
          <p:nvPr/>
        </p:nvSpPr>
        <p:spPr>
          <a:xfrm>
            <a:off x="0" y="-76200"/>
            <a:ext cx="9144000" cy="5372100"/>
          </a:xfrm>
          <a:prstGeom prst="rect">
            <a:avLst/>
          </a:prstGeom>
          <a:solidFill>
            <a:srgbClr val="222222">
              <a:alpha val="6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95"/>
          <p:cNvSpPr/>
          <p:nvPr/>
        </p:nvSpPr>
        <p:spPr>
          <a:xfrm>
            <a:off x="5086350" y="-38100"/>
            <a:ext cx="4114800" cy="5219700"/>
          </a:xfrm>
          <a:custGeom>
            <a:avLst/>
            <a:gdLst/>
            <a:ahLst/>
            <a:cxnLst/>
            <a:rect l="l" t="t" r="r" b="b"/>
            <a:pathLst>
              <a:path w="120000" h="120000" extrusionOk="0">
                <a:moveTo>
                  <a:pt x="0" y="875"/>
                </a:moveTo>
                <a:lnTo>
                  <a:pt x="78333" y="120000"/>
                </a:lnTo>
                <a:lnTo>
                  <a:pt x="120000" y="120000"/>
                </a:lnTo>
                <a:lnTo>
                  <a:pt x="120000" y="0"/>
                </a:lnTo>
                <a:lnTo>
                  <a:pt x="0" y="875"/>
                </a:lnTo>
                <a:close/>
              </a:path>
            </a:pathLst>
          </a:custGeom>
          <a:solidFill>
            <a:srgbClr val="00AFE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95"/>
          <p:cNvSpPr/>
          <p:nvPr/>
        </p:nvSpPr>
        <p:spPr>
          <a:xfrm flipH="1">
            <a:off x="-419100" y="4394200"/>
            <a:ext cx="8172450" cy="749300"/>
          </a:xfrm>
          <a:prstGeom prst="parallelogram">
            <a:avLst>
              <a:gd name="adj" fmla="val 51504"/>
            </a:avLst>
          </a:prstGeom>
          <a:solidFill>
            <a:srgbClr val="808285">
              <a:alpha val="2627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14" name="Google Shape;14;p95"/>
          <p:cNvSpPr/>
          <p:nvPr/>
        </p:nvSpPr>
        <p:spPr>
          <a:xfrm flipH="1">
            <a:off x="1028700" y="4167188"/>
            <a:ext cx="8369300" cy="227012"/>
          </a:xfrm>
          <a:prstGeom prst="parallelogram">
            <a:avLst>
              <a:gd name="adj" fmla="val 51717"/>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 name="Google Shape;15;p95"/>
          <p:cNvPicPr preferRelativeResize="0"/>
          <p:nvPr/>
        </p:nvPicPr>
        <p:blipFill rotWithShape="1">
          <a:blip r:embed="rId3">
            <a:alphaModFix/>
          </a:blip>
          <a:srcRect/>
          <a:stretch/>
        </p:blipFill>
        <p:spPr>
          <a:xfrm>
            <a:off x="7308850" y="149225"/>
            <a:ext cx="1593850" cy="1381125"/>
          </a:xfrm>
          <a:prstGeom prst="rect">
            <a:avLst/>
          </a:prstGeom>
          <a:noFill/>
          <a:ln>
            <a:noFill/>
          </a:ln>
        </p:spPr>
      </p:pic>
      <p:sp>
        <p:nvSpPr>
          <p:cNvPr id="16" name="Google Shape;16;p95"/>
          <p:cNvSpPr txBox="1">
            <a:spLocks noGrp="1"/>
          </p:cNvSpPr>
          <p:nvPr>
            <p:ph type="ctrTitle"/>
          </p:nvPr>
        </p:nvSpPr>
        <p:spPr>
          <a:xfrm>
            <a:off x="983125" y="-417250"/>
            <a:ext cx="5238600" cy="40200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5200"/>
              <a:buFont typeface="Dosis"/>
              <a:buNone/>
              <a:defRPr sz="5200" b="0" i="0" u="none" strike="noStrike" cap="non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5200"/>
              <a:buFont typeface="Dosis"/>
              <a:buNone/>
              <a:defRPr sz="5200">
                <a:solidFill>
                  <a:srgbClr val="FFFFFF"/>
                </a:solidFill>
                <a:latin typeface="Dosis"/>
                <a:ea typeface="Dosis"/>
                <a:cs typeface="Dosis"/>
                <a:sym typeface="Dosi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7"/>
        <p:cNvGrpSpPr/>
        <p:nvPr/>
      </p:nvGrpSpPr>
      <p:grpSpPr>
        <a:xfrm>
          <a:off x="0" y="0"/>
          <a:ext cx="0" cy="0"/>
          <a:chOff x="0" y="0"/>
          <a:chExt cx="0" cy="0"/>
        </a:xfrm>
      </p:grpSpPr>
      <p:sp>
        <p:nvSpPr>
          <p:cNvPr id="18" name="Google Shape;18;p96"/>
          <p:cNvSpPr/>
          <p:nvPr/>
        </p:nvSpPr>
        <p:spPr>
          <a:xfrm>
            <a:off x="-55563" y="-38100"/>
            <a:ext cx="3313113" cy="5214938"/>
          </a:xfrm>
          <a:custGeom>
            <a:avLst/>
            <a:gdLst/>
            <a:ahLst/>
            <a:cxnLst/>
            <a:rect l="l" t="t" r="r" b="b"/>
            <a:pathLst>
              <a:path w="120000" h="120000" extrusionOk="0">
                <a:moveTo>
                  <a:pt x="120000" y="119239"/>
                </a:moveTo>
                <a:lnTo>
                  <a:pt x="22697" y="0"/>
                </a:lnTo>
                <a:lnTo>
                  <a:pt x="0" y="116"/>
                </a:lnTo>
                <a:lnTo>
                  <a:pt x="1197" y="120000"/>
                </a:lnTo>
                <a:lnTo>
                  <a:pt x="120000" y="119239"/>
                </a:lnTo>
                <a:close/>
              </a:path>
            </a:pathLst>
          </a:custGeom>
          <a:solidFill>
            <a:srgbClr val="F3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96"/>
          <p:cNvSpPr/>
          <p:nvPr/>
        </p:nvSpPr>
        <p:spPr>
          <a:xfrm flipH="1">
            <a:off x="-903288" y="-17463"/>
            <a:ext cx="1758951" cy="749301"/>
          </a:xfrm>
          <a:prstGeom prst="parallelogram">
            <a:avLst>
              <a:gd name="adj" fmla="val 51524"/>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96"/>
          <p:cNvSpPr/>
          <p:nvPr/>
        </p:nvSpPr>
        <p:spPr>
          <a:xfrm flipH="1">
            <a:off x="471488" y="-9525"/>
            <a:ext cx="519112" cy="749300"/>
          </a:xfrm>
          <a:prstGeom prst="parallelogram">
            <a:avLst>
              <a:gd name="adj" fmla="val 75009"/>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6"/>
          <p:cNvSpPr/>
          <p:nvPr/>
        </p:nvSpPr>
        <p:spPr>
          <a:xfrm flipH="1">
            <a:off x="742950" y="273050"/>
            <a:ext cx="7505700" cy="749300"/>
          </a:xfrm>
          <a:prstGeom prst="parallelogram">
            <a:avLst>
              <a:gd name="adj" fmla="val 51522"/>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96"/>
          <p:cNvSpPr/>
          <p:nvPr/>
        </p:nvSpPr>
        <p:spPr>
          <a:xfrm flipH="1">
            <a:off x="7861300" y="273050"/>
            <a:ext cx="1758950" cy="749300"/>
          </a:xfrm>
          <a:prstGeom prst="parallelogram">
            <a:avLst>
              <a:gd name="adj" fmla="val 51525"/>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96"/>
          <p:cNvSpPr/>
          <p:nvPr/>
        </p:nvSpPr>
        <p:spPr>
          <a:xfrm flipH="1">
            <a:off x="990600" y="4926013"/>
            <a:ext cx="8369300" cy="228600"/>
          </a:xfrm>
          <a:prstGeom prst="parallelogram">
            <a:avLst>
              <a:gd name="adj" fmla="val 51357"/>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96"/>
          <p:cNvSpPr txBox="1">
            <a:spLocks noGrp="1"/>
          </p:cNvSpPr>
          <p:nvPr>
            <p:ph type="title"/>
          </p:nvPr>
        </p:nvSpPr>
        <p:spPr>
          <a:xfrm>
            <a:off x="1104900" y="276075"/>
            <a:ext cx="6724499" cy="749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2400"/>
              <a:buFont typeface="Dosis"/>
              <a:buNone/>
              <a:defRPr sz="2400" b="0" i="0" u="none" strike="noStrike" cap="non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9pPr>
          </a:lstStyle>
          <a:p>
            <a:endParaRPr/>
          </a:p>
        </p:txBody>
      </p:sp>
      <p:sp>
        <p:nvSpPr>
          <p:cNvPr id="25" name="Google Shape;25;p96"/>
          <p:cNvSpPr txBox="1">
            <a:spLocks noGrp="1"/>
          </p:cNvSpPr>
          <p:nvPr>
            <p:ph type="body" idx="1"/>
          </p:nvPr>
        </p:nvSpPr>
        <p:spPr>
          <a:xfrm>
            <a:off x="1104900" y="1277625"/>
            <a:ext cx="7581899" cy="3648299"/>
          </a:xfrm>
          <a:prstGeom prst="rect">
            <a:avLst/>
          </a:prstGeom>
          <a:noFill/>
          <a:ln>
            <a:noFill/>
          </a:ln>
        </p:spPr>
        <p:txBody>
          <a:bodyPr spcFirstLastPara="1" wrap="square" lIns="91425" tIns="91425" rIns="91425" bIns="91425" anchor="t" anchorCtr="0">
            <a:noAutofit/>
          </a:bodyPr>
          <a:lstStyle>
            <a:lvl1pPr marL="457200" marR="0" lvl="0" indent="-419100" algn="l">
              <a:lnSpc>
                <a:spcPct val="100000"/>
              </a:lnSpc>
              <a:spcBef>
                <a:spcPts val="0"/>
              </a:spcBef>
              <a:spcAft>
                <a:spcPts val="0"/>
              </a:spcAft>
              <a:buClr>
                <a:srgbClr val="FF8700"/>
              </a:buClr>
              <a:buSzPts val="3000"/>
              <a:buFont typeface="Roboto"/>
              <a:buChar char="▸"/>
              <a:defRPr sz="3000" b="0" i="0" u="none" strike="noStrike" cap="none">
                <a:solidFill>
                  <a:srgbClr val="222222"/>
                </a:solidFill>
                <a:latin typeface="Roboto"/>
                <a:ea typeface="Roboto"/>
                <a:cs typeface="Roboto"/>
                <a:sym typeface="Roboto"/>
              </a:defRPr>
            </a:lvl1pPr>
            <a:lvl2pPr marL="914400" marR="0" lvl="1" indent="-381000" algn="l">
              <a:lnSpc>
                <a:spcPct val="100000"/>
              </a:lnSpc>
              <a:spcBef>
                <a:spcPts val="0"/>
              </a:spcBef>
              <a:spcAft>
                <a:spcPts val="0"/>
              </a:spcAft>
              <a:buClr>
                <a:srgbClr val="FF8700"/>
              </a:buClr>
              <a:buSzPts val="2400"/>
              <a:buFont typeface="Roboto"/>
              <a:buChar char="▹"/>
              <a:defRPr sz="2400" b="0" i="0" u="none" strike="noStrike" cap="none">
                <a:solidFill>
                  <a:srgbClr val="222222"/>
                </a:solidFill>
                <a:latin typeface="Roboto"/>
                <a:ea typeface="Roboto"/>
                <a:cs typeface="Roboto"/>
                <a:sym typeface="Roboto"/>
              </a:defRPr>
            </a:lvl2pPr>
            <a:lvl3pPr marL="1371600" marR="0" lvl="2" indent="-381000" algn="l">
              <a:lnSpc>
                <a:spcPct val="100000"/>
              </a:lnSpc>
              <a:spcBef>
                <a:spcPts val="0"/>
              </a:spcBef>
              <a:spcAft>
                <a:spcPts val="0"/>
              </a:spcAft>
              <a:buClr>
                <a:srgbClr val="FF8700"/>
              </a:buClr>
              <a:buSzPts val="2400"/>
              <a:buFont typeface="Roboto"/>
              <a:buChar char="▹"/>
              <a:defRPr sz="2400" b="0" i="0" u="none" strike="noStrike" cap="none">
                <a:solidFill>
                  <a:srgbClr val="222222"/>
                </a:solidFill>
                <a:latin typeface="Roboto"/>
                <a:ea typeface="Roboto"/>
                <a:cs typeface="Roboto"/>
                <a:sym typeface="Roboto"/>
              </a:defRPr>
            </a:lvl3pPr>
            <a:lvl4pPr marL="1828800" marR="0" lvl="3" indent="-342900" algn="l">
              <a:lnSpc>
                <a:spcPct val="100000"/>
              </a:lnSpc>
              <a:spcBef>
                <a:spcPts val="0"/>
              </a:spcBef>
              <a:spcAft>
                <a:spcPts val="0"/>
              </a:spcAft>
              <a:buClr>
                <a:srgbClr val="FF8700"/>
              </a:buClr>
              <a:buSzPts val="1800"/>
              <a:buFont typeface="Roboto"/>
              <a:buChar char="▹"/>
              <a:defRPr sz="1800" b="0" i="0" u="none" strike="noStrike" cap="none">
                <a:solidFill>
                  <a:srgbClr val="222222"/>
                </a:solidFill>
                <a:latin typeface="Roboto"/>
                <a:ea typeface="Roboto"/>
                <a:cs typeface="Roboto"/>
                <a:sym typeface="Roboto"/>
              </a:defRPr>
            </a:lvl4pPr>
            <a:lvl5pPr marL="2286000" marR="0" lvl="4" indent="-342900" algn="l">
              <a:lnSpc>
                <a:spcPct val="100000"/>
              </a:lnSpc>
              <a:spcBef>
                <a:spcPts val="0"/>
              </a:spcBef>
              <a:spcAft>
                <a:spcPts val="0"/>
              </a:spcAft>
              <a:buClr>
                <a:srgbClr val="FF8700"/>
              </a:buClr>
              <a:buSzPts val="1800"/>
              <a:buFont typeface="Roboto"/>
              <a:buChar char="▹"/>
              <a:defRPr sz="1800" b="0" i="0" u="none" strike="noStrike" cap="none">
                <a:solidFill>
                  <a:srgbClr val="222222"/>
                </a:solidFill>
                <a:latin typeface="Roboto"/>
                <a:ea typeface="Roboto"/>
                <a:cs typeface="Roboto"/>
                <a:sym typeface="Roboto"/>
              </a:defRPr>
            </a:lvl5pPr>
            <a:lvl6pPr marL="2743200" marR="0" lvl="5" indent="-342900" algn="l">
              <a:lnSpc>
                <a:spcPct val="100000"/>
              </a:lnSpc>
              <a:spcBef>
                <a:spcPts val="0"/>
              </a:spcBef>
              <a:spcAft>
                <a:spcPts val="0"/>
              </a:spcAft>
              <a:buClr>
                <a:srgbClr val="FF8700"/>
              </a:buClr>
              <a:buSzPts val="1800"/>
              <a:buFont typeface="Roboto"/>
              <a:buChar char="▹"/>
              <a:defRPr sz="1800" b="0" i="0" u="none" strike="noStrike" cap="none">
                <a:solidFill>
                  <a:srgbClr val="222222"/>
                </a:solidFill>
                <a:latin typeface="Roboto"/>
                <a:ea typeface="Roboto"/>
                <a:cs typeface="Roboto"/>
                <a:sym typeface="Roboto"/>
              </a:defRPr>
            </a:lvl6pPr>
            <a:lvl7pPr marL="3200400" marR="0" lvl="6" indent="-342900" algn="l">
              <a:lnSpc>
                <a:spcPct val="100000"/>
              </a:lnSpc>
              <a:spcBef>
                <a:spcPts val="0"/>
              </a:spcBef>
              <a:spcAft>
                <a:spcPts val="0"/>
              </a:spcAft>
              <a:buClr>
                <a:srgbClr val="FF8700"/>
              </a:buClr>
              <a:buSzPts val="1800"/>
              <a:buFont typeface="Roboto"/>
              <a:buChar char="▹"/>
              <a:defRPr sz="1800" b="0" i="0" u="none" strike="noStrike" cap="none">
                <a:solidFill>
                  <a:srgbClr val="222222"/>
                </a:solidFill>
                <a:latin typeface="Roboto"/>
                <a:ea typeface="Roboto"/>
                <a:cs typeface="Roboto"/>
                <a:sym typeface="Roboto"/>
              </a:defRPr>
            </a:lvl7pPr>
            <a:lvl8pPr marL="3657600" marR="0" lvl="7" indent="-342900" algn="l">
              <a:lnSpc>
                <a:spcPct val="100000"/>
              </a:lnSpc>
              <a:spcBef>
                <a:spcPts val="0"/>
              </a:spcBef>
              <a:spcAft>
                <a:spcPts val="0"/>
              </a:spcAft>
              <a:buClr>
                <a:srgbClr val="FF8700"/>
              </a:buClr>
              <a:buSzPts val="1800"/>
              <a:buFont typeface="Roboto"/>
              <a:buChar char="▹"/>
              <a:defRPr sz="1800" b="0" i="0" u="none" strike="noStrike" cap="none">
                <a:solidFill>
                  <a:srgbClr val="222222"/>
                </a:solidFill>
                <a:latin typeface="Roboto"/>
                <a:ea typeface="Roboto"/>
                <a:cs typeface="Roboto"/>
                <a:sym typeface="Roboto"/>
              </a:defRPr>
            </a:lvl8pPr>
            <a:lvl9pPr marL="4114800" marR="0" lvl="8" indent="-342900" algn="l">
              <a:lnSpc>
                <a:spcPct val="100000"/>
              </a:lnSpc>
              <a:spcBef>
                <a:spcPts val="0"/>
              </a:spcBef>
              <a:spcAft>
                <a:spcPts val="0"/>
              </a:spcAft>
              <a:buClr>
                <a:srgbClr val="FF8700"/>
              </a:buClr>
              <a:buSzPts val="1800"/>
              <a:buFont typeface="Roboto"/>
              <a:buChar char="▹"/>
              <a:defRPr sz="1800" b="0" i="0" u="none" strike="noStrike" cap="none">
                <a:solidFill>
                  <a:srgbClr val="222222"/>
                </a:solidFill>
                <a:latin typeface="Roboto"/>
                <a:ea typeface="Roboto"/>
                <a:cs typeface="Roboto"/>
                <a:sym typeface="Roboto"/>
              </a:defRPr>
            </a:lvl9pPr>
          </a:lstStyle>
          <a:p>
            <a:endParaRPr/>
          </a:p>
        </p:txBody>
      </p:sp>
      <p:sp>
        <p:nvSpPr>
          <p:cNvPr id="26" name="Google Shape;26;p96"/>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sp>
        <p:nvSpPr>
          <p:cNvPr id="28" name="Google Shape;28;p97"/>
          <p:cNvSpPr/>
          <p:nvPr/>
        </p:nvSpPr>
        <p:spPr>
          <a:xfrm>
            <a:off x="-55563" y="-38100"/>
            <a:ext cx="3313113" cy="5214938"/>
          </a:xfrm>
          <a:custGeom>
            <a:avLst/>
            <a:gdLst/>
            <a:ahLst/>
            <a:cxnLst/>
            <a:rect l="l" t="t" r="r" b="b"/>
            <a:pathLst>
              <a:path w="120000" h="120000" extrusionOk="0">
                <a:moveTo>
                  <a:pt x="120000" y="119239"/>
                </a:moveTo>
                <a:lnTo>
                  <a:pt x="22697" y="0"/>
                </a:lnTo>
                <a:lnTo>
                  <a:pt x="0" y="116"/>
                </a:lnTo>
                <a:lnTo>
                  <a:pt x="1197" y="120000"/>
                </a:lnTo>
                <a:lnTo>
                  <a:pt x="120000" y="119239"/>
                </a:lnTo>
                <a:close/>
              </a:path>
            </a:pathLst>
          </a:custGeom>
          <a:solidFill>
            <a:srgbClr val="F3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97"/>
          <p:cNvSpPr/>
          <p:nvPr/>
        </p:nvSpPr>
        <p:spPr>
          <a:xfrm flipH="1">
            <a:off x="-903288" y="-17463"/>
            <a:ext cx="1758951" cy="749301"/>
          </a:xfrm>
          <a:prstGeom prst="parallelogram">
            <a:avLst>
              <a:gd name="adj" fmla="val 51524"/>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97"/>
          <p:cNvSpPr/>
          <p:nvPr/>
        </p:nvSpPr>
        <p:spPr>
          <a:xfrm flipH="1">
            <a:off x="471488" y="-9525"/>
            <a:ext cx="519112" cy="749300"/>
          </a:xfrm>
          <a:prstGeom prst="parallelogram">
            <a:avLst>
              <a:gd name="adj" fmla="val 75009"/>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7"/>
          <p:cNvSpPr/>
          <p:nvPr/>
        </p:nvSpPr>
        <p:spPr>
          <a:xfrm flipH="1">
            <a:off x="742950" y="273050"/>
            <a:ext cx="7505700" cy="749300"/>
          </a:xfrm>
          <a:prstGeom prst="parallelogram">
            <a:avLst>
              <a:gd name="adj" fmla="val 51522"/>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97"/>
          <p:cNvSpPr/>
          <p:nvPr/>
        </p:nvSpPr>
        <p:spPr>
          <a:xfrm flipH="1">
            <a:off x="7861300" y="273050"/>
            <a:ext cx="1758950" cy="749300"/>
          </a:xfrm>
          <a:prstGeom prst="parallelogram">
            <a:avLst>
              <a:gd name="adj" fmla="val 51525"/>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97"/>
          <p:cNvSpPr/>
          <p:nvPr/>
        </p:nvSpPr>
        <p:spPr>
          <a:xfrm flipH="1">
            <a:off x="990600" y="4926013"/>
            <a:ext cx="8369300" cy="228600"/>
          </a:xfrm>
          <a:prstGeom prst="parallelogram">
            <a:avLst>
              <a:gd name="adj" fmla="val 51357"/>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97"/>
          <p:cNvSpPr txBox="1">
            <a:spLocks noGrp="1"/>
          </p:cNvSpPr>
          <p:nvPr>
            <p:ph type="title"/>
          </p:nvPr>
        </p:nvSpPr>
        <p:spPr>
          <a:xfrm>
            <a:off x="1101386" y="272850"/>
            <a:ext cx="7574400" cy="749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2400"/>
              <a:buFont typeface="Dosis"/>
              <a:buNone/>
              <a:defRPr sz="2400" b="0" i="0" u="none" strike="noStrike" cap="non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b="0">
                <a:solidFill>
                  <a:srgbClr val="FFFFFF"/>
                </a:solidFill>
                <a:latin typeface="Dosis"/>
                <a:ea typeface="Dosis"/>
                <a:cs typeface="Dosis"/>
                <a:sym typeface="Dosis"/>
              </a:defRPr>
            </a:lvl9pPr>
          </a:lstStyle>
          <a:p>
            <a:endParaRPr/>
          </a:p>
        </p:txBody>
      </p:sp>
      <p:sp>
        <p:nvSpPr>
          <p:cNvPr id="35" name="Google Shape;35;p97"/>
          <p:cNvSpPr txBox="1">
            <a:spLocks noGrp="1"/>
          </p:cNvSpPr>
          <p:nvPr>
            <p:ph type="body" idx="1"/>
          </p:nvPr>
        </p:nvSpPr>
        <p:spPr>
          <a:xfrm>
            <a:off x="1101375" y="1311550"/>
            <a:ext cx="3681900" cy="2005800"/>
          </a:xfrm>
          <a:prstGeom prst="rect">
            <a:avLst/>
          </a:prstGeom>
          <a:noFill/>
          <a:ln>
            <a:noFill/>
          </a:ln>
        </p:spPr>
        <p:txBody>
          <a:bodyPr spcFirstLastPara="1" wrap="square" lIns="91425" tIns="91425" rIns="91425" bIns="91425" anchor="t" anchorCtr="0">
            <a:noAutofit/>
          </a:bodyPr>
          <a:lstStyle>
            <a:lvl1pPr marL="457200" marR="0" lvl="0"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1pPr>
            <a:lvl2pPr marL="914400" marR="0" lvl="1"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2pPr>
            <a:lvl3pPr marL="1371600" marR="0" lvl="2"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3pPr>
            <a:lvl4pPr marL="1828800" marR="0" lvl="3"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4pPr>
            <a:lvl5pPr marL="2286000" marR="0" lvl="4"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5pPr>
            <a:lvl6pPr marL="2743200" marR="0" lvl="5"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6pPr>
            <a:lvl7pPr marL="3200400" marR="0" lvl="6"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7pPr>
            <a:lvl8pPr marL="3657600" marR="0" lvl="7"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8pPr>
            <a:lvl9pPr marL="4114800" marR="0" lvl="8"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9pPr>
          </a:lstStyle>
          <a:p>
            <a:endParaRPr/>
          </a:p>
        </p:txBody>
      </p:sp>
      <p:sp>
        <p:nvSpPr>
          <p:cNvPr id="36" name="Google Shape;36;p97"/>
          <p:cNvSpPr txBox="1">
            <a:spLocks noGrp="1"/>
          </p:cNvSpPr>
          <p:nvPr>
            <p:ph type="body" idx="2"/>
          </p:nvPr>
        </p:nvSpPr>
        <p:spPr>
          <a:xfrm>
            <a:off x="5004948" y="1311550"/>
            <a:ext cx="3681900" cy="3537899"/>
          </a:xfrm>
          <a:prstGeom prst="rect">
            <a:avLst/>
          </a:prstGeom>
          <a:noFill/>
          <a:ln>
            <a:noFill/>
          </a:ln>
        </p:spPr>
        <p:txBody>
          <a:bodyPr spcFirstLastPara="1" wrap="square" lIns="91425" tIns="91425" rIns="91425" bIns="91425" anchor="t" anchorCtr="0">
            <a:noAutofit/>
          </a:bodyPr>
          <a:lstStyle>
            <a:lvl1pPr marL="457200" marR="0" lvl="0"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1pPr>
            <a:lvl2pPr marL="914400" marR="0" lvl="1"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2pPr>
            <a:lvl3pPr marL="1371600" marR="0" lvl="2"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3pPr>
            <a:lvl4pPr marL="1828800" marR="0" lvl="3"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4pPr>
            <a:lvl5pPr marL="2286000" marR="0" lvl="4"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5pPr>
            <a:lvl6pPr marL="2743200" marR="0" lvl="5"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6pPr>
            <a:lvl7pPr marL="3200400" marR="0" lvl="6"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7pPr>
            <a:lvl8pPr marL="3657600" marR="0" lvl="7"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8pPr>
            <a:lvl9pPr marL="4114800" marR="0" lvl="8" indent="-393700" algn="l">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9pPr>
          </a:lstStyle>
          <a:p>
            <a:endParaRPr/>
          </a:p>
        </p:txBody>
      </p:sp>
      <p:sp>
        <p:nvSpPr>
          <p:cNvPr id="37" name="Google Shape;37;p97"/>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sp>
        <p:nvSpPr>
          <p:cNvPr id="39" name="Google Shape;39;p100"/>
          <p:cNvSpPr/>
          <p:nvPr/>
        </p:nvSpPr>
        <p:spPr>
          <a:xfrm>
            <a:off x="-55563" y="-38100"/>
            <a:ext cx="3313113" cy="5214938"/>
          </a:xfrm>
          <a:custGeom>
            <a:avLst/>
            <a:gdLst/>
            <a:ahLst/>
            <a:cxnLst/>
            <a:rect l="l" t="t" r="r" b="b"/>
            <a:pathLst>
              <a:path w="120000" h="120000" extrusionOk="0">
                <a:moveTo>
                  <a:pt x="120000" y="119239"/>
                </a:moveTo>
                <a:lnTo>
                  <a:pt x="22697" y="0"/>
                </a:lnTo>
                <a:lnTo>
                  <a:pt x="0" y="116"/>
                </a:lnTo>
                <a:lnTo>
                  <a:pt x="1197" y="120000"/>
                </a:lnTo>
                <a:lnTo>
                  <a:pt x="120000" y="119239"/>
                </a:lnTo>
                <a:close/>
              </a:path>
            </a:pathLst>
          </a:custGeom>
          <a:solidFill>
            <a:srgbClr val="F3F3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00"/>
          <p:cNvSpPr/>
          <p:nvPr/>
        </p:nvSpPr>
        <p:spPr>
          <a:xfrm flipH="1">
            <a:off x="-903288" y="-17463"/>
            <a:ext cx="1758951" cy="749301"/>
          </a:xfrm>
          <a:prstGeom prst="parallelogram">
            <a:avLst>
              <a:gd name="adj" fmla="val 51524"/>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00"/>
          <p:cNvSpPr/>
          <p:nvPr/>
        </p:nvSpPr>
        <p:spPr>
          <a:xfrm flipH="1">
            <a:off x="471488" y="-9525"/>
            <a:ext cx="519112" cy="749300"/>
          </a:xfrm>
          <a:prstGeom prst="parallelogram">
            <a:avLst>
              <a:gd name="adj" fmla="val 75009"/>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00"/>
          <p:cNvSpPr/>
          <p:nvPr/>
        </p:nvSpPr>
        <p:spPr>
          <a:xfrm flipH="1">
            <a:off x="742950" y="273050"/>
            <a:ext cx="7505700" cy="749300"/>
          </a:xfrm>
          <a:prstGeom prst="parallelogram">
            <a:avLst>
              <a:gd name="adj" fmla="val 51522"/>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00"/>
          <p:cNvSpPr/>
          <p:nvPr/>
        </p:nvSpPr>
        <p:spPr>
          <a:xfrm flipH="1">
            <a:off x="7861300" y="273050"/>
            <a:ext cx="1758950" cy="749300"/>
          </a:xfrm>
          <a:prstGeom prst="parallelogram">
            <a:avLst>
              <a:gd name="adj" fmla="val 51525"/>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00"/>
          <p:cNvSpPr/>
          <p:nvPr/>
        </p:nvSpPr>
        <p:spPr>
          <a:xfrm flipH="1">
            <a:off x="990600" y="4926013"/>
            <a:ext cx="8369300" cy="228600"/>
          </a:xfrm>
          <a:prstGeom prst="parallelogram">
            <a:avLst>
              <a:gd name="adj" fmla="val 51357"/>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00"/>
          <p:cNvSpPr txBox="1">
            <a:spLocks noGrp="1"/>
          </p:cNvSpPr>
          <p:nvPr>
            <p:ph type="title"/>
          </p:nvPr>
        </p:nvSpPr>
        <p:spPr>
          <a:xfrm>
            <a:off x="1104900" y="276075"/>
            <a:ext cx="6724499" cy="749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2400"/>
              <a:buFont typeface="Dosis"/>
              <a:buNone/>
              <a:defRPr sz="2400" b="0" i="0" u="none" strike="noStrike" cap="non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2400"/>
              <a:buFont typeface="Dosis"/>
              <a:buNone/>
              <a:defRPr sz="2400">
                <a:solidFill>
                  <a:srgbClr val="FFFFFF"/>
                </a:solidFill>
                <a:latin typeface="Dosis"/>
                <a:ea typeface="Dosis"/>
                <a:cs typeface="Dosis"/>
                <a:sym typeface="Dosis"/>
              </a:defRPr>
            </a:lvl9pPr>
          </a:lstStyle>
          <a:p>
            <a:endParaRPr/>
          </a:p>
        </p:txBody>
      </p:sp>
      <p:sp>
        <p:nvSpPr>
          <p:cNvPr id="46" name="Google Shape;46;p100"/>
          <p:cNvSpPr txBox="1">
            <a:spLocks noGrp="1"/>
          </p:cNvSpPr>
          <p:nvPr>
            <p:ph type="body" idx="1"/>
          </p:nvPr>
        </p:nvSpPr>
        <p:spPr>
          <a:xfrm>
            <a:off x="4034950" y="1324125"/>
            <a:ext cx="2423100" cy="354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1pPr>
            <a:lvl2pPr marL="914400" marR="0" lvl="1"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2pPr>
            <a:lvl3pPr marL="1371600" marR="0" lvl="2"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3pPr>
            <a:lvl4pPr marL="1828800" marR="0" lvl="3"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4pPr>
            <a:lvl5pPr marL="2286000" marR="0" lvl="4"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5pPr>
            <a:lvl6pPr marL="2743200" marR="0" lvl="5"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6pPr>
            <a:lvl7pPr marL="3200400" marR="0" lvl="6"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7pPr>
            <a:lvl8pPr marL="3657600" marR="0" lvl="7"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8pPr>
            <a:lvl9pPr marL="4114800" marR="0" lvl="8"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9pPr>
          </a:lstStyle>
          <a:p>
            <a:endParaRPr/>
          </a:p>
        </p:txBody>
      </p:sp>
      <p:sp>
        <p:nvSpPr>
          <p:cNvPr id="47" name="Google Shape;47;p100"/>
          <p:cNvSpPr txBox="1">
            <a:spLocks noGrp="1"/>
          </p:cNvSpPr>
          <p:nvPr>
            <p:ph type="body" idx="2"/>
          </p:nvPr>
        </p:nvSpPr>
        <p:spPr>
          <a:xfrm>
            <a:off x="1447837" y="1376850"/>
            <a:ext cx="2423099" cy="354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1pPr>
            <a:lvl2pPr marL="914400" marR="0" lvl="1"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2pPr>
            <a:lvl3pPr marL="1371600" marR="0" lvl="2"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3pPr>
            <a:lvl4pPr marL="1828800" marR="0" lvl="3"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4pPr>
            <a:lvl5pPr marL="2286000" marR="0" lvl="4"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5pPr>
            <a:lvl6pPr marL="2743200" marR="0" lvl="5"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6pPr>
            <a:lvl7pPr marL="3200400" marR="0" lvl="6"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7pPr>
            <a:lvl8pPr marL="3657600" marR="0" lvl="7"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8pPr>
            <a:lvl9pPr marL="4114800" marR="0" lvl="8"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9pPr>
          </a:lstStyle>
          <a:p>
            <a:endParaRPr/>
          </a:p>
        </p:txBody>
      </p:sp>
      <p:sp>
        <p:nvSpPr>
          <p:cNvPr id="48" name="Google Shape;48;p100"/>
          <p:cNvSpPr txBox="1">
            <a:spLocks noGrp="1"/>
          </p:cNvSpPr>
          <p:nvPr>
            <p:ph type="body" idx="3"/>
          </p:nvPr>
        </p:nvSpPr>
        <p:spPr>
          <a:xfrm>
            <a:off x="6199476" y="1224350"/>
            <a:ext cx="2423099" cy="3548999"/>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1pPr>
            <a:lvl2pPr marL="914400" marR="0" lvl="1"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2pPr>
            <a:lvl3pPr marL="1371600" marR="0" lvl="2"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3pPr>
            <a:lvl4pPr marL="1828800" marR="0" lvl="3"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4pPr>
            <a:lvl5pPr marL="2286000" marR="0" lvl="4"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5pPr>
            <a:lvl6pPr marL="2743200" marR="0" lvl="5"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6pPr>
            <a:lvl7pPr marL="3200400" marR="0" lvl="6"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7pPr>
            <a:lvl8pPr marL="3657600" marR="0" lvl="7"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8pPr>
            <a:lvl9pPr marL="4114800" marR="0" lvl="8" indent="-355600" algn="l">
              <a:lnSpc>
                <a:spcPct val="100000"/>
              </a:lnSpc>
              <a:spcBef>
                <a:spcPts val="0"/>
              </a:spcBef>
              <a:spcAft>
                <a:spcPts val="0"/>
              </a:spcAft>
              <a:buClr>
                <a:srgbClr val="FF8700"/>
              </a:buClr>
              <a:buSzPts val="2000"/>
              <a:buFont typeface="Roboto"/>
              <a:buChar char="▹"/>
              <a:defRPr sz="2000" b="0" i="0" u="none" strike="noStrike" cap="none">
                <a:solidFill>
                  <a:srgbClr val="222222"/>
                </a:solidFill>
                <a:latin typeface="Roboto"/>
                <a:ea typeface="Roboto"/>
                <a:cs typeface="Roboto"/>
                <a:sym typeface="Roboto"/>
              </a:defRPr>
            </a:lvl9pPr>
          </a:lstStyle>
          <a:p>
            <a:endParaRPr/>
          </a:p>
        </p:txBody>
      </p:sp>
      <p:sp>
        <p:nvSpPr>
          <p:cNvPr id="49" name="Google Shape;49;p100"/>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inverted">
  <p:cSld name="Blank inverted">
    <p:bg>
      <p:bgPr>
        <a:solidFill>
          <a:srgbClr val="222222"/>
        </a:solidFill>
        <a:effectLst/>
      </p:bgPr>
    </p:bg>
    <p:spTree>
      <p:nvGrpSpPr>
        <p:cNvPr id="1" name="Shape 50"/>
        <p:cNvGrpSpPr/>
        <p:nvPr/>
      </p:nvGrpSpPr>
      <p:grpSpPr>
        <a:xfrm>
          <a:off x="0" y="0"/>
          <a:ext cx="0" cy="0"/>
          <a:chOff x="0" y="0"/>
          <a:chExt cx="0" cy="0"/>
        </a:xfrm>
      </p:grpSpPr>
      <p:sp>
        <p:nvSpPr>
          <p:cNvPr id="51" name="Google Shape;51;p99"/>
          <p:cNvSpPr/>
          <p:nvPr/>
        </p:nvSpPr>
        <p:spPr>
          <a:xfrm>
            <a:off x="-55563" y="-38100"/>
            <a:ext cx="3313113" cy="5214938"/>
          </a:xfrm>
          <a:custGeom>
            <a:avLst/>
            <a:gdLst/>
            <a:ahLst/>
            <a:cxnLst/>
            <a:rect l="l" t="t" r="r" b="b"/>
            <a:pathLst>
              <a:path w="120000" h="120000" extrusionOk="0">
                <a:moveTo>
                  <a:pt x="120000" y="119239"/>
                </a:moveTo>
                <a:lnTo>
                  <a:pt x="22697" y="0"/>
                </a:lnTo>
                <a:lnTo>
                  <a:pt x="0" y="116"/>
                </a:lnTo>
                <a:lnTo>
                  <a:pt x="1197" y="120000"/>
                </a:lnTo>
                <a:lnTo>
                  <a:pt x="120000" y="119239"/>
                </a:lnTo>
                <a:close/>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99"/>
          <p:cNvSpPr/>
          <p:nvPr/>
        </p:nvSpPr>
        <p:spPr>
          <a:xfrm flipH="1">
            <a:off x="-903288" y="-17463"/>
            <a:ext cx="1758951" cy="749301"/>
          </a:xfrm>
          <a:prstGeom prst="parallelogram">
            <a:avLst>
              <a:gd name="adj" fmla="val 51524"/>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99"/>
          <p:cNvSpPr/>
          <p:nvPr/>
        </p:nvSpPr>
        <p:spPr>
          <a:xfrm flipH="1">
            <a:off x="471488" y="-9525"/>
            <a:ext cx="519112" cy="749300"/>
          </a:xfrm>
          <a:prstGeom prst="parallelogram">
            <a:avLst>
              <a:gd name="adj" fmla="val 75009"/>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99"/>
          <p:cNvSpPr/>
          <p:nvPr/>
        </p:nvSpPr>
        <p:spPr>
          <a:xfrm flipH="1">
            <a:off x="990600" y="4926013"/>
            <a:ext cx="8369300" cy="228600"/>
          </a:xfrm>
          <a:prstGeom prst="parallelogram">
            <a:avLst>
              <a:gd name="adj" fmla="val 51357"/>
            </a:avLst>
          </a:prstGeom>
          <a:solidFill>
            <a:srgbClr val="00AF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99"/>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a:t>1</a:t>
            </a:r>
            <a:endParaRPr sz="1300" b="1">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IPFA PPT">
  <p:cSld name="FIPFA PPT">
    <p:bg>
      <p:bgPr>
        <a:solidFill>
          <a:srgbClr val="00AFEC"/>
        </a:solidFill>
        <a:effectLst/>
      </p:bgPr>
    </p:bg>
    <p:spTree>
      <p:nvGrpSpPr>
        <p:cNvPr id="1" name="Shape 56"/>
        <p:cNvGrpSpPr/>
        <p:nvPr/>
      </p:nvGrpSpPr>
      <p:grpSpPr>
        <a:xfrm>
          <a:off x="0" y="0"/>
          <a:ext cx="0" cy="0"/>
          <a:chOff x="0" y="0"/>
          <a:chExt cx="0" cy="0"/>
        </a:xfrm>
      </p:grpSpPr>
      <p:sp>
        <p:nvSpPr>
          <p:cNvPr id="57" name="Google Shape;57;p64"/>
          <p:cNvSpPr/>
          <p:nvPr/>
        </p:nvSpPr>
        <p:spPr>
          <a:xfrm>
            <a:off x="5086350" y="-38100"/>
            <a:ext cx="4114800" cy="5219700"/>
          </a:xfrm>
          <a:custGeom>
            <a:avLst/>
            <a:gdLst/>
            <a:ahLst/>
            <a:cxnLst/>
            <a:rect l="l" t="t" r="r" b="b"/>
            <a:pathLst>
              <a:path w="120000" h="120000" extrusionOk="0">
                <a:moveTo>
                  <a:pt x="0" y="875"/>
                </a:moveTo>
                <a:lnTo>
                  <a:pt x="78333" y="120000"/>
                </a:lnTo>
                <a:lnTo>
                  <a:pt x="120000" y="120000"/>
                </a:lnTo>
                <a:lnTo>
                  <a:pt x="120000" y="0"/>
                </a:lnTo>
                <a:lnTo>
                  <a:pt x="0" y="875"/>
                </a:lnTo>
                <a:close/>
              </a:path>
            </a:pathLst>
          </a:custGeom>
          <a:solidFill>
            <a:srgbClr val="FFFFFF">
              <a:alpha val="1647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64"/>
          <p:cNvSpPr/>
          <p:nvPr/>
        </p:nvSpPr>
        <p:spPr>
          <a:xfrm flipH="1">
            <a:off x="-419100" y="4394200"/>
            <a:ext cx="8172450" cy="749300"/>
          </a:xfrm>
          <a:prstGeom prst="parallelogram">
            <a:avLst>
              <a:gd name="adj" fmla="val 51504"/>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59" name="Google Shape;59;p64"/>
          <p:cNvSpPr/>
          <p:nvPr/>
        </p:nvSpPr>
        <p:spPr>
          <a:xfrm flipH="1">
            <a:off x="1028700" y="4167188"/>
            <a:ext cx="8369300" cy="227012"/>
          </a:xfrm>
          <a:prstGeom prst="parallelogram">
            <a:avLst>
              <a:gd name="adj" fmla="val 51717"/>
            </a:avLst>
          </a:prstGeom>
          <a:solidFill>
            <a:srgbClr val="222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64"/>
          <p:cNvSpPr txBox="1">
            <a:spLocks noGrp="1"/>
          </p:cNvSpPr>
          <p:nvPr>
            <p:ph type="ctrTitle"/>
          </p:nvPr>
        </p:nvSpPr>
        <p:spPr>
          <a:xfrm>
            <a:off x="1028475" y="2345350"/>
            <a:ext cx="5220000" cy="11597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4800"/>
              <a:buFont typeface="Dosis"/>
              <a:buNone/>
              <a:defRPr sz="4800" b="0" i="0" u="none" strike="noStrike" cap="none">
                <a:solidFill>
                  <a:srgbClr val="FFFFFF"/>
                </a:solidFill>
                <a:latin typeface="Dosis"/>
                <a:ea typeface="Dosis"/>
                <a:cs typeface="Dosis"/>
                <a:sym typeface="Dosis"/>
              </a:defRPr>
            </a:lvl1pPr>
            <a:lvl2pPr lvl="1"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2pPr>
            <a:lvl3pPr lvl="2"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3pPr>
            <a:lvl4pPr lvl="3"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4pPr>
            <a:lvl5pPr lvl="4"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5pPr>
            <a:lvl6pPr lvl="5"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6pPr>
            <a:lvl7pPr lvl="6"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7pPr>
            <a:lvl8pPr lvl="7"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8pPr>
            <a:lvl9pPr lvl="8" algn="l">
              <a:lnSpc>
                <a:spcPct val="100000"/>
              </a:lnSpc>
              <a:spcBef>
                <a:spcPts val="0"/>
              </a:spcBef>
              <a:spcAft>
                <a:spcPts val="0"/>
              </a:spcAft>
              <a:buClr>
                <a:srgbClr val="FFFFFF"/>
              </a:buClr>
              <a:buSzPts val="4800"/>
              <a:buFont typeface="Dosis"/>
              <a:buNone/>
              <a:defRPr sz="4800">
                <a:solidFill>
                  <a:srgbClr val="FFFFFF"/>
                </a:solidFill>
                <a:latin typeface="Dosis"/>
                <a:ea typeface="Dosis"/>
                <a:cs typeface="Dosis"/>
                <a:sym typeface="Dosis"/>
              </a:defRPr>
            </a:lvl9pPr>
          </a:lstStyle>
          <a:p>
            <a:endParaRPr/>
          </a:p>
        </p:txBody>
      </p:sp>
      <p:sp>
        <p:nvSpPr>
          <p:cNvPr id="61" name="Google Shape;61;p64"/>
          <p:cNvSpPr txBox="1">
            <a:spLocks noGrp="1"/>
          </p:cNvSpPr>
          <p:nvPr>
            <p:ph type="subTitle" idx="1"/>
          </p:nvPr>
        </p:nvSpPr>
        <p:spPr>
          <a:xfrm>
            <a:off x="1028475" y="3449650"/>
            <a:ext cx="5220000" cy="5699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1pPr>
            <a:lvl2pPr marR="0" lvl="1"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2pPr>
            <a:lvl3pPr marR="0" lvl="2"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3pPr>
            <a:lvl4pPr marR="0" lvl="3"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4pPr>
            <a:lvl5pPr marR="0" lvl="4"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5pPr>
            <a:lvl6pPr marR="0" lvl="5"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6pPr>
            <a:lvl7pPr marR="0" lvl="6"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7pPr>
            <a:lvl8pPr marR="0" lvl="7"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8pPr>
            <a:lvl9pPr marR="0" lvl="8" algn="l">
              <a:lnSpc>
                <a:spcPct val="100000"/>
              </a:lnSpc>
              <a:spcBef>
                <a:spcPts val="0"/>
              </a:spcBef>
              <a:spcAft>
                <a:spcPts val="0"/>
              </a:spcAft>
              <a:buClr>
                <a:srgbClr val="222222"/>
              </a:buClr>
              <a:buSzPts val="2400"/>
              <a:buFont typeface="Roboto"/>
              <a:buNone/>
              <a:defRPr sz="2400" b="0" i="0" u="none" strike="noStrike" cap="none">
                <a:solidFill>
                  <a:srgbClr val="222222"/>
                </a:solidFill>
                <a:latin typeface="Roboto"/>
                <a:ea typeface="Roboto"/>
                <a:cs typeface="Roboto"/>
                <a:sym typeface="Robo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4"/>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94"/>
          <p:cNvSpPr txBox="1">
            <a:spLocks noGrp="1"/>
          </p:cNvSpPr>
          <p:nvPr>
            <p:ph type="body" idx="1"/>
          </p:nvPr>
        </p:nvSpPr>
        <p:spPr>
          <a:xfrm>
            <a:off x="1104900" y="1200150"/>
            <a:ext cx="7581900" cy="372586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9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1pPr>
            <a:lvl2pPr marL="0" marR="0" lvl="1"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2pPr>
            <a:lvl3pPr marL="0" marR="0" lvl="2"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3pPr>
            <a:lvl4pPr marL="0" marR="0" lvl="3"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4pPr>
            <a:lvl5pPr marL="0" marR="0" lvl="4"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5pPr>
            <a:lvl6pPr marL="0" marR="0" lvl="5"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6pPr>
            <a:lvl7pPr marL="0" marR="0" lvl="6"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7pPr>
            <a:lvl8pPr marL="0" marR="0" lvl="7"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8pPr>
            <a:lvl9pPr marL="0" marR="0" lvl="8" indent="0" algn="ctr" rtl="0">
              <a:lnSpc>
                <a:spcPct val="100000"/>
              </a:lnSpc>
              <a:spcBef>
                <a:spcPts val="0"/>
              </a:spcBef>
              <a:spcAft>
                <a:spcPts val="0"/>
              </a:spcAft>
              <a:buClr>
                <a:srgbClr val="FFFFFF"/>
              </a:buClr>
              <a:buSzPts val="325"/>
              <a:buFont typeface="Roboto"/>
              <a:buNone/>
              <a:defRPr sz="1300" b="1" i="0" u="none" strike="noStrike" cap="none">
                <a:solidFill>
                  <a:srgbClr val="FFFFFF"/>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hyperlink" Target="http://www.fipfa.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mailto:communication@fipfa.org" TargetMode="External"/><Relationship Id="rId4" Type="http://schemas.openxmlformats.org/officeDocument/2006/relationships/hyperlink" Target="mailto:secretarygeneral@fipfa.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4.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hyperlink" Target="mailto:sport@fipfa.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1"/>
          <p:cNvSpPr txBox="1">
            <a:spLocks noGrp="1"/>
          </p:cNvSpPr>
          <p:nvPr>
            <p:ph type="ctrTitle"/>
          </p:nvPr>
        </p:nvSpPr>
        <p:spPr>
          <a:xfrm>
            <a:off x="903288" y="1749425"/>
            <a:ext cx="5459412" cy="237331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US" sz="2000" b="1">
                <a:latin typeface="Arial"/>
                <a:ea typeface="Arial"/>
                <a:cs typeface="Arial"/>
                <a:sym typeface="Arial"/>
              </a:rPr>
              <a:t>CONGRESS OF THE FEDERATION </a:t>
            </a:r>
            <a:r>
              <a:rPr lang="en-US" sz="2000" b="1" cap="none">
                <a:latin typeface="Arial"/>
                <a:ea typeface="Arial"/>
                <a:cs typeface="Arial"/>
                <a:sym typeface="Arial"/>
              </a:rPr>
              <a:t>INTERNATIONAL OF POWERCHAIR FOOTBALL 2021</a:t>
            </a:r>
            <a:br>
              <a:rPr lang="en-US" sz="1600">
                <a:latin typeface="Arial"/>
                <a:ea typeface="Arial"/>
                <a:cs typeface="Arial"/>
                <a:sym typeface="Arial"/>
              </a:rPr>
            </a:br>
            <a:r>
              <a:rPr lang="en-US" sz="1600" b="1">
                <a:latin typeface="Arial"/>
                <a:ea typeface="Arial"/>
                <a:cs typeface="Arial"/>
                <a:sym typeface="Arial"/>
              </a:rPr>
              <a:t> </a:t>
            </a:r>
            <a:br>
              <a:rPr lang="en-US" sz="1600">
                <a:latin typeface="Arial"/>
                <a:ea typeface="Arial"/>
                <a:cs typeface="Arial"/>
                <a:sym typeface="Arial"/>
              </a:rPr>
            </a:br>
            <a:r>
              <a:rPr lang="en-US" sz="1600" b="1">
                <a:latin typeface="Arial"/>
                <a:ea typeface="Arial"/>
                <a:cs typeface="Arial"/>
                <a:sym typeface="Arial"/>
              </a:rPr>
              <a:t>DATE:  November 6, 2021</a:t>
            </a:r>
            <a:br>
              <a:rPr lang="en-US" sz="1600" b="1">
                <a:latin typeface="Arial"/>
                <a:ea typeface="Arial"/>
                <a:cs typeface="Arial"/>
                <a:sym typeface="Arial"/>
              </a:rPr>
            </a:br>
            <a:r>
              <a:rPr lang="en-US" sz="1600" b="1">
                <a:latin typeface="Arial"/>
                <a:ea typeface="Arial"/>
                <a:cs typeface="Arial"/>
                <a:sym typeface="Arial"/>
              </a:rPr>
              <a:t>Microsoft Teams </a:t>
            </a:r>
            <a:br>
              <a:rPr lang="en-US" sz="1600">
                <a:latin typeface="Arial"/>
                <a:ea typeface="Arial"/>
                <a:cs typeface="Arial"/>
                <a:sym typeface="Arial"/>
              </a:rPr>
            </a:br>
            <a:r>
              <a:rPr lang="en-US" sz="1600" b="1">
                <a:latin typeface="Arial"/>
                <a:ea typeface="Arial"/>
                <a:cs typeface="Arial"/>
                <a:sym typeface="Arial"/>
              </a:rPr>
              <a:t> </a:t>
            </a:r>
            <a:br>
              <a:rPr lang="en-US" sz="1600">
                <a:latin typeface="Arial"/>
                <a:ea typeface="Arial"/>
                <a:cs typeface="Arial"/>
                <a:sym typeface="Arial"/>
              </a:rPr>
            </a:br>
            <a:r>
              <a:rPr lang="en-US" sz="1600" b="1">
                <a:latin typeface="Arial"/>
                <a:ea typeface="Arial"/>
                <a:cs typeface="Arial"/>
                <a:sym typeface="Arial"/>
              </a:rPr>
              <a:t>12:00 PM – 2:00 PM UK Time</a:t>
            </a:r>
            <a:br>
              <a:rPr lang="en-US" sz="1600">
                <a:latin typeface="Times New Roman"/>
                <a:ea typeface="Times New Roman"/>
                <a:cs typeface="Times New Roman"/>
                <a:sym typeface="Times New Roman"/>
              </a:rPr>
            </a:br>
            <a:r>
              <a:rPr lang="en-US" sz="1600" b="1">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sp>
        <p:nvSpPr>
          <p:cNvPr id="67" name="Google Shape;67;p1"/>
          <p:cNvSpPr txBox="1"/>
          <p:nvPr/>
        </p:nvSpPr>
        <p:spPr>
          <a:xfrm>
            <a:off x="1312863" y="804863"/>
            <a:ext cx="464026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Welcome</a:t>
            </a:r>
            <a:endParaRPr sz="1400" b="0" i="0" u="none" strike="noStrike" cap="none">
              <a:solidFill>
                <a:srgbClr val="000000"/>
              </a:solidFill>
              <a:latin typeface="Arial"/>
              <a:ea typeface="Arial"/>
              <a:cs typeface="Arial"/>
              <a:sym typeface="Arial"/>
            </a:endParaRPr>
          </a:p>
        </p:txBody>
      </p:sp>
      <p:pic>
        <p:nvPicPr>
          <p:cNvPr id="68" name="Google Shape;68;p1"/>
          <p:cNvPicPr preferRelativeResize="0"/>
          <p:nvPr/>
        </p:nvPicPr>
        <p:blipFill rotWithShape="1">
          <a:blip r:embed="rId3">
            <a:alphaModFix/>
          </a:blip>
          <a:srcRect/>
          <a:stretch/>
        </p:blipFill>
        <p:spPr>
          <a:xfrm>
            <a:off x="302434" y="4294861"/>
            <a:ext cx="6614733" cy="999831"/>
          </a:xfrm>
          <a:prstGeom prst="rect">
            <a:avLst/>
          </a:prstGeom>
          <a:noFill/>
          <a:ln>
            <a:noFill/>
          </a:ln>
        </p:spPr>
      </p:pic>
      <p:sp>
        <p:nvSpPr>
          <p:cNvPr id="69" name="Google Shape;69;p1"/>
          <p:cNvSpPr txBox="1"/>
          <p:nvPr/>
        </p:nvSpPr>
        <p:spPr>
          <a:xfrm>
            <a:off x="6269935" y="1749424"/>
            <a:ext cx="2874065" cy="1864633"/>
          </a:xfrm>
          <a:prstGeom prst="rect">
            <a:avLst/>
          </a:prstGeom>
          <a:noFill/>
          <a:ln>
            <a:noFill/>
          </a:ln>
        </p:spPr>
        <p:txBody>
          <a:bodyPr spcFirstLastPara="1" wrap="square" lIns="91425" tIns="45700" rIns="91425" bIns="45700" anchor="t" anchorCtr="0">
            <a:normAutofit/>
          </a:bodyPr>
          <a:lstStyle/>
          <a:p>
            <a:pPr marL="1143000" marR="0" lvl="2" indent="-228600" algn="l" rtl="0">
              <a:lnSpc>
                <a:spcPct val="100000"/>
              </a:lnSpc>
              <a:spcBef>
                <a:spcPts val="0"/>
              </a:spcBef>
              <a:spcAft>
                <a:spcPts val="0"/>
              </a:spcAft>
              <a:buClr>
                <a:srgbClr val="000000"/>
              </a:buClr>
              <a:buSzPts val="2000"/>
              <a:buFont typeface="Roboto"/>
              <a:buNone/>
            </a:pPr>
            <a:endParaRPr sz="2000" b="0" i="0" u="none" strike="noStrike" cap="none">
              <a:solidFill>
                <a:schemeClr val="lt1"/>
              </a:solidFill>
              <a:latin typeface="Roboto"/>
              <a:ea typeface="Roboto"/>
              <a:cs typeface="Roboto"/>
              <a:sym typeface="Roboto"/>
            </a:endParaRPr>
          </a:p>
          <a:p>
            <a:pPr marL="457200" marR="0" lvl="0" indent="-457200" algn="l" rtl="0">
              <a:lnSpc>
                <a:spcPct val="100000"/>
              </a:lnSpc>
              <a:spcBef>
                <a:spcPts val="0"/>
              </a:spcBef>
              <a:spcAft>
                <a:spcPts val="0"/>
              </a:spcAft>
              <a:buClr>
                <a:schemeClr val="lt1"/>
              </a:buClr>
              <a:buSzPts val="2000"/>
              <a:buFont typeface="Roboto"/>
              <a:buChar char="▸"/>
            </a:pPr>
            <a:r>
              <a:rPr lang="en-US" sz="2000" b="0" i="0" u="none" strike="noStrike" cap="none">
                <a:solidFill>
                  <a:schemeClr val="lt1"/>
                </a:solidFill>
                <a:latin typeface="Roboto"/>
                <a:ea typeface="Roboto"/>
                <a:cs typeface="Roboto"/>
                <a:sym typeface="Roboto"/>
              </a:rPr>
              <a:t>You will be muted, but don’t worry</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lt1"/>
              </a:buClr>
              <a:buSzPts val="2000"/>
              <a:buFont typeface="Roboto"/>
              <a:buChar char="▸"/>
            </a:pPr>
            <a:r>
              <a:rPr lang="en-US" sz="2000" b="0" i="0" u="none" strike="noStrike" cap="none">
                <a:solidFill>
                  <a:schemeClr val="lt1"/>
                </a:solidFill>
                <a:latin typeface="Roboto"/>
                <a:ea typeface="Roboto"/>
                <a:cs typeface="Roboto"/>
                <a:sym typeface="Roboto"/>
              </a:rPr>
              <a:t>We will get started at 12pm </a:t>
            </a:r>
            <a:endParaRPr sz="1400" b="0" i="0" u="none" strike="noStrike" cap="none">
              <a:solidFill>
                <a:srgbClr val="000000"/>
              </a:solidFill>
              <a:latin typeface="Arial"/>
              <a:ea typeface="Arial"/>
              <a:cs typeface="Arial"/>
              <a:sym typeface="Arial"/>
            </a:endParaRPr>
          </a:p>
        </p:txBody>
      </p:sp>
      <p:pic>
        <p:nvPicPr>
          <p:cNvPr id="70" name="Google Shape;70;p1"/>
          <p:cNvPicPr preferRelativeResize="0"/>
          <p:nvPr/>
        </p:nvPicPr>
        <p:blipFill rotWithShape="1">
          <a:blip r:embed="rId4">
            <a:alphaModFix/>
          </a:blip>
          <a:srcRect t="16202" b="14340"/>
          <a:stretch/>
        </p:blipFill>
        <p:spPr>
          <a:xfrm>
            <a:off x="7305904" y="4453666"/>
            <a:ext cx="1838096" cy="598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1"/>
          <p:cNvPicPr preferRelativeResize="0"/>
          <p:nvPr/>
        </p:nvPicPr>
        <p:blipFill rotWithShape="1">
          <a:blip r:embed="rId3">
            <a:alphaModFix/>
          </a:blip>
          <a:srcRect/>
          <a:stretch/>
        </p:blipFill>
        <p:spPr>
          <a:xfrm>
            <a:off x="1562100" y="1358900"/>
            <a:ext cx="5880100" cy="4648200"/>
          </a:xfrm>
          <a:prstGeom prst="rect">
            <a:avLst/>
          </a:prstGeom>
          <a:noFill/>
          <a:ln>
            <a:noFill/>
          </a:ln>
        </p:spPr>
      </p:pic>
      <p:sp>
        <p:nvSpPr>
          <p:cNvPr id="150" name="Google Shape;150;p11"/>
          <p:cNvSpPr txBox="1">
            <a:spLocks noGrp="1"/>
          </p:cNvSpPr>
          <p:nvPr>
            <p:ph type="ctrTitle"/>
          </p:nvPr>
        </p:nvSpPr>
        <p:spPr>
          <a:xfrm>
            <a:off x="982663" y="-417513"/>
            <a:ext cx="5238750" cy="4019551"/>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300"/>
              <a:buFont typeface="Dosis"/>
              <a:buNone/>
            </a:pPr>
            <a:r>
              <a:rPr lang="en-US" b="1">
                <a:latin typeface="Open Sans"/>
                <a:ea typeface="Open Sans"/>
                <a:cs typeface="Open Sans"/>
                <a:sym typeface="Open Sans"/>
              </a:rPr>
              <a:t>REPORTS</a:t>
            </a:r>
            <a:endParaRPr/>
          </a:p>
        </p:txBody>
      </p:sp>
      <p:sp>
        <p:nvSpPr>
          <p:cNvPr id="151" name="Google Shape;151;p11"/>
          <p:cNvSpPr txBox="1">
            <a:spLocks noGrp="1"/>
          </p:cNvSpPr>
          <p:nvPr>
            <p:ph type="sldNum" idx="4294967295"/>
          </p:nvPr>
        </p:nvSpPr>
        <p:spPr>
          <a:xfrm>
            <a:off x="0" y="0"/>
            <a:ext cx="595313" cy="731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Roboto"/>
              <a:buNone/>
            </a:pPr>
            <a:fld id="{00000000-1234-1234-1234-123412341234}" type="slidenum">
              <a:rPr lang="en-US" sz="1400" b="0">
                <a:solidFill>
                  <a:srgbClr val="FFFFFF"/>
                </a:solidFill>
                <a:latin typeface="Arial"/>
                <a:ea typeface="Arial"/>
                <a:cs typeface="Arial"/>
                <a:sym typeface="Arial"/>
              </a:rPr>
              <a:t>10</a:t>
            </a:fld>
            <a:endParaRPr sz="1400" b="0">
              <a:solidFill>
                <a:srgbClr val="FFFFFF"/>
              </a:solidFill>
              <a:latin typeface="Arial"/>
              <a:ea typeface="Arial"/>
              <a:cs typeface="Arial"/>
              <a:sym typeface="Arial"/>
            </a:endParaRPr>
          </a:p>
        </p:txBody>
      </p:sp>
      <p:pic>
        <p:nvPicPr>
          <p:cNvPr id="152" name="Google Shape;152;p11"/>
          <p:cNvPicPr preferRelativeResize="0"/>
          <p:nvPr/>
        </p:nvPicPr>
        <p:blipFill rotWithShape="1">
          <a:blip r:embed="rId4">
            <a:alphaModFix/>
          </a:blip>
          <a:srcRect r="38874" b="42964"/>
          <a:stretch/>
        </p:blipFill>
        <p:spPr>
          <a:xfrm>
            <a:off x="8175625" y="301625"/>
            <a:ext cx="854075" cy="690563"/>
          </a:xfrm>
          <a:prstGeom prst="rect">
            <a:avLst/>
          </a:prstGeom>
          <a:noFill/>
          <a:ln>
            <a:noFill/>
          </a:ln>
        </p:spPr>
      </p:pic>
      <p:pic>
        <p:nvPicPr>
          <p:cNvPr id="153" name="Google Shape;153;p11"/>
          <p:cNvPicPr preferRelativeResize="0"/>
          <p:nvPr/>
        </p:nvPicPr>
        <p:blipFill rotWithShape="1">
          <a:blip r:embed="rId5">
            <a:alphaModFix/>
          </a:blip>
          <a:srcRect t="16202" b="14340"/>
          <a:stretch/>
        </p:blipFill>
        <p:spPr>
          <a:xfrm>
            <a:off x="7305904" y="4470400"/>
            <a:ext cx="1838096" cy="598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Zone Reports by Zone Presidents</a:t>
            </a:r>
            <a:endParaRPr/>
          </a:p>
        </p:txBody>
      </p:sp>
      <p:sp>
        <p:nvSpPr>
          <p:cNvPr id="159" name="Google Shape;159;p10"/>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11</a:t>
            </a:fld>
            <a:endParaRPr sz="1400" b="0">
              <a:solidFill>
                <a:schemeClr val="lt1"/>
              </a:solidFill>
              <a:latin typeface="Arial"/>
              <a:ea typeface="Arial"/>
              <a:cs typeface="Arial"/>
              <a:sym typeface="Arial"/>
            </a:endParaRPr>
          </a:p>
        </p:txBody>
      </p:sp>
      <p:sp>
        <p:nvSpPr>
          <p:cNvPr id="160" name="Google Shape;160;p10"/>
          <p:cNvSpPr txBox="1">
            <a:spLocks noGrp="1"/>
          </p:cNvSpPr>
          <p:nvPr>
            <p:ph type="body" idx="1"/>
          </p:nvPr>
        </p:nvSpPr>
        <p:spPr>
          <a:xfrm>
            <a:off x="1104900" y="1277938"/>
            <a:ext cx="8039100" cy="36480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800"/>
              <a:buFont typeface="Roboto"/>
              <a:buChar char="▸"/>
            </a:pPr>
            <a:r>
              <a:rPr lang="en-US" sz="2800" b="1" u="sng">
                <a:solidFill>
                  <a:schemeClr val="dk1"/>
                </a:solidFill>
                <a:latin typeface="Roboto"/>
                <a:ea typeface="Roboto"/>
                <a:cs typeface="Roboto"/>
                <a:sym typeface="Roboto"/>
              </a:rPr>
              <a:t>Zone Reports:</a:t>
            </a:r>
            <a:endParaRPr/>
          </a:p>
          <a:p>
            <a:pPr marL="190500" lvl="0" indent="-114300" algn="l" rtl="0">
              <a:lnSpc>
                <a:spcPct val="100000"/>
              </a:lnSpc>
              <a:spcBef>
                <a:spcPts val="0"/>
              </a:spcBef>
              <a:spcAft>
                <a:spcPts val="0"/>
              </a:spcAft>
              <a:buSzPts val="1200"/>
              <a:buFont typeface="Roboto"/>
              <a:buNone/>
            </a:pPr>
            <a:endParaRPr sz="1200" b="1">
              <a:solidFill>
                <a:schemeClr val="dk1"/>
              </a:solidFill>
              <a:latin typeface="Roboto"/>
              <a:ea typeface="Roboto"/>
              <a:cs typeface="Roboto"/>
              <a:sym typeface="Roboto"/>
            </a:endParaRPr>
          </a:p>
          <a:p>
            <a:pPr marL="609600" lvl="1" indent="-152400" algn="l" rtl="0">
              <a:lnSpc>
                <a:spcPct val="100000"/>
              </a:lnSpc>
              <a:spcBef>
                <a:spcPts val="0"/>
              </a:spcBef>
              <a:spcAft>
                <a:spcPts val="0"/>
              </a:spcAft>
              <a:buSzPts val="2000"/>
              <a:buChar char="▹"/>
            </a:pPr>
            <a:r>
              <a:rPr lang="en-US" sz="2000">
                <a:solidFill>
                  <a:schemeClr val="dk1"/>
                </a:solidFill>
                <a:latin typeface="Roboto"/>
                <a:ea typeface="Roboto"/>
                <a:cs typeface="Roboto"/>
                <a:sym typeface="Roboto"/>
              </a:rPr>
              <a:t>Americas – </a:t>
            </a:r>
            <a:r>
              <a:rPr lang="en-US" sz="2000"/>
              <a:t>Pablo del Puerto</a:t>
            </a:r>
            <a:endParaRPr sz="2000"/>
          </a:p>
          <a:p>
            <a:pPr marL="609600" lvl="1" indent="-25400" algn="l" rtl="0">
              <a:lnSpc>
                <a:spcPct val="100000"/>
              </a:lnSpc>
              <a:spcBef>
                <a:spcPts val="0"/>
              </a:spcBef>
              <a:spcAft>
                <a:spcPts val="0"/>
              </a:spcAft>
              <a:buSzPts val="2000"/>
              <a:buFont typeface="Roboto"/>
              <a:buNone/>
            </a:pPr>
            <a:endParaRPr sz="2000">
              <a:solidFill>
                <a:schemeClr val="dk1"/>
              </a:solidFill>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solidFill>
                  <a:schemeClr val="dk1"/>
                </a:solidFill>
                <a:latin typeface="Roboto"/>
                <a:ea typeface="Roboto"/>
                <a:cs typeface="Roboto"/>
                <a:sym typeface="Roboto"/>
              </a:rPr>
              <a:t>Asia-Pacific-Oceania – Tristram Peters</a:t>
            </a:r>
            <a:endParaRPr/>
          </a:p>
          <a:p>
            <a:pPr marL="457200" lvl="1" indent="0" algn="l" rtl="0">
              <a:lnSpc>
                <a:spcPct val="100000"/>
              </a:lnSpc>
              <a:spcBef>
                <a:spcPts val="0"/>
              </a:spcBef>
              <a:spcAft>
                <a:spcPts val="0"/>
              </a:spcAft>
              <a:buSzPts val="2000"/>
              <a:buFont typeface="Roboto"/>
              <a:buNone/>
            </a:pPr>
            <a:endParaRPr sz="2000">
              <a:solidFill>
                <a:schemeClr val="dk1"/>
              </a:solidFill>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solidFill>
                  <a:schemeClr val="dk1"/>
                </a:solidFill>
                <a:latin typeface="Roboto"/>
                <a:ea typeface="Roboto"/>
                <a:cs typeface="Roboto"/>
                <a:sym typeface="Roboto"/>
              </a:rPr>
              <a:t>Europe – Donal Byrne</a:t>
            </a:r>
            <a:endParaRPr/>
          </a:p>
          <a:p>
            <a:pPr marL="190500" lvl="0" indent="0" algn="l" rtl="0">
              <a:lnSpc>
                <a:spcPct val="100000"/>
              </a:lnSpc>
              <a:spcBef>
                <a:spcPts val="0"/>
              </a:spcBef>
              <a:spcAft>
                <a:spcPts val="0"/>
              </a:spcAft>
              <a:buSzPts val="3000"/>
              <a:buFont typeface="Roboto"/>
              <a:buNone/>
            </a:pPr>
            <a:endParaRPr>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PABLO DEL PUERTO</a:t>
            </a:r>
            <a:r>
              <a:rPr lang="en-US" b="1">
                <a:latin typeface="Dosis"/>
                <a:ea typeface="Dosis"/>
                <a:cs typeface="Dosis"/>
                <a:sym typeface="Dosis"/>
              </a:rPr>
              <a:t> - AMERICAS ZONE</a:t>
            </a:r>
            <a:endParaRPr/>
          </a:p>
        </p:txBody>
      </p:sp>
      <p:sp>
        <p:nvSpPr>
          <p:cNvPr id="166" name="Google Shape;166;p1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12</a:t>
            </a:fld>
            <a:endParaRPr sz="1400" b="0">
              <a:solidFill>
                <a:schemeClr val="lt1"/>
              </a:solidFill>
              <a:latin typeface="Arial"/>
              <a:ea typeface="Arial"/>
              <a:cs typeface="Arial"/>
              <a:sym typeface="Arial"/>
            </a:endParaRPr>
          </a:p>
        </p:txBody>
      </p:sp>
      <p:pic>
        <p:nvPicPr>
          <p:cNvPr id="167" name="Google Shape;167;p12" descr="APFC.png"/>
          <p:cNvPicPr preferRelativeResize="0"/>
          <p:nvPr/>
        </p:nvPicPr>
        <p:blipFill rotWithShape="1">
          <a:blip r:embed="rId3">
            <a:alphaModFix/>
          </a:blip>
          <a:srcRect/>
          <a:stretch/>
        </p:blipFill>
        <p:spPr>
          <a:xfrm>
            <a:off x="2914650" y="1373188"/>
            <a:ext cx="3105150" cy="3105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13</a:t>
            </a:fld>
            <a:endParaRPr sz="1400" b="0">
              <a:solidFill>
                <a:schemeClr val="lt1"/>
              </a:solidFill>
              <a:latin typeface="Arial"/>
              <a:ea typeface="Arial"/>
              <a:cs typeface="Arial"/>
              <a:sym typeface="Arial"/>
            </a:endParaRPr>
          </a:p>
        </p:txBody>
      </p:sp>
      <p:sp>
        <p:nvSpPr>
          <p:cNvPr id="173" name="Google Shape;173;p13"/>
          <p:cNvSpPr txBox="1">
            <a:spLocks noGrp="1"/>
          </p:cNvSpPr>
          <p:nvPr>
            <p:ph type="body" idx="1"/>
          </p:nvPr>
        </p:nvSpPr>
        <p:spPr>
          <a:xfrm>
            <a:off x="1104900" y="1239838"/>
            <a:ext cx="8039100" cy="36480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Font typeface="Roboto"/>
              <a:buNone/>
            </a:pPr>
            <a:r>
              <a:rPr lang="en-US" sz="1800" b="1"/>
              <a:t>Health Situation APFC</a:t>
            </a:r>
            <a:endParaRPr/>
          </a:p>
          <a:p>
            <a:pPr marL="0" lvl="0" indent="0" algn="l" rtl="0">
              <a:lnSpc>
                <a:spcPct val="100000"/>
              </a:lnSpc>
              <a:spcBef>
                <a:spcPts val="0"/>
              </a:spcBef>
              <a:spcAft>
                <a:spcPts val="0"/>
              </a:spcAft>
              <a:buSzPts val="2000"/>
              <a:buFont typeface="Roboto"/>
              <a:buNone/>
            </a:pPr>
            <a:endParaRPr sz="2000"/>
          </a:p>
          <a:p>
            <a:pPr marL="190500" lvl="0" indent="-190500" algn="l" rtl="0">
              <a:lnSpc>
                <a:spcPct val="100000"/>
              </a:lnSpc>
              <a:spcBef>
                <a:spcPts val="0"/>
              </a:spcBef>
              <a:spcAft>
                <a:spcPts val="0"/>
              </a:spcAft>
              <a:buSzPts val="2000"/>
              <a:buChar char="▸"/>
            </a:pPr>
            <a:r>
              <a:rPr lang="en-US" sz="2000"/>
              <a:t>Due to the sanitary restrictions of the member countries, we were unable to return to activity in all the countries.</a:t>
            </a:r>
            <a:endParaRPr/>
          </a:p>
          <a:p>
            <a:pPr marL="190500" lvl="0" indent="-63500" algn="l" rtl="0">
              <a:lnSpc>
                <a:spcPct val="100000"/>
              </a:lnSpc>
              <a:spcBef>
                <a:spcPts val="0"/>
              </a:spcBef>
              <a:spcAft>
                <a:spcPts val="0"/>
              </a:spcAft>
              <a:buSzPts val="2000"/>
              <a:buNone/>
            </a:pPr>
            <a:endParaRPr sz="2000"/>
          </a:p>
          <a:p>
            <a:pPr marL="0" lvl="0" indent="0" algn="l" rtl="0">
              <a:lnSpc>
                <a:spcPct val="100000"/>
              </a:lnSpc>
              <a:spcBef>
                <a:spcPts val="0"/>
              </a:spcBef>
              <a:spcAft>
                <a:spcPts val="0"/>
              </a:spcAft>
              <a:buSzPts val="2000"/>
              <a:buNone/>
            </a:pPr>
            <a:endParaRPr sz="2000"/>
          </a:p>
          <a:p>
            <a:pPr marL="190500" lvl="0" indent="-190500" algn="l" rtl="0">
              <a:lnSpc>
                <a:spcPct val="100000"/>
              </a:lnSpc>
              <a:spcBef>
                <a:spcPts val="0"/>
              </a:spcBef>
              <a:spcAft>
                <a:spcPts val="0"/>
              </a:spcAft>
              <a:buSzPts val="2000"/>
              <a:buChar char="▸"/>
            </a:pPr>
            <a:r>
              <a:rPr lang="en-US" sz="2000"/>
              <a:t>Some countries were able to return </a:t>
            </a:r>
            <a:endParaRPr/>
          </a:p>
          <a:p>
            <a:pPr marL="0" lvl="0" indent="0" algn="l" rtl="0">
              <a:lnSpc>
                <a:spcPct val="100000"/>
              </a:lnSpc>
              <a:spcBef>
                <a:spcPts val="0"/>
              </a:spcBef>
              <a:spcAft>
                <a:spcPts val="0"/>
              </a:spcAft>
              <a:buSzPts val="2000"/>
              <a:buNone/>
            </a:pPr>
            <a:r>
              <a:rPr lang="en-US" sz="2000"/>
              <a:t>    to training.</a:t>
            </a:r>
            <a:endParaRPr sz="2000"/>
          </a:p>
          <a:p>
            <a:pPr marL="190500" lvl="0" indent="-63500" algn="l" rtl="0">
              <a:lnSpc>
                <a:spcPct val="100000"/>
              </a:lnSpc>
              <a:spcBef>
                <a:spcPts val="0"/>
              </a:spcBef>
              <a:spcAft>
                <a:spcPts val="0"/>
              </a:spcAft>
              <a:buSzPts val="2000"/>
              <a:buNone/>
            </a:pPr>
            <a:endParaRPr sz="2000"/>
          </a:p>
          <a:p>
            <a:pPr marL="190500" lvl="0" indent="-63500" algn="l" rtl="0">
              <a:lnSpc>
                <a:spcPct val="100000"/>
              </a:lnSpc>
              <a:spcBef>
                <a:spcPts val="0"/>
              </a:spcBef>
              <a:spcAft>
                <a:spcPts val="0"/>
              </a:spcAft>
              <a:buSzPts val="2000"/>
              <a:buNone/>
            </a:pPr>
            <a:endParaRPr sz="2000">
              <a:latin typeface="Roboto"/>
              <a:ea typeface="Roboto"/>
              <a:cs typeface="Roboto"/>
              <a:sym typeface="Roboto"/>
            </a:endParaRPr>
          </a:p>
        </p:txBody>
      </p:sp>
      <p:sp>
        <p:nvSpPr>
          <p:cNvPr id="174" name="Google Shape;174;p13"/>
          <p:cNvSpPr txBox="1">
            <a:spLocks noGrp="1"/>
          </p:cNvSpPr>
          <p:nvPr>
            <p:ph type="title"/>
          </p:nvPr>
        </p:nvSpPr>
        <p:spPr>
          <a:xfrm>
            <a:off x="1104900" y="276225"/>
            <a:ext cx="803910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Health situation</a:t>
            </a:r>
            <a:endParaRPr b="1"/>
          </a:p>
        </p:txBody>
      </p:sp>
      <p:pic>
        <p:nvPicPr>
          <p:cNvPr id="175" name="Google Shape;175;p13"/>
          <p:cNvPicPr preferRelativeResize="0"/>
          <p:nvPr/>
        </p:nvPicPr>
        <p:blipFill rotWithShape="1">
          <a:blip r:embed="rId3">
            <a:alphaModFix/>
          </a:blip>
          <a:srcRect t="880" r="-1" b="9096"/>
          <a:stretch/>
        </p:blipFill>
        <p:spPr>
          <a:xfrm>
            <a:off x="5815210" y="2891118"/>
            <a:ext cx="2008459" cy="1640533"/>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4"/>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Organization</a:t>
            </a:r>
            <a:endParaRPr b="1"/>
          </a:p>
        </p:txBody>
      </p:sp>
      <p:sp>
        <p:nvSpPr>
          <p:cNvPr id="181" name="Google Shape;181;p14"/>
          <p:cNvSpPr txBox="1">
            <a:spLocks noGrp="1"/>
          </p:cNvSpPr>
          <p:nvPr>
            <p:ph type="body" idx="1"/>
          </p:nvPr>
        </p:nvSpPr>
        <p:spPr>
          <a:xfrm>
            <a:off x="1104900" y="1277938"/>
            <a:ext cx="7581900" cy="36480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Font typeface="Roboto"/>
              <a:buChar char="▸"/>
            </a:pPr>
            <a:r>
              <a:rPr lang="en-US" sz="2000"/>
              <a:t>Workshops APFC – FIPFA		</a:t>
            </a:r>
            <a:r>
              <a:rPr lang="en-US" sz="1100" b="1">
                <a:solidFill>
                  <a:schemeClr val="dk1"/>
                </a:solidFill>
                <a:latin typeface="Arial"/>
                <a:ea typeface="Arial"/>
                <a:cs typeface="Arial"/>
                <a:sym typeface="Arial"/>
              </a:rPr>
              <a:t> Workshops NOPFs</a:t>
            </a:r>
            <a:endParaRPr sz="1100"/>
          </a:p>
          <a:p>
            <a:pPr marL="0" lvl="0" indent="0" algn="l" rtl="0">
              <a:lnSpc>
                <a:spcPct val="100000"/>
              </a:lnSpc>
              <a:spcBef>
                <a:spcPts val="0"/>
              </a:spcBef>
              <a:spcAft>
                <a:spcPts val="0"/>
              </a:spcAft>
              <a:buSzPts val="2000"/>
              <a:buNone/>
            </a:pPr>
            <a:endParaRPr/>
          </a:p>
          <a:p>
            <a:pPr marL="190500" lvl="0" indent="0" algn="l" rtl="0">
              <a:lnSpc>
                <a:spcPct val="115000"/>
              </a:lnSpc>
              <a:spcBef>
                <a:spcPts val="0"/>
              </a:spcBef>
              <a:spcAft>
                <a:spcPts val="0"/>
              </a:spcAft>
              <a:buSzPts val="2000"/>
              <a:buNone/>
            </a:pPr>
            <a:endParaRPr sz="1100" b="1">
              <a:solidFill>
                <a:schemeClr val="dk1"/>
              </a:solidFill>
              <a:latin typeface="Arial"/>
              <a:ea typeface="Arial"/>
              <a:cs typeface="Arial"/>
              <a:sym typeface="Arial"/>
            </a:endParaRPr>
          </a:p>
          <a:p>
            <a:pPr marL="190500" lvl="0" indent="0" algn="l" rtl="0">
              <a:lnSpc>
                <a:spcPct val="115000"/>
              </a:lnSpc>
              <a:spcBef>
                <a:spcPts val="0"/>
              </a:spcBef>
              <a:spcAft>
                <a:spcPts val="0"/>
              </a:spcAft>
              <a:buSzPts val="2000"/>
              <a:buNone/>
            </a:pPr>
            <a:endParaRPr sz="1100" b="1">
              <a:solidFill>
                <a:schemeClr val="dk1"/>
              </a:solidFill>
              <a:latin typeface="Arial"/>
              <a:ea typeface="Arial"/>
              <a:cs typeface="Arial"/>
              <a:sym typeface="Arial"/>
            </a:endParaRPr>
          </a:p>
          <a:p>
            <a:pPr marL="190500" lvl="0" indent="0" algn="l" rtl="0">
              <a:lnSpc>
                <a:spcPct val="115000"/>
              </a:lnSpc>
              <a:spcBef>
                <a:spcPts val="0"/>
              </a:spcBef>
              <a:spcAft>
                <a:spcPts val="0"/>
              </a:spcAft>
              <a:buSzPts val="2000"/>
              <a:buNone/>
            </a:pPr>
            <a:endParaRPr sz="1100" b="1">
              <a:solidFill>
                <a:schemeClr val="dk1"/>
              </a:solidFill>
              <a:latin typeface="Arial"/>
              <a:ea typeface="Arial"/>
              <a:cs typeface="Arial"/>
              <a:sym typeface="Arial"/>
            </a:endParaRPr>
          </a:p>
          <a:p>
            <a:pPr marL="190500" lvl="0" indent="0" algn="l" rtl="0">
              <a:lnSpc>
                <a:spcPct val="115000"/>
              </a:lnSpc>
              <a:spcBef>
                <a:spcPts val="0"/>
              </a:spcBef>
              <a:spcAft>
                <a:spcPts val="0"/>
              </a:spcAft>
              <a:buSzPts val="2000"/>
              <a:buNone/>
            </a:pPr>
            <a:endParaRPr sz="1100" b="1">
              <a:solidFill>
                <a:schemeClr val="dk1"/>
              </a:solidFill>
              <a:latin typeface="Arial"/>
              <a:ea typeface="Arial"/>
              <a:cs typeface="Arial"/>
              <a:sym typeface="Arial"/>
            </a:endParaRPr>
          </a:p>
          <a:p>
            <a:pPr marL="190500" lvl="0" indent="0" algn="l" rtl="0">
              <a:lnSpc>
                <a:spcPct val="115000"/>
              </a:lnSpc>
              <a:spcBef>
                <a:spcPts val="0"/>
              </a:spcBef>
              <a:spcAft>
                <a:spcPts val="0"/>
              </a:spcAft>
              <a:buSzPts val="2000"/>
              <a:buNone/>
            </a:pPr>
            <a:endParaRPr sz="1100" b="1">
              <a:solidFill>
                <a:schemeClr val="dk1"/>
              </a:solidFill>
              <a:latin typeface="Arial"/>
              <a:ea typeface="Arial"/>
              <a:cs typeface="Arial"/>
              <a:sym typeface="Arial"/>
            </a:endParaRPr>
          </a:p>
          <a:p>
            <a:pPr marL="63500" lvl="0" indent="0" algn="l" rtl="0">
              <a:lnSpc>
                <a:spcPct val="115000"/>
              </a:lnSpc>
              <a:spcBef>
                <a:spcPts val="0"/>
              </a:spcBef>
              <a:spcAft>
                <a:spcPts val="0"/>
              </a:spcAft>
              <a:buSzPts val="2000"/>
              <a:buNone/>
            </a:pPr>
            <a:r>
              <a:rPr lang="en-US" sz="1100" b="1">
                <a:solidFill>
                  <a:schemeClr val="dk1"/>
                </a:solidFill>
                <a:latin typeface="Arial"/>
                <a:ea typeface="Arial"/>
                <a:cs typeface="Arial"/>
                <a:sym typeface="Arial"/>
              </a:rPr>
              <a:t>	</a:t>
            </a:r>
            <a:endParaRPr/>
          </a:p>
          <a:p>
            <a:pPr marL="63500" lvl="0" indent="0" algn="l" rtl="0">
              <a:lnSpc>
                <a:spcPct val="115000"/>
              </a:lnSpc>
              <a:spcBef>
                <a:spcPts val="0"/>
              </a:spcBef>
              <a:spcAft>
                <a:spcPts val="0"/>
              </a:spcAft>
              <a:buSzPts val="2000"/>
              <a:buNone/>
            </a:pPr>
            <a:r>
              <a:rPr lang="en-US" sz="1100" b="1">
                <a:solidFill>
                  <a:schemeClr val="dk1"/>
                </a:solidFill>
                <a:latin typeface="Arial"/>
                <a:ea typeface="Arial"/>
                <a:cs typeface="Arial"/>
                <a:sym typeface="Arial"/>
              </a:rPr>
              <a:t>	Workshops Players			Workshops Coaches</a:t>
            </a:r>
            <a:endParaRPr/>
          </a:p>
          <a:p>
            <a:pPr marL="63500" lvl="0" indent="0" algn="l" rtl="0">
              <a:lnSpc>
                <a:spcPct val="115000"/>
              </a:lnSpc>
              <a:spcBef>
                <a:spcPts val="0"/>
              </a:spcBef>
              <a:spcAft>
                <a:spcPts val="0"/>
              </a:spcAft>
              <a:buSzPts val="2000"/>
              <a:buNone/>
            </a:pPr>
            <a:endParaRPr sz="1100" b="1">
              <a:solidFill>
                <a:schemeClr val="dk1"/>
              </a:solidFill>
              <a:latin typeface="Arial"/>
              <a:ea typeface="Arial"/>
              <a:cs typeface="Arial"/>
              <a:sym typeface="Arial"/>
            </a:endParaRPr>
          </a:p>
          <a:p>
            <a:pPr marL="190500" lvl="0" indent="0" algn="l" rtl="0">
              <a:lnSpc>
                <a:spcPct val="80000"/>
              </a:lnSpc>
              <a:spcBef>
                <a:spcPts val="1200"/>
              </a:spcBef>
              <a:spcAft>
                <a:spcPts val="0"/>
              </a:spcAft>
              <a:buSzPts val="3000"/>
              <a:buNone/>
            </a:pPr>
            <a:endParaRPr sz="1100">
              <a:solidFill>
                <a:schemeClr val="dk1"/>
              </a:solidFill>
              <a:latin typeface="Arial"/>
              <a:ea typeface="Arial"/>
              <a:cs typeface="Arial"/>
              <a:sym typeface="Arial"/>
            </a:endParaRPr>
          </a:p>
          <a:p>
            <a:pPr marL="190500" lvl="0" indent="0" algn="r" rtl="0">
              <a:lnSpc>
                <a:spcPct val="80000"/>
              </a:lnSpc>
              <a:spcBef>
                <a:spcPts val="1200"/>
              </a:spcBef>
              <a:spcAft>
                <a:spcPts val="0"/>
              </a:spcAft>
              <a:buSzPts val="3000"/>
              <a:buNone/>
            </a:pPr>
            <a:endParaRPr sz="1100">
              <a:solidFill>
                <a:schemeClr val="dk1"/>
              </a:solidFill>
              <a:latin typeface="Arial"/>
              <a:ea typeface="Arial"/>
              <a:cs typeface="Arial"/>
              <a:sym typeface="Arial"/>
            </a:endParaRPr>
          </a:p>
          <a:p>
            <a:pPr marL="190500" lvl="0" indent="0" algn="r" rtl="0">
              <a:lnSpc>
                <a:spcPct val="80000"/>
              </a:lnSpc>
              <a:spcBef>
                <a:spcPts val="1200"/>
              </a:spcBef>
              <a:spcAft>
                <a:spcPts val="0"/>
              </a:spcAft>
              <a:buSzPts val="3000"/>
              <a:buNone/>
            </a:pPr>
            <a:endParaRPr sz="1100">
              <a:solidFill>
                <a:schemeClr val="dk1"/>
              </a:solidFill>
              <a:latin typeface="Arial"/>
              <a:ea typeface="Arial"/>
              <a:cs typeface="Arial"/>
              <a:sym typeface="Arial"/>
            </a:endParaRPr>
          </a:p>
          <a:p>
            <a:pPr marL="190500" lvl="0" indent="0" algn="r" rtl="0">
              <a:lnSpc>
                <a:spcPct val="80000"/>
              </a:lnSpc>
              <a:spcBef>
                <a:spcPts val="1200"/>
              </a:spcBef>
              <a:spcAft>
                <a:spcPts val="0"/>
              </a:spcAft>
              <a:buSzPts val="3000"/>
              <a:buNone/>
            </a:pPr>
            <a:endParaRPr sz="1100">
              <a:solidFill>
                <a:schemeClr val="dk1"/>
              </a:solidFill>
              <a:latin typeface="Arial"/>
              <a:ea typeface="Arial"/>
              <a:cs typeface="Arial"/>
              <a:sym typeface="Arial"/>
            </a:endParaRPr>
          </a:p>
          <a:p>
            <a:pPr marL="190500" lvl="0" indent="0" algn="r" rtl="0">
              <a:lnSpc>
                <a:spcPct val="80000"/>
              </a:lnSpc>
              <a:spcBef>
                <a:spcPts val="1200"/>
              </a:spcBef>
              <a:spcAft>
                <a:spcPts val="0"/>
              </a:spcAft>
              <a:buSzPts val="3000"/>
              <a:buNone/>
            </a:pPr>
            <a:endParaRPr sz="1100">
              <a:solidFill>
                <a:schemeClr val="dk1"/>
              </a:solidFill>
              <a:latin typeface="Arial"/>
              <a:ea typeface="Arial"/>
              <a:cs typeface="Arial"/>
              <a:sym typeface="Arial"/>
            </a:endParaRPr>
          </a:p>
          <a:p>
            <a:pPr marL="190500" lvl="0" indent="0" algn="r" rtl="0">
              <a:lnSpc>
                <a:spcPct val="80000"/>
              </a:lnSpc>
              <a:spcBef>
                <a:spcPts val="1200"/>
              </a:spcBef>
              <a:spcAft>
                <a:spcPts val="0"/>
              </a:spcAft>
              <a:buSzPts val="3000"/>
              <a:buNone/>
            </a:pPr>
            <a:endParaRPr sz="1100">
              <a:solidFill>
                <a:schemeClr val="dk1"/>
              </a:solidFill>
              <a:latin typeface="Arial"/>
              <a:ea typeface="Arial"/>
              <a:cs typeface="Arial"/>
              <a:sym typeface="Arial"/>
            </a:endParaRPr>
          </a:p>
          <a:p>
            <a:pPr marL="190500" lvl="0" indent="0" algn="l" rtl="0">
              <a:lnSpc>
                <a:spcPct val="100000"/>
              </a:lnSpc>
              <a:spcBef>
                <a:spcPts val="0"/>
              </a:spcBef>
              <a:spcAft>
                <a:spcPts val="0"/>
              </a:spcAft>
              <a:buSzPts val="3000"/>
              <a:buNone/>
            </a:pPr>
            <a:endParaRPr sz="2000"/>
          </a:p>
        </p:txBody>
      </p:sp>
      <p:sp>
        <p:nvSpPr>
          <p:cNvPr id="182" name="Google Shape;182;p1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14</a:t>
            </a:fld>
            <a:endParaRPr sz="1400" b="0">
              <a:solidFill>
                <a:schemeClr val="lt1"/>
              </a:solidFill>
              <a:latin typeface="Arial"/>
              <a:ea typeface="Arial"/>
              <a:cs typeface="Arial"/>
              <a:sym typeface="Arial"/>
            </a:endParaRPr>
          </a:p>
        </p:txBody>
      </p:sp>
      <p:pic>
        <p:nvPicPr>
          <p:cNvPr id="183" name="Google Shape;183;p14" descr="Una foto de un grupo de personas posando para una foto&#10;&#10;Descripción generada automáticamente con confianza media"/>
          <p:cNvPicPr preferRelativeResize="0"/>
          <p:nvPr/>
        </p:nvPicPr>
        <p:blipFill rotWithShape="1">
          <a:blip r:embed="rId3">
            <a:alphaModFix/>
          </a:blip>
          <a:srcRect/>
          <a:stretch/>
        </p:blipFill>
        <p:spPr>
          <a:xfrm>
            <a:off x="1583189" y="3516209"/>
            <a:ext cx="2448507" cy="1409804"/>
          </a:xfrm>
          <a:prstGeom prst="rect">
            <a:avLst/>
          </a:prstGeom>
          <a:noFill/>
          <a:ln>
            <a:noFill/>
          </a:ln>
        </p:spPr>
      </p:pic>
      <p:pic>
        <p:nvPicPr>
          <p:cNvPr id="184" name="Google Shape;184;p14" descr="Un grupo de personas frente a una pantalla&#10;&#10;Descripción generada automáticamente con confianza media"/>
          <p:cNvPicPr preferRelativeResize="0"/>
          <p:nvPr/>
        </p:nvPicPr>
        <p:blipFill rotWithShape="1">
          <a:blip r:embed="rId4">
            <a:alphaModFix/>
          </a:blip>
          <a:srcRect/>
          <a:stretch/>
        </p:blipFill>
        <p:spPr>
          <a:xfrm>
            <a:off x="5247418" y="3480522"/>
            <a:ext cx="2313393" cy="1445491"/>
          </a:xfrm>
          <a:prstGeom prst="rect">
            <a:avLst/>
          </a:prstGeom>
          <a:noFill/>
          <a:ln>
            <a:noFill/>
          </a:ln>
        </p:spPr>
      </p:pic>
      <p:pic>
        <p:nvPicPr>
          <p:cNvPr id="185" name="Google Shape;185;p14" descr="Logotipo&#10;&#10;Descripción generada automáticamente"/>
          <p:cNvPicPr preferRelativeResize="0"/>
          <p:nvPr/>
        </p:nvPicPr>
        <p:blipFill rotWithShape="1">
          <a:blip r:embed="rId5">
            <a:alphaModFix/>
          </a:blip>
          <a:srcRect/>
          <a:stretch/>
        </p:blipFill>
        <p:spPr>
          <a:xfrm>
            <a:off x="1696919" y="1758262"/>
            <a:ext cx="2334777" cy="1313312"/>
          </a:xfrm>
          <a:prstGeom prst="rect">
            <a:avLst/>
          </a:prstGeom>
          <a:noFill/>
          <a:ln>
            <a:noFill/>
          </a:ln>
        </p:spPr>
      </p:pic>
      <p:pic>
        <p:nvPicPr>
          <p:cNvPr id="186" name="Google Shape;186;p14" descr="Una foto de un grupo de personas posando para una foto&#10;&#10;Descripción generada automáticamente"/>
          <p:cNvPicPr preferRelativeResize="0"/>
          <p:nvPr/>
        </p:nvPicPr>
        <p:blipFill rotWithShape="1">
          <a:blip r:embed="rId6">
            <a:alphaModFix/>
          </a:blip>
          <a:srcRect/>
          <a:stretch/>
        </p:blipFill>
        <p:spPr>
          <a:xfrm>
            <a:off x="5191859" y="1758262"/>
            <a:ext cx="2334777" cy="13155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Competitions</a:t>
            </a:r>
            <a:endParaRPr b="1"/>
          </a:p>
        </p:txBody>
      </p:sp>
      <p:sp>
        <p:nvSpPr>
          <p:cNvPr id="192" name="Google Shape;192;p15"/>
          <p:cNvSpPr txBox="1">
            <a:spLocks noGrp="1"/>
          </p:cNvSpPr>
          <p:nvPr>
            <p:ph type="body" idx="1"/>
          </p:nvPr>
        </p:nvSpPr>
        <p:spPr>
          <a:xfrm>
            <a:off x="1104900" y="1277938"/>
            <a:ext cx="7581900" cy="36480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Char char="▸"/>
            </a:pPr>
            <a:r>
              <a:rPr lang="en-US" sz="2000"/>
              <a:t>The Copa Libertadores (Clubs) and the Copa Sudamericana (National Teams) have been postponed due to the continuity of Covid19 in the zone.</a:t>
            </a:r>
            <a:endParaRPr sz="2000"/>
          </a:p>
        </p:txBody>
      </p:sp>
      <p:sp>
        <p:nvSpPr>
          <p:cNvPr id="193" name="Google Shape;193;p15"/>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15</a:t>
            </a:fld>
            <a:endParaRPr sz="1400" b="0">
              <a:solidFill>
                <a:schemeClr val="lt1"/>
              </a:solidFill>
              <a:latin typeface="Arial"/>
              <a:ea typeface="Arial"/>
              <a:cs typeface="Arial"/>
              <a:sym typeface="Arial"/>
            </a:endParaRPr>
          </a:p>
        </p:txBody>
      </p:sp>
      <p:sp>
        <p:nvSpPr>
          <p:cNvPr id="194" name="Google Shape;194;p15"/>
          <p:cNvSpPr/>
          <p:nvPr/>
        </p:nvSpPr>
        <p:spPr>
          <a:xfrm>
            <a:off x="4360576" y="3085632"/>
            <a:ext cx="80795" cy="95558"/>
          </a:xfrm>
          <a:prstGeom prst="rect">
            <a:avLst/>
          </a:prstGeom>
          <a:solidFill>
            <a:srgbClr val="FFFFFF"/>
          </a:solidFill>
          <a:ln>
            <a:noFill/>
          </a:ln>
        </p:spPr>
      </p:sp>
      <p:pic>
        <p:nvPicPr>
          <p:cNvPr id="195" name="Google Shape;195;p15"/>
          <p:cNvPicPr preferRelativeResize="0"/>
          <p:nvPr/>
        </p:nvPicPr>
        <p:blipFill rotWithShape="1">
          <a:blip r:embed="rId3">
            <a:alphaModFix/>
          </a:blip>
          <a:srcRect/>
          <a:stretch/>
        </p:blipFill>
        <p:spPr>
          <a:xfrm>
            <a:off x="2856700" y="2571750"/>
            <a:ext cx="3430599" cy="1645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Development &amp; Expansion	</a:t>
            </a:r>
            <a:endParaRPr b="1"/>
          </a:p>
        </p:txBody>
      </p:sp>
      <p:sp>
        <p:nvSpPr>
          <p:cNvPr id="201" name="Google Shape;201;p16"/>
          <p:cNvSpPr txBox="1">
            <a:spLocks noGrp="1"/>
          </p:cNvSpPr>
          <p:nvPr>
            <p:ph type="body" idx="1"/>
          </p:nvPr>
        </p:nvSpPr>
        <p:spPr>
          <a:xfrm>
            <a:off x="1104900" y="1277938"/>
            <a:ext cx="7581900" cy="36480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Font typeface="Roboto"/>
              <a:buChar char="▸"/>
            </a:pPr>
            <a:r>
              <a:rPr lang="en-US" sz="2000"/>
              <a:t>New Teams</a:t>
            </a:r>
            <a:endParaRPr/>
          </a:p>
          <a:p>
            <a:pPr marL="0" lvl="0" indent="0" algn="l" rtl="0">
              <a:lnSpc>
                <a:spcPct val="100000"/>
              </a:lnSpc>
              <a:spcBef>
                <a:spcPts val="0"/>
              </a:spcBef>
              <a:spcAft>
                <a:spcPts val="0"/>
              </a:spcAft>
              <a:buSzPts val="3000"/>
              <a:buNone/>
            </a:pPr>
            <a:endParaRPr sz="1600"/>
          </a:p>
          <a:p>
            <a:pPr marL="0" lvl="0" indent="0" algn="l" rtl="0">
              <a:lnSpc>
                <a:spcPct val="100000"/>
              </a:lnSpc>
              <a:spcBef>
                <a:spcPts val="0"/>
              </a:spcBef>
              <a:spcAft>
                <a:spcPts val="0"/>
              </a:spcAft>
              <a:buSzPts val="3000"/>
              <a:buNone/>
            </a:pPr>
            <a:r>
              <a:rPr lang="en-US" sz="2000"/>
              <a:t>	</a:t>
            </a:r>
            <a:r>
              <a:rPr lang="en-US" sz="1600"/>
              <a:t>Argentina		Botines de Acero (Cordoba)</a:t>
            </a:r>
            <a:endParaRPr/>
          </a:p>
          <a:p>
            <a:pPr marL="0" lvl="0" indent="0" algn="l" rtl="0">
              <a:lnSpc>
                <a:spcPct val="100000"/>
              </a:lnSpc>
              <a:spcBef>
                <a:spcPts val="0"/>
              </a:spcBef>
              <a:spcAft>
                <a:spcPts val="0"/>
              </a:spcAft>
              <a:buSzPts val="3000"/>
              <a:buNone/>
            </a:pPr>
            <a:endParaRPr sz="1600"/>
          </a:p>
          <a:p>
            <a:pPr marL="0" lvl="0" indent="0" algn="l" rtl="0">
              <a:lnSpc>
                <a:spcPct val="100000"/>
              </a:lnSpc>
              <a:spcBef>
                <a:spcPts val="0"/>
              </a:spcBef>
              <a:spcAft>
                <a:spcPts val="0"/>
              </a:spcAft>
              <a:buSzPts val="3000"/>
              <a:buNone/>
            </a:pPr>
            <a:r>
              <a:rPr lang="en-US" sz="1600"/>
              <a:t>	México 		Rayados (Monterrey)</a:t>
            </a:r>
            <a:endParaRPr/>
          </a:p>
          <a:p>
            <a:pPr marL="0" lvl="0" indent="0" algn="l" rtl="0">
              <a:lnSpc>
                <a:spcPct val="100000"/>
              </a:lnSpc>
              <a:spcBef>
                <a:spcPts val="0"/>
              </a:spcBef>
              <a:spcAft>
                <a:spcPts val="0"/>
              </a:spcAft>
              <a:buSzPts val="3000"/>
              <a:buNone/>
            </a:pPr>
            <a:endParaRPr sz="1600"/>
          </a:p>
          <a:p>
            <a:pPr marL="0" lvl="0" indent="0" algn="l" rtl="0">
              <a:lnSpc>
                <a:spcPct val="100000"/>
              </a:lnSpc>
              <a:spcBef>
                <a:spcPts val="0"/>
              </a:spcBef>
              <a:spcAft>
                <a:spcPts val="0"/>
              </a:spcAft>
              <a:buSzPts val="3000"/>
              <a:buNone/>
            </a:pPr>
            <a:r>
              <a:rPr lang="en-US" sz="1600"/>
              <a:t>	USA		The Green Machine (Texas) </a:t>
            </a:r>
            <a:endParaRPr/>
          </a:p>
          <a:p>
            <a:pPr marL="190500" lvl="0" indent="-63500" algn="l" rtl="0">
              <a:lnSpc>
                <a:spcPct val="100000"/>
              </a:lnSpc>
              <a:spcBef>
                <a:spcPts val="0"/>
              </a:spcBef>
              <a:spcAft>
                <a:spcPts val="0"/>
              </a:spcAft>
              <a:buSzPts val="2000"/>
              <a:buFont typeface="Roboto"/>
              <a:buNone/>
            </a:pPr>
            <a:endParaRPr sz="2000"/>
          </a:p>
          <a:p>
            <a:pPr marL="190500" lvl="0" indent="-190500" algn="l" rtl="0">
              <a:lnSpc>
                <a:spcPct val="100000"/>
              </a:lnSpc>
              <a:spcBef>
                <a:spcPts val="0"/>
              </a:spcBef>
              <a:spcAft>
                <a:spcPts val="0"/>
              </a:spcAft>
              <a:buSzPts val="2000"/>
              <a:buFont typeface="Roboto"/>
              <a:buChar char="▸"/>
            </a:pPr>
            <a:r>
              <a:rPr lang="en-US" sz="2000"/>
              <a:t>Next Countries   </a:t>
            </a:r>
            <a:endParaRPr/>
          </a:p>
          <a:p>
            <a:pPr marL="0" lvl="0" indent="0" algn="l" rtl="0">
              <a:lnSpc>
                <a:spcPct val="100000"/>
              </a:lnSpc>
              <a:spcBef>
                <a:spcPts val="0"/>
              </a:spcBef>
              <a:spcAft>
                <a:spcPts val="0"/>
              </a:spcAft>
              <a:buSzPts val="3000"/>
              <a:buNone/>
            </a:pPr>
            <a:r>
              <a:rPr lang="en-US" sz="2000"/>
              <a:t>	</a:t>
            </a:r>
            <a:r>
              <a:rPr lang="en-US" sz="1600"/>
              <a:t>Guatemala (in process)</a:t>
            </a:r>
            <a:endParaRPr/>
          </a:p>
          <a:p>
            <a:pPr marL="0" lvl="0" indent="0" algn="l" rtl="0">
              <a:lnSpc>
                <a:spcPct val="100000"/>
              </a:lnSpc>
              <a:spcBef>
                <a:spcPts val="0"/>
              </a:spcBef>
              <a:spcAft>
                <a:spcPts val="0"/>
              </a:spcAft>
              <a:buSzPts val="3000"/>
              <a:buNone/>
            </a:pPr>
            <a:r>
              <a:rPr lang="en-US" sz="1600"/>
              <a:t>	Chile (stand by)</a:t>
            </a:r>
            <a:endParaRPr/>
          </a:p>
          <a:p>
            <a:pPr marL="0" lvl="0" indent="0" algn="l" rtl="0">
              <a:lnSpc>
                <a:spcPct val="100000"/>
              </a:lnSpc>
              <a:spcBef>
                <a:spcPts val="0"/>
              </a:spcBef>
              <a:spcAft>
                <a:spcPts val="0"/>
              </a:spcAft>
              <a:buSzPts val="3000"/>
              <a:buNone/>
            </a:pPr>
            <a:endParaRPr sz="2000"/>
          </a:p>
          <a:p>
            <a:pPr marL="0" lvl="0" indent="0" algn="l" rtl="0">
              <a:lnSpc>
                <a:spcPct val="100000"/>
              </a:lnSpc>
              <a:spcBef>
                <a:spcPts val="0"/>
              </a:spcBef>
              <a:spcAft>
                <a:spcPts val="0"/>
              </a:spcAft>
              <a:buSzPts val="3000"/>
              <a:buNone/>
            </a:pPr>
            <a:endParaRPr sz="2000"/>
          </a:p>
          <a:p>
            <a:pPr marL="0" lvl="0" indent="0" algn="l" rtl="0">
              <a:lnSpc>
                <a:spcPct val="100000"/>
              </a:lnSpc>
              <a:spcBef>
                <a:spcPts val="0"/>
              </a:spcBef>
              <a:spcAft>
                <a:spcPts val="0"/>
              </a:spcAft>
              <a:buSzPts val="3000"/>
              <a:buNone/>
            </a:pPr>
            <a:endParaRPr sz="2000"/>
          </a:p>
          <a:p>
            <a:pPr marL="0" lvl="0" indent="0" algn="l" rtl="0">
              <a:lnSpc>
                <a:spcPct val="100000"/>
              </a:lnSpc>
              <a:spcBef>
                <a:spcPts val="0"/>
              </a:spcBef>
              <a:spcAft>
                <a:spcPts val="0"/>
              </a:spcAft>
              <a:buSzPts val="3000"/>
              <a:buNone/>
            </a:pPr>
            <a:endParaRPr sz="2000"/>
          </a:p>
          <a:p>
            <a:pPr marL="0" lvl="0" indent="0" algn="l" rtl="0">
              <a:lnSpc>
                <a:spcPct val="100000"/>
              </a:lnSpc>
              <a:spcBef>
                <a:spcPts val="0"/>
              </a:spcBef>
              <a:spcAft>
                <a:spcPts val="0"/>
              </a:spcAft>
              <a:buSzPts val="3000"/>
              <a:buNone/>
            </a:pPr>
            <a:endParaRPr sz="2000"/>
          </a:p>
          <a:p>
            <a:pPr marL="0" lvl="0" indent="0" algn="l" rtl="0">
              <a:lnSpc>
                <a:spcPct val="100000"/>
              </a:lnSpc>
              <a:spcBef>
                <a:spcPts val="0"/>
              </a:spcBef>
              <a:spcAft>
                <a:spcPts val="0"/>
              </a:spcAft>
              <a:buSzPts val="3000"/>
              <a:buNone/>
            </a:pPr>
            <a:endParaRPr sz="2000"/>
          </a:p>
          <a:p>
            <a:pPr marL="190500" lvl="0" indent="0" algn="l" rtl="0">
              <a:lnSpc>
                <a:spcPct val="100000"/>
              </a:lnSpc>
              <a:spcBef>
                <a:spcPts val="0"/>
              </a:spcBef>
              <a:spcAft>
                <a:spcPts val="0"/>
              </a:spcAft>
              <a:buSzPts val="3000"/>
              <a:buNone/>
            </a:pPr>
            <a:endParaRPr sz="2000"/>
          </a:p>
        </p:txBody>
      </p:sp>
      <p:sp>
        <p:nvSpPr>
          <p:cNvPr id="202" name="Google Shape;202;p16"/>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16</a:t>
            </a:fld>
            <a:endParaRPr sz="1400" b="0">
              <a:solidFill>
                <a:schemeClr val="lt1"/>
              </a:solidFill>
              <a:latin typeface="Arial"/>
              <a:ea typeface="Arial"/>
              <a:cs typeface="Arial"/>
              <a:sym typeface="Arial"/>
            </a:endParaRPr>
          </a:p>
        </p:txBody>
      </p:sp>
      <p:sp>
        <p:nvSpPr>
          <p:cNvPr id="203" name="Google Shape;203;p16"/>
          <p:cNvSpPr/>
          <p:nvPr/>
        </p:nvSpPr>
        <p:spPr>
          <a:xfrm rot="-5400000">
            <a:off x="3418747" y="1894015"/>
            <a:ext cx="188460" cy="404459"/>
          </a:xfrm>
          <a:prstGeom prst="downArrow">
            <a:avLst>
              <a:gd name="adj1" fmla="val 50000"/>
              <a:gd name="adj2" fmla="val 50000"/>
            </a:avLst>
          </a:prstGeom>
          <a:solidFill>
            <a:schemeClr val="accent1"/>
          </a:solidFill>
          <a:ln w="25400" cap="flat" cmpd="sng">
            <a:solidFill>
              <a:srgbClr val="2A5E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16"/>
          <p:cNvSpPr/>
          <p:nvPr/>
        </p:nvSpPr>
        <p:spPr>
          <a:xfrm rot="-5400000">
            <a:off x="3418746" y="2874347"/>
            <a:ext cx="188460" cy="404459"/>
          </a:xfrm>
          <a:prstGeom prst="downArrow">
            <a:avLst>
              <a:gd name="adj1" fmla="val 50000"/>
              <a:gd name="adj2" fmla="val 50000"/>
            </a:avLst>
          </a:prstGeom>
          <a:solidFill>
            <a:schemeClr val="accent1"/>
          </a:solidFill>
          <a:ln w="25400" cap="flat" cmpd="sng">
            <a:solidFill>
              <a:srgbClr val="2A5E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5" name="Google Shape;205;p16"/>
          <p:cNvSpPr/>
          <p:nvPr/>
        </p:nvSpPr>
        <p:spPr>
          <a:xfrm rot="-5400000">
            <a:off x="3418747" y="2384180"/>
            <a:ext cx="188460" cy="404459"/>
          </a:xfrm>
          <a:prstGeom prst="downArrow">
            <a:avLst>
              <a:gd name="adj1" fmla="val 50000"/>
              <a:gd name="adj2" fmla="val 50000"/>
            </a:avLst>
          </a:prstGeom>
          <a:solidFill>
            <a:schemeClr val="accent1"/>
          </a:solidFill>
          <a:ln w="25400" cap="flat" cmpd="sng">
            <a:solidFill>
              <a:srgbClr val="2A5E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6" name="Google Shape;206;p16" descr="Logotipo&#10;&#10;Descripción generada automáticamente"/>
          <p:cNvPicPr preferRelativeResize="0"/>
          <p:nvPr/>
        </p:nvPicPr>
        <p:blipFill rotWithShape="1">
          <a:blip r:embed="rId3">
            <a:alphaModFix/>
          </a:blip>
          <a:srcRect/>
          <a:stretch/>
        </p:blipFill>
        <p:spPr>
          <a:xfrm>
            <a:off x="4481275" y="3583642"/>
            <a:ext cx="1111478" cy="1085944"/>
          </a:xfrm>
          <a:prstGeom prst="rect">
            <a:avLst/>
          </a:prstGeom>
          <a:noFill/>
          <a:ln>
            <a:noFill/>
          </a:ln>
        </p:spPr>
      </p:pic>
      <p:pic>
        <p:nvPicPr>
          <p:cNvPr id="207" name="Google Shape;207;p16" descr="Logotipo, nombre de la empresa&#10;&#10;Descripción generada automáticamente"/>
          <p:cNvPicPr preferRelativeResize="0"/>
          <p:nvPr/>
        </p:nvPicPr>
        <p:blipFill rotWithShape="1">
          <a:blip r:embed="rId4">
            <a:alphaModFix/>
          </a:blip>
          <a:srcRect/>
          <a:stretch/>
        </p:blipFill>
        <p:spPr>
          <a:xfrm>
            <a:off x="5745124" y="3661730"/>
            <a:ext cx="929768" cy="929768"/>
          </a:xfrm>
          <a:prstGeom prst="rect">
            <a:avLst/>
          </a:prstGeom>
          <a:noFill/>
          <a:ln>
            <a:noFill/>
          </a:ln>
        </p:spPr>
      </p:pic>
      <p:pic>
        <p:nvPicPr>
          <p:cNvPr id="208" name="Google Shape;208;p16" descr="Logotipo&#10;&#10;Descripción generada automáticamente"/>
          <p:cNvPicPr preferRelativeResize="0"/>
          <p:nvPr/>
        </p:nvPicPr>
        <p:blipFill rotWithShape="1">
          <a:blip r:embed="rId5">
            <a:alphaModFix/>
          </a:blip>
          <a:srcRect/>
          <a:stretch/>
        </p:blipFill>
        <p:spPr>
          <a:xfrm>
            <a:off x="7109332" y="1537130"/>
            <a:ext cx="929768" cy="9297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7"/>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214" name="Google Shape;214;p17"/>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17</a:t>
            </a:fld>
            <a:endParaRPr>
              <a:solidFill>
                <a:schemeClr val="lt1"/>
              </a:solidFill>
            </a:endParaRPr>
          </a:p>
        </p:txBody>
      </p:sp>
      <p:pic>
        <p:nvPicPr>
          <p:cNvPr id="215" name="Google Shape;215;p17"/>
          <p:cNvPicPr preferRelativeResize="0"/>
          <p:nvPr/>
        </p:nvPicPr>
        <p:blipFill rotWithShape="1">
          <a:blip r:embed="rId3">
            <a:alphaModFix amt="23000"/>
          </a:blip>
          <a:srcRect t="9527" b="9527"/>
          <a:stretch/>
        </p:blipFill>
        <p:spPr>
          <a:xfrm>
            <a:off x="455648" y="964375"/>
            <a:ext cx="8884553" cy="3951124"/>
          </a:xfrm>
          <a:prstGeom prst="rect">
            <a:avLst/>
          </a:prstGeom>
          <a:noFill/>
          <a:ln>
            <a:noFill/>
          </a:ln>
        </p:spPr>
      </p:pic>
      <p:sp>
        <p:nvSpPr>
          <p:cNvPr id="216" name="Google Shape;216;p17"/>
          <p:cNvSpPr txBox="1"/>
          <p:nvPr/>
        </p:nvSpPr>
        <p:spPr>
          <a:xfrm>
            <a:off x="2738100" y="2648838"/>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8"/>
          <p:cNvSpPr txBox="1">
            <a:spLocks noGrp="1"/>
          </p:cNvSpPr>
          <p:nvPr>
            <p:ph type="title"/>
          </p:nvPr>
        </p:nvSpPr>
        <p:spPr>
          <a:xfrm>
            <a:off x="1104900" y="276225"/>
            <a:ext cx="7908925"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TRISTRAM PETERS - ASIA PACIFIC OCEANIA ZONE</a:t>
            </a:r>
            <a:endParaRPr/>
          </a:p>
        </p:txBody>
      </p:sp>
      <p:sp>
        <p:nvSpPr>
          <p:cNvPr id="222" name="Google Shape;222;p18"/>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18</a:t>
            </a:fld>
            <a:endParaRPr sz="1400" b="0">
              <a:solidFill>
                <a:schemeClr val="lt1"/>
              </a:solidFill>
              <a:latin typeface="Arial"/>
              <a:ea typeface="Arial"/>
              <a:cs typeface="Arial"/>
              <a:sym typeface="Arial"/>
            </a:endParaRPr>
          </a:p>
        </p:txBody>
      </p:sp>
      <p:pic>
        <p:nvPicPr>
          <p:cNvPr id="223" name="Google Shape;223;p18" descr="APO.jpg"/>
          <p:cNvPicPr preferRelativeResize="0"/>
          <p:nvPr/>
        </p:nvPicPr>
        <p:blipFill rotWithShape="1">
          <a:blip r:embed="rId3">
            <a:alphaModFix/>
          </a:blip>
          <a:srcRect/>
          <a:stretch/>
        </p:blipFill>
        <p:spPr>
          <a:xfrm>
            <a:off x="2846388" y="1314450"/>
            <a:ext cx="3455987" cy="34559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9"/>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19</a:t>
            </a:fld>
            <a:endParaRPr sz="1400" b="0">
              <a:solidFill>
                <a:schemeClr val="lt1"/>
              </a:solidFill>
              <a:latin typeface="Arial"/>
              <a:ea typeface="Arial"/>
              <a:cs typeface="Arial"/>
              <a:sym typeface="Arial"/>
            </a:endParaRPr>
          </a:p>
        </p:txBody>
      </p:sp>
      <p:sp>
        <p:nvSpPr>
          <p:cNvPr id="229" name="Google Shape;229;p19"/>
          <p:cNvSpPr txBox="1">
            <a:spLocks noGrp="1"/>
          </p:cNvSpPr>
          <p:nvPr>
            <p:ph type="body" idx="1"/>
          </p:nvPr>
        </p:nvSpPr>
        <p:spPr>
          <a:xfrm>
            <a:off x="1104900" y="1239838"/>
            <a:ext cx="8039100" cy="36480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Font typeface="Roboto"/>
              <a:buChar char="▸"/>
            </a:pPr>
            <a:r>
              <a:rPr lang="en-US" sz="2000">
                <a:latin typeface="Roboto"/>
                <a:ea typeface="Roboto"/>
                <a:cs typeface="Roboto"/>
                <a:sym typeface="Roboto"/>
              </a:rPr>
              <a:t>The APO Zone Congress ExCo:</a:t>
            </a:r>
            <a:endParaRPr/>
          </a:p>
          <a:p>
            <a:pPr marL="190500" lvl="0" indent="-63500" algn="l" rtl="0">
              <a:lnSpc>
                <a:spcPct val="100000"/>
              </a:lnSpc>
              <a:spcBef>
                <a:spcPts val="0"/>
              </a:spcBef>
              <a:spcAft>
                <a:spcPts val="0"/>
              </a:spcAft>
              <a:buSzPts val="2000"/>
              <a:buFont typeface="Roboto"/>
              <a:buNone/>
            </a:pP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President: Mr. Shinchiro Obata-san (Japan)</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Vice-President: Ms. Cecelia Hutchinson-Parsons (Aus)</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Communications: Mr. Jo Yamaki-San (Japan)</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Director of Sport: vacant</a:t>
            </a:r>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Treasurer: vacant</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General Secretary: Mr. Tristram Peters</a:t>
            </a:r>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Guardians: Mr. Matt Cross (Aus), Mr.Tadanori Yoshino-San (Japan), Ms. Angela Pulini (NZ), Mr. Jingon Kim (Korea)</a:t>
            </a:r>
            <a:endParaRPr/>
          </a:p>
          <a:p>
            <a:pPr marL="190500" lvl="0" indent="0" algn="l" rtl="0">
              <a:lnSpc>
                <a:spcPct val="100000"/>
              </a:lnSpc>
              <a:spcBef>
                <a:spcPts val="0"/>
              </a:spcBef>
              <a:spcAft>
                <a:spcPts val="0"/>
              </a:spcAft>
              <a:buSzPts val="3000"/>
              <a:buFont typeface="Roboto"/>
              <a:buNone/>
            </a:pPr>
            <a:endParaRPr>
              <a:latin typeface="Roboto"/>
              <a:ea typeface="Roboto"/>
              <a:cs typeface="Roboto"/>
              <a:sym typeface="Roboto"/>
            </a:endParaRPr>
          </a:p>
        </p:txBody>
      </p:sp>
      <p:sp>
        <p:nvSpPr>
          <p:cNvPr id="230" name="Google Shape;230;p19"/>
          <p:cNvSpPr txBox="1">
            <a:spLocks noGrp="1"/>
          </p:cNvSpPr>
          <p:nvPr>
            <p:ph type="title"/>
          </p:nvPr>
        </p:nvSpPr>
        <p:spPr>
          <a:xfrm>
            <a:off x="1104900" y="276225"/>
            <a:ext cx="803910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ASIA PACIFIC OCEANIA ZONE – BRIEF SUMMARY</a:t>
            </a:r>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TEAMS DIRECTIONS</a:t>
            </a:r>
            <a:endParaRPr/>
          </a:p>
        </p:txBody>
      </p:sp>
      <p:sp>
        <p:nvSpPr>
          <p:cNvPr id="76" name="Google Shape;76;p2"/>
          <p:cNvSpPr txBox="1">
            <a:spLocks noGrp="1"/>
          </p:cNvSpPr>
          <p:nvPr>
            <p:ph type="body" idx="1"/>
          </p:nvPr>
        </p:nvSpPr>
        <p:spPr>
          <a:xfrm>
            <a:off x="969963" y="1236664"/>
            <a:ext cx="5404711" cy="2786696"/>
          </a:xfrm>
          <a:prstGeom prst="rect">
            <a:avLst/>
          </a:prstGeom>
          <a:noFill/>
          <a:ln>
            <a:noFill/>
          </a:ln>
        </p:spPr>
        <p:txBody>
          <a:bodyPr spcFirstLastPara="1" wrap="square" lIns="91425" tIns="91425" rIns="91425" bIns="91425" anchor="t" anchorCtr="0">
            <a:normAutofit/>
          </a:bodyPr>
          <a:lstStyle/>
          <a:p>
            <a:pPr marL="457200" lvl="0" indent="-457200" algn="l" rtl="0">
              <a:lnSpc>
                <a:spcPct val="100000"/>
              </a:lnSpc>
              <a:spcBef>
                <a:spcPts val="0"/>
              </a:spcBef>
              <a:spcAft>
                <a:spcPts val="0"/>
              </a:spcAft>
              <a:buSzPts val="2000"/>
              <a:buFont typeface="Roboto"/>
              <a:buChar char="▸"/>
            </a:pPr>
            <a:r>
              <a:rPr lang="en-US" sz="2000">
                <a:latin typeface="Roboto"/>
                <a:ea typeface="Roboto"/>
                <a:cs typeface="Roboto"/>
                <a:sym typeface="Roboto"/>
              </a:rPr>
              <a:t>Mute Microphone</a:t>
            </a:r>
            <a:endParaRPr/>
          </a:p>
          <a:p>
            <a:pPr marL="457200" lvl="0" indent="-330200" algn="l" rtl="0">
              <a:lnSpc>
                <a:spcPct val="100000"/>
              </a:lnSpc>
              <a:spcBef>
                <a:spcPts val="0"/>
              </a:spcBef>
              <a:spcAft>
                <a:spcPts val="0"/>
              </a:spcAft>
              <a:buSzPts val="2000"/>
              <a:buFont typeface="Roboto"/>
              <a:buNone/>
            </a:pPr>
            <a:endParaRPr sz="2000">
              <a:latin typeface="Roboto"/>
              <a:ea typeface="Roboto"/>
              <a:cs typeface="Roboto"/>
              <a:sym typeface="Roboto"/>
            </a:endParaRPr>
          </a:p>
          <a:p>
            <a:pPr marL="457200" lvl="0" indent="-330200" algn="l" rtl="0">
              <a:lnSpc>
                <a:spcPct val="100000"/>
              </a:lnSpc>
              <a:spcBef>
                <a:spcPts val="0"/>
              </a:spcBef>
              <a:spcAft>
                <a:spcPts val="0"/>
              </a:spcAft>
              <a:buSzPts val="2000"/>
              <a:buFont typeface="Roboto"/>
              <a:buNone/>
            </a:pPr>
            <a:endParaRPr sz="2000">
              <a:latin typeface="Roboto"/>
              <a:ea typeface="Roboto"/>
              <a:cs typeface="Roboto"/>
              <a:sym typeface="Roboto"/>
            </a:endParaRPr>
          </a:p>
          <a:p>
            <a:pPr marL="457200" lvl="0" indent="-330200" algn="l" rtl="0">
              <a:lnSpc>
                <a:spcPct val="100000"/>
              </a:lnSpc>
              <a:spcBef>
                <a:spcPts val="0"/>
              </a:spcBef>
              <a:spcAft>
                <a:spcPts val="0"/>
              </a:spcAft>
              <a:buSzPts val="2000"/>
              <a:buFont typeface="Roboto"/>
              <a:buNone/>
            </a:pPr>
            <a:endParaRPr sz="2000">
              <a:latin typeface="Roboto"/>
              <a:ea typeface="Roboto"/>
              <a:cs typeface="Roboto"/>
              <a:sym typeface="Roboto"/>
            </a:endParaRPr>
          </a:p>
          <a:p>
            <a:pPr marL="457200" lvl="0" indent="-457200" algn="l" rtl="0">
              <a:lnSpc>
                <a:spcPct val="100000"/>
              </a:lnSpc>
              <a:spcBef>
                <a:spcPts val="0"/>
              </a:spcBef>
              <a:spcAft>
                <a:spcPts val="0"/>
              </a:spcAft>
              <a:buSzPts val="2000"/>
              <a:buFont typeface="Roboto"/>
              <a:buChar char="▸"/>
            </a:pPr>
            <a:r>
              <a:rPr lang="en-US" sz="2000">
                <a:latin typeface="Roboto"/>
                <a:ea typeface="Roboto"/>
                <a:cs typeface="Roboto"/>
                <a:sym typeface="Roboto"/>
              </a:rPr>
              <a:t>Raise your ‘hand’ to ask a question</a:t>
            </a:r>
            <a:endParaRPr/>
          </a:p>
          <a:p>
            <a:pPr marL="457200" lvl="0" indent="-457200" algn="l" rtl="0">
              <a:lnSpc>
                <a:spcPct val="100000"/>
              </a:lnSpc>
              <a:spcBef>
                <a:spcPts val="0"/>
              </a:spcBef>
              <a:spcAft>
                <a:spcPts val="0"/>
              </a:spcAft>
              <a:buSzPts val="2000"/>
              <a:buFont typeface="Roboto"/>
              <a:buChar char="▸"/>
            </a:pPr>
            <a:r>
              <a:rPr lang="en-US" sz="2000">
                <a:latin typeface="Roboto"/>
                <a:ea typeface="Roboto"/>
                <a:cs typeface="Roboto"/>
                <a:sym typeface="Roboto"/>
              </a:rPr>
              <a:t>Type ‘QUESTION’ in the chat box </a:t>
            </a:r>
            <a:endParaRPr/>
          </a:p>
          <a:p>
            <a:pPr marL="457200" lvl="0" indent="-457200" algn="l" rtl="0">
              <a:lnSpc>
                <a:spcPct val="100000"/>
              </a:lnSpc>
              <a:spcBef>
                <a:spcPts val="0"/>
              </a:spcBef>
              <a:spcAft>
                <a:spcPts val="0"/>
              </a:spcAft>
              <a:buSzPts val="2000"/>
              <a:buFont typeface="Roboto"/>
              <a:buChar char="▸"/>
            </a:pPr>
            <a:r>
              <a:rPr lang="en-US" sz="2000">
                <a:latin typeface="Roboto"/>
                <a:ea typeface="Roboto"/>
                <a:cs typeface="Roboto"/>
                <a:sym typeface="Roboto"/>
              </a:rPr>
              <a:t>Up to you if you want your camera on</a:t>
            </a:r>
            <a:endParaRPr/>
          </a:p>
          <a:p>
            <a:pPr marL="457200" lvl="0" indent="-457200" algn="l" rtl="0">
              <a:lnSpc>
                <a:spcPct val="100000"/>
              </a:lnSpc>
              <a:spcBef>
                <a:spcPts val="0"/>
              </a:spcBef>
              <a:spcAft>
                <a:spcPts val="0"/>
              </a:spcAft>
              <a:buSzPts val="2000"/>
              <a:buFont typeface="Roboto"/>
              <a:buChar char="▸"/>
            </a:pPr>
            <a:r>
              <a:rPr lang="en-US" sz="2000">
                <a:latin typeface="Roboto"/>
                <a:ea typeface="Roboto"/>
                <a:cs typeface="Roboto"/>
                <a:sym typeface="Roboto"/>
              </a:rPr>
              <a:t>We will be recording the session</a:t>
            </a:r>
            <a:endParaRPr/>
          </a:p>
          <a:p>
            <a:pPr marL="457200" lvl="0" indent="-330200" algn="l" rtl="0">
              <a:lnSpc>
                <a:spcPct val="100000"/>
              </a:lnSpc>
              <a:spcBef>
                <a:spcPts val="0"/>
              </a:spcBef>
              <a:spcAft>
                <a:spcPts val="0"/>
              </a:spcAft>
              <a:buSzPts val="2000"/>
              <a:buFont typeface="Roboto"/>
              <a:buNone/>
            </a:pPr>
            <a:endParaRPr sz="2000">
              <a:latin typeface="Roboto"/>
              <a:ea typeface="Roboto"/>
              <a:cs typeface="Roboto"/>
              <a:sym typeface="Roboto"/>
            </a:endParaRPr>
          </a:p>
        </p:txBody>
      </p:sp>
      <p:sp>
        <p:nvSpPr>
          <p:cNvPr id="77" name="Google Shape;77;p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2</a:t>
            </a:fld>
            <a:endParaRPr sz="1400" b="0">
              <a:solidFill>
                <a:srgbClr val="FFFFFF"/>
              </a:solidFill>
              <a:latin typeface="Arial"/>
              <a:ea typeface="Arial"/>
              <a:cs typeface="Arial"/>
              <a:sym typeface="Arial"/>
            </a:endParaRPr>
          </a:p>
        </p:txBody>
      </p:sp>
      <p:pic>
        <p:nvPicPr>
          <p:cNvPr id="78" name="Google Shape;78;p2"/>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79" name="Google Shape;79;p2"/>
          <p:cNvPicPr preferRelativeResize="0"/>
          <p:nvPr/>
        </p:nvPicPr>
        <p:blipFill rotWithShape="1">
          <a:blip r:embed="rId4">
            <a:alphaModFix/>
          </a:blip>
          <a:srcRect/>
          <a:stretch/>
        </p:blipFill>
        <p:spPr>
          <a:xfrm>
            <a:off x="7242175" y="3376613"/>
            <a:ext cx="1787525" cy="1412875"/>
          </a:xfrm>
          <a:prstGeom prst="rect">
            <a:avLst/>
          </a:prstGeom>
          <a:noFill/>
          <a:ln>
            <a:noFill/>
          </a:ln>
        </p:spPr>
      </p:pic>
      <p:pic>
        <p:nvPicPr>
          <p:cNvPr id="80" name="Google Shape;80;p2"/>
          <p:cNvPicPr preferRelativeResize="0"/>
          <p:nvPr/>
        </p:nvPicPr>
        <p:blipFill rotWithShape="1">
          <a:blip r:embed="rId5">
            <a:alphaModFix/>
          </a:blip>
          <a:srcRect/>
          <a:stretch/>
        </p:blipFill>
        <p:spPr>
          <a:xfrm>
            <a:off x="169976" y="1816690"/>
            <a:ext cx="6383065" cy="621846"/>
          </a:xfrm>
          <a:prstGeom prst="rect">
            <a:avLst/>
          </a:prstGeom>
          <a:noFill/>
          <a:ln>
            <a:noFill/>
          </a:ln>
        </p:spPr>
      </p:pic>
      <p:pic>
        <p:nvPicPr>
          <p:cNvPr id="81" name="Google Shape;81;p2"/>
          <p:cNvPicPr preferRelativeResize="0"/>
          <p:nvPr/>
        </p:nvPicPr>
        <p:blipFill rotWithShape="1">
          <a:blip r:embed="rId6">
            <a:alphaModFix/>
          </a:blip>
          <a:srcRect/>
          <a:stretch/>
        </p:blipFill>
        <p:spPr>
          <a:xfrm>
            <a:off x="5801416" y="2469970"/>
            <a:ext cx="3720598" cy="22792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0"/>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20</a:t>
            </a:fld>
            <a:endParaRPr sz="1400" b="0">
              <a:solidFill>
                <a:schemeClr val="lt1"/>
              </a:solidFill>
              <a:latin typeface="Arial"/>
              <a:ea typeface="Arial"/>
              <a:cs typeface="Arial"/>
              <a:sym typeface="Arial"/>
            </a:endParaRPr>
          </a:p>
        </p:txBody>
      </p:sp>
      <p:sp>
        <p:nvSpPr>
          <p:cNvPr id="236" name="Google Shape;236;p20"/>
          <p:cNvSpPr txBox="1">
            <a:spLocks noGrp="1"/>
          </p:cNvSpPr>
          <p:nvPr>
            <p:ph type="body" idx="1"/>
          </p:nvPr>
        </p:nvSpPr>
        <p:spPr>
          <a:xfrm>
            <a:off x="742950" y="1253450"/>
            <a:ext cx="7858200" cy="3260100"/>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Font typeface="Roboto"/>
              <a:buChar char="▸"/>
            </a:pPr>
            <a:r>
              <a:rPr lang="en-US" sz="2000" b="1">
                <a:latin typeface="Roboto"/>
                <a:ea typeface="Roboto"/>
                <a:cs typeface="Roboto"/>
                <a:sym typeface="Roboto"/>
              </a:rPr>
              <a:t>The APO Zone currently has </a:t>
            </a:r>
            <a:r>
              <a:rPr lang="en-US" sz="2000" b="1"/>
              <a:t>four</a:t>
            </a:r>
            <a:r>
              <a:rPr lang="en-US" sz="2000" b="1">
                <a:latin typeface="Roboto"/>
                <a:ea typeface="Roboto"/>
                <a:cs typeface="Roboto"/>
                <a:sym typeface="Roboto"/>
              </a:rPr>
              <a:t> members for 20</a:t>
            </a:r>
            <a:r>
              <a:rPr lang="en-US" sz="2000" b="1"/>
              <a:t>21</a:t>
            </a:r>
            <a:r>
              <a:rPr lang="en-US" sz="2000" b="1">
                <a:latin typeface="Roboto"/>
                <a:ea typeface="Roboto"/>
                <a:cs typeface="Roboto"/>
                <a:sym typeface="Roboto"/>
              </a:rPr>
              <a:t>:</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Australia</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Japan</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New Zealand</a:t>
            </a:r>
            <a:endParaRPr sz="2000">
              <a:latin typeface="Roboto"/>
              <a:ea typeface="Roboto"/>
              <a:cs typeface="Roboto"/>
              <a:sym typeface="Roboto"/>
            </a:endParaRPr>
          </a:p>
          <a:p>
            <a:pPr marL="609600" lvl="1" indent="-152400" algn="l" rtl="0">
              <a:lnSpc>
                <a:spcPct val="100000"/>
              </a:lnSpc>
              <a:spcBef>
                <a:spcPts val="0"/>
              </a:spcBef>
              <a:spcAft>
                <a:spcPts val="0"/>
              </a:spcAft>
              <a:buSzPts val="2000"/>
              <a:buChar char="▹"/>
            </a:pPr>
            <a:r>
              <a:rPr lang="en-US" sz="2000"/>
              <a:t>Korea</a:t>
            </a:r>
            <a:endParaRPr sz="2000"/>
          </a:p>
          <a:p>
            <a:pPr marL="0" lvl="0" indent="190500" algn="l" rtl="0">
              <a:lnSpc>
                <a:spcPct val="100000"/>
              </a:lnSpc>
              <a:spcBef>
                <a:spcPts val="0"/>
              </a:spcBef>
              <a:spcAft>
                <a:spcPts val="0"/>
              </a:spcAft>
              <a:buSzPts val="2000"/>
              <a:buFont typeface="Roboto"/>
              <a:buNone/>
            </a:pPr>
            <a:endParaRPr sz="2000">
              <a:latin typeface="Roboto"/>
              <a:ea typeface="Roboto"/>
              <a:cs typeface="Roboto"/>
              <a:sym typeface="Roboto"/>
            </a:endParaRPr>
          </a:p>
          <a:p>
            <a:pPr marL="190500" lvl="0" indent="-190500" algn="l" rtl="0">
              <a:lnSpc>
                <a:spcPct val="100000"/>
              </a:lnSpc>
              <a:spcBef>
                <a:spcPts val="0"/>
              </a:spcBef>
              <a:spcAft>
                <a:spcPts val="0"/>
              </a:spcAft>
              <a:buSzPts val="2000"/>
              <a:buFont typeface="Roboto"/>
              <a:buChar char="▸"/>
            </a:pPr>
            <a:r>
              <a:rPr lang="en-US" sz="2000" b="1">
                <a:latin typeface="Roboto"/>
                <a:ea typeface="Roboto"/>
                <a:cs typeface="Roboto"/>
                <a:sym typeface="Roboto"/>
              </a:rPr>
              <a:t>Nations developing the sport:</a:t>
            </a:r>
            <a:endParaRPr sz="2000" b="1">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India</a:t>
            </a:r>
            <a:endParaRPr sz="2000">
              <a:latin typeface="Roboto"/>
              <a:ea typeface="Roboto"/>
              <a:cs typeface="Roboto"/>
              <a:sym typeface="Roboto"/>
            </a:endParaRPr>
          </a:p>
          <a:p>
            <a:pPr marL="609600" lvl="1" indent="-152400" algn="l" rtl="0">
              <a:lnSpc>
                <a:spcPct val="100000"/>
              </a:lnSpc>
              <a:spcBef>
                <a:spcPts val="0"/>
              </a:spcBef>
              <a:spcAft>
                <a:spcPts val="0"/>
              </a:spcAft>
              <a:buSzPts val="2000"/>
              <a:buFont typeface="Roboto"/>
              <a:buChar char="▹"/>
            </a:pPr>
            <a:r>
              <a:rPr lang="en-US" sz="2000">
                <a:latin typeface="Roboto"/>
                <a:ea typeface="Roboto"/>
                <a:cs typeface="Roboto"/>
                <a:sym typeface="Roboto"/>
              </a:rPr>
              <a:t>Singapore</a:t>
            </a:r>
            <a:endParaRPr sz="2000">
              <a:latin typeface="Roboto"/>
              <a:ea typeface="Roboto"/>
              <a:cs typeface="Roboto"/>
              <a:sym typeface="Roboto"/>
            </a:endParaRPr>
          </a:p>
          <a:p>
            <a:pPr marL="190500" lvl="0" indent="0" algn="l" rtl="0">
              <a:lnSpc>
                <a:spcPct val="100000"/>
              </a:lnSpc>
              <a:spcBef>
                <a:spcPts val="0"/>
              </a:spcBef>
              <a:spcAft>
                <a:spcPts val="0"/>
              </a:spcAft>
              <a:buSzPts val="3000"/>
              <a:buFont typeface="Roboto"/>
              <a:buNone/>
            </a:pPr>
            <a:endParaRPr>
              <a:latin typeface="Roboto"/>
              <a:ea typeface="Roboto"/>
              <a:cs typeface="Roboto"/>
              <a:sym typeface="Roboto"/>
            </a:endParaRPr>
          </a:p>
        </p:txBody>
      </p:sp>
      <p:sp>
        <p:nvSpPr>
          <p:cNvPr id="237" name="Google Shape;237;p20"/>
          <p:cNvSpPr txBox="1">
            <a:spLocks noGrp="1"/>
          </p:cNvSpPr>
          <p:nvPr>
            <p:ph type="title"/>
          </p:nvPr>
        </p:nvSpPr>
        <p:spPr>
          <a:xfrm>
            <a:off x="1104900" y="276225"/>
            <a:ext cx="803910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ASIA PACIFIC OCEANIA ZONE: BRIEF SUMMARY</a:t>
            </a:r>
            <a:endParaRPr/>
          </a:p>
        </p:txBody>
      </p:sp>
      <p:pic>
        <p:nvPicPr>
          <p:cNvPr id="238" name="Google Shape;238;p20"/>
          <p:cNvPicPr preferRelativeResize="0"/>
          <p:nvPr/>
        </p:nvPicPr>
        <p:blipFill rotWithShape="1">
          <a:blip r:embed="rId3">
            <a:alphaModFix/>
          </a:blip>
          <a:srcRect/>
          <a:stretch/>
        </p:blipFill>
        <p:spPr>
          <a:xfrm>
            <a:off x="4535775" y="1907050"/>
            <a:ext cx="4031797" cy="27621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1"/>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21</a:t>
            </a:fld>
            <a:endParaRPr sz="1400" b="0">
              <a:solidFill>
                <a:schemeClr val="lt1"/>
              </a:solidFill>
              <a:latin typeface="Arial"/>
              <a:ea typeface="Arial"/>
              <a:cs typeface="Arial"/>
              <a:sym typeface="Arial"/>
            </a:endParaRPr>
          </a:p>
        </p:txBody>
      </p:sp>
      <p:sp>
        <p:nvSpPr>
          <p:cNvPr id="244" name="Google Shape;244;p21"/>
          <p:cNvSpPr txBox="1">
            <a:spLocks noGrp="1"/>
          </p:cNvSpPr>
          <p:nvPr>
            <p:ph type="body" idx="1"/>
          </p:nvPr>
        </p:nvSpPr>
        <p:spPr>
          <a:xfrm>
            <a:off x="1046472" y="1367101"/>
            <a:ext cx="3525528" cy="337394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Font typeface="Roboto"/>
              <a:buNone/>
            </a:pPr>
            <a:r>
              <a:rPr lang="en-US" sz="2000" b="1">
                <a:solidFill>
                  <a:schemeClr val="dk1"/>
                </a:solidFill>
              </a:rPr>
              <a:t>Updates:</a:t>
            </a:r>
            <a:endParaRPr/>
          </a:p>
          <a:p>
            <a:pPr marL="0" lvl="0" indent="190500" algn="l" rtl="0">
              <a:lnSpc>
                <a:spcPct val="100000"/>
              </a:lnSpc>
              <a:spcBef>
                <a:spcPts val="0"/>
              </a:spcBef>
              <a:spcAft>
                <a:spcPts val="0"/>
              </a:spcAft>
              <a:buSzPts val="2000"/>
              <a:buFont typeface="Roboto"/>
              <a:buNone/>
            </a:pPr>
            <a:endParaRPr sz="800"/>
          </a:p>
          <a:p>
            <a:pPr marL="190500" lvl="0" indent="-190500" algn="l" rtl="0">
              <a:lnSpc>
                <a:spcPct val="100000"/>
              </a:lnSpc>
              <a:spcBef>
                <a:spcPts val="0"/>
              </a:spcBef>
              <a:spcAft>
                <a:spcPts val="0"/>
              </a:spcAft>
              <a:buSzPts val="2000"/>
              <a:buChar char="▸"/>
            </a:pPr>
            <a:r>
              <a:rPr lang="en-US" sz="2000" b="1"/>
              <a:t>World Cup launch</a:t>
            </a:r>
            <a:endParaRPr/>
          </a:p>
          <a:p>
            <a:pPr marL="190500" lvl="0" indent="-190500" algn="l" rtl="0">
              <a:lnSpc>
                <a:spcPct val="100000"/>
              </a:lnSpc>
              <a:spcBef>
                <a:spcPts val="0"/>
              </a:spcBef>
              <a:spcAft>
                <a:spcPts val="0"/>
              </a:spcAft>
              <a:buSzPts val="2000"/>
              <a:buChar char="▸"/>
            </a:pPr>
            <a:r>
              <a:rPr lang="en-US" sz="2000" b="1"/>
              <a:t>FIPFA Workshops for NOPFs, Players and Coaches</a:t>
            </a:r>
            <a:endParaRPr/>
          </a:p>
          <a:p>
            <a:pPr marL="190500" lvl="0" indent="-190500" algn="l" rtl="0">
              <a:lnSpc>
                <a:spcPct val="100000"/>
              </a:lnSpc>
              <a:spcBef>
                <a:spcPts val="0"/>
              </a:spcBef>
              <a:spcAft>
                <a:spcPts val="0"/>
              </a:spcAft>
              <a:buSzPts val="2000"/>
              <a:buChar char="▸"/>
            </a:pPr>
            <a:r>
              <a:rPr lang="en-US" sz="2000" b="1"/>
              <a:t>APO Surveys</a:t>
            </a:r>
            <a:endParaRPr/>
          </a:p>
          <a:p>
            <a:pPr marL="190500" lvl="0" indent="-63500" algn="l" rtl="0">
              <a:lnSpc>
                <a:spcPct val="100000"/>
              </a:lnSpc>
              <a:spcBef>
                <a:spcPts val="0"/>
              </a:spcBef>
              <a:spcAft>
                <a:spcPts val="0"/>
              </a:spcAft>
              <a:buSzPts val="2000"/>
              <a:buNone/>
            </a:pPr>
            <a:endParaRPr sz="2000"/>
          </a:p>
          <a:p>
            <a:pPr marL="190500" lvl="0" indent="0" algn="l" rtl="0">
              <a:lnSpc>
                <a:spcPct val="100000"/>
              </a:lnSpc>
              <a:spcBef>
                <a:spcPts val="0"/>
              </a:spcBef>
              <a:spcAft>
                <a:spcPts val="0"/>
              </a:spcAft>
              <a:buSzPts val="3000"/>
              <a:buNone/>
            </a:pPr>
            <a:endParaRPr/>
          </a:p>
        </p:txBody>
      </p:sp>
      <p:sp>
        <p:nvSpPr>
          <p:cNvPr id="245" name="Google Shape;245;p21"/>
          <p:cNvSpPr txBox="1">
            <a:spLocks noGrp="1"/>
          </p:cNvSpPr>
          <p:nvPr>
            <p:ph type="title"/>
          </p:nvPr>
        </p:nvSpPr>
        <p:spPr>
          <a:xfrm>
            <a:off x="1104900" y="276225"/>
            <a:ext cx="803910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ASIA PACIFIC OCEANIA ZONE: TRISTRAM PETERS</a:t>
            </a:r>
            <a:endParaRPr b="1"/>
          </a:p>
        </p:txBody>
      </p:sp>
      <p:pic>
        <p:nvPicPr>
          <p:cNvPr id="246" name="Google Shape;246;p21"/>
          <p:cNvPicPr preferRelativeResize="0"/>
          <p:nvPr/>
        </p:nvPicPr>
        <p:blipFill rotWithShape="1">
          <a:blip r:embed="rId3">
            <a:alphaModFix/>
          </a:blip>
          <a:srcRect/>
          <a:stretch/>
        </p:blipFill>
        <p:spPr>
          <a:xfrm>
            <a:off x="4756416" y="1594917"/>
            <a:ext cx="3473184" cy="19536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2"/>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252" name="Google Shape;252;p22"/>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22</a:t>
            </a:fld>
            <a:endParaRPr>
              <a:solidFill>
                <a:schemeClr val="lt1"/>
              </a:solidFill>
            </a:endParaRPr>
          </a:p>
        </p:txBody>
      </p:sp>
      <p:pic>
        <p:nvPicPr>
          <p:cNvPr id="253" name="Google Shape;253;p22"/>
          <p:cNvPicPr preferRelativeResize="0"/>
          <p:nvPr/>
        </p:nvPicPr>
        <p:blipFill rotWithShape="1">
          <a:blip r:embed="rId3">
            <a:alphaModFix amt="24000"/>
          </a:blip>
          <a:srcRect t="7468" b="7467"/>
          <a:stretch/>
        </p:blipFill>
        <p:spPr>
          <a:xfrm>
            <a:off x="457200" y="1025175"/>
            <a:ext cx="8686799" cy="3890326"/>
          </a:xfrm>
          <a:prstGeom prst="rect">
            <a:avLst/>
          </a:prstGeom>
          <a:noFill/>
          <a:ln>
            <a:noFill/>
          </a:ln>
        </p:spPr>
      </p:pic>
      <p:sp>
        <p:nvSpPr>
          <p:cNvPr id="254" name="Google Shape;254;p22"/>
          <p:cNvSpPr txBox="1"/>
          <p:nvPr/>
        </p:nvSpPr>
        <p:spPr>
          <a:xfrm>
            <a:off x="3394250" y="3002913"/>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3"/>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DONAL BYRNE</a:t>
            </a:r>
            <a:r>
              <a:rPr lang="en-US" b="1">
                <a:latin typeface="Dosis"/>
                <a:ea typeface="Dosis"/>
                <a:cs typeface="Dosis"/>
                <a:sym typeface="Dosis"/>
              </a:rPr>
              <a:t> - </a:t>
            </a:r>
            <a:r>
              <a:rPr lang="en-US" b="1"/>
              <a:t>EUROPEAN ZONE</a:t>
            </a:r>
            <a:endParaRPr/>
          </a:p>
        </p:txBody>
      </p:sp>
      <p:sp>
        <p:nvSpPr>
          <p:cNvPr id="260" name="Google Shape;260;p23"/>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23</a:t>
            </a:fld>
            <a:endParaRPr sz="1400" b="0">
              <a:solidFill>
                <a:schemeClr val="lt1"/>
              </a:solidFill>
              <a:latin typeface="Arial"/>
              <a:ea typeface="Arial"/>
              <a:cs typeface="Arial"/>
              <a:sym typeface="Arial"/>
            </a:endParaRPr>
          </a:p>
        </p:txBody>
      </p:sp>
      <p:pic>
        <p:nvPicPr>
          <p:cNvPr id="261" name="Google Shape;261;p23"/>
          <p:cNvPicPr preferRelativeResize="0"/>
          <p:nvPr/>
        </p:nvPicPr>
        <p:blipFill rotWithShape="1">
          <a:blip r:embed="rId3">
            <a:alphaModFix/>
          </a:blip>
          <a:srcRect/>
          <a:stretch/>
        </p:blipFill>
        <p:spPr>
          <a:xfrm>
            <a:off x="3484775" y="1405225"/>
            <a:ext cx="2662576" cy="3241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24</a:t>
            </a:fld>
            <a:endParaRPr sz="1400" b="0">
              <a:solidFill>
                <a:schemeClr val="lt1"/>
              </a:solidFill>
              <a:latin typeface="Arial"/>
              <a:ea typeface="Arial"/>
              <a:cs typeface="Arial"/>
              <a:sym typeface="Arial"/>
            </a:endParaRPr>
          </a:p>
        </p:txBody>
      </p:sp>
      <p:sp>
        <p:nvSpPr>
          <p:cNvPr id="267" name="Google Shape;267;p24"/>
          <p:cNvSpPr txBox="1">
            <a:spLocks noGrp="1"/>
          </p:cNvSpPr>
          <p:nvPr>
            <p:ph type="title"/>
          </p:nvPr>
        </p:nvSpPr>
        <p:spPr>
          <a:xfrm>
            <a:off x="1104900" y="276225"/>
            <a:ext cx="803910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 Online Engagement and Off-Court Activity</a:t>
            </a:r>
            <a:endParaRPr b="1"/>
          </a:p>
        </p:txBody>
      </p:sp>
      <p:pic>
        <p:nvPicPr>
          <p:cNvPr id="268" name="Google Shape;268;p24"/>
          <p:cNvPicPr preferRelativeResize="0"/>
          <p:nvPr/>
        </p:nvPicPr>
        <p:blipFill rotWithShape="1">
          <a:blip r:embed="rId3">
            <a:alphaModFix/>
          </a:blip>
          <a:srcRect/>
          <a:stretch/>
        </p:blipFill>
        <p:spPr>
          <a:xfrm>
            <a:off x="5554600" y="1254225"/>
            <a:ext cx="1530350" cy="857000"/>
          </a:xfrm>
          <a:prstGeom prst="rect">
            <a:avLst/>
          </a:prstGeom>
          <a:noFill/>
          <a:ln>
            <a:noFill/>
          </a:ln>
        </p:spPr>
      </p:pic>
      <p:sp>
        <p:nvSpPr>
          <p:cNvPr id="269" name="Google Shape;269;p24"/>
          <p:cNvSpPr txBox="1"/>
          <p:nvPr/>
        </p:nvSpPr>
        <p:spPr>
          <a:xfrm>
            <a:off x="1697250" y="1386775"/>
            <a:ext cx="3508500" cy="28167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EPFA News</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Education Opportunities - Johan Cruyff Institute</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Sports Psychology workshops - Erin Prior</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In Conversation Series - </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Club Twinning &amp; EmPals</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Football For All Leadership Programme</a:t>
            </a:r>
            <a:endParaRPr sz="1900" b="0" i="0" u="none" strike="noStrike" cap="none">
              <a:solidFill>
                <a:srgbClr val="000000"/>
              </a:solidFill>
              <a:latin typeface="Arial"/>
              <a:ea typeface="Arial"/>
              <a:cs typeface="Arial"/>
              <a:sym typeface="Arial"/>
            </a:endParaRPr>
          </a:p>
        </p:txBody>
      </p:sp>
      <p:pic>
        <p:nvPicPr>
          <p:cNvPr id="270" name="Google Shape;270;p24"/>
          <p:cNvPicPr preferRelativeResize="0"/>
          <p:nvPr/>
        </p:nvPicPr>
        <p:blipFill rotWithShape="1">
          <a:blip r:embed="rId4">
            <a:alphaModFix/>
          </a:blip>
          <a:srcRect/>
          <a:stretch/>
        </p:blipFill>
        <p:spPr>
          <a:xfrm>
            <a:off x="5554600" y="2339925"/>
            <a:ext cx="1530350" cy="798837"/>
          </a:xfrm>
          <a:prstGeom prst="rect">
            <a:avLst/>
          </a:prstGeom>
          <a:noFill/>
          <a:ln>
            <a:noFill/>
          </a:ln>
        </p:spPr>
      </p:pic>
      <p:pic>
        <p:nvPicPr>
          <p:cNvPr id="271" name="Google Shape;271;p24"/>
          <p:cNvPicPr preferRelativeResize="0"/>
          <p:nvPr/>
        </p:nvPicPr>
        <p:blipFill rotWithShape="1">
          <a:blip r:embed="rId5">
            <a:alphaModFix/>
          </a:blip>
          <a:srcRect/>
          <a:stretch/>
        </p:blipFill>
        <p:spPr>
          <a:xfrm>
            <a:off x="5554600" y="3291150"/>
            <a:ext cx="1530351" cy="1024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5"/>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 Engagement Workshops</a:t>
            </a:r>
            <a:endParaRPr b="1"/>
          </a:p>
        </p:txBody>
      </p:sp>
      <p:sp>
        <p:nvSpPr>
          <p:cNvPr id="277" name="Google Shape;277;p25"/>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25</a:t>
            </a:fld>
            <a:endParaRPr sz="1400" b="0">
              <a:solidFill>
                <a:schemeClr val="lt1"/>
              </a:solidFill>
              <a:latin typeface="Arial"/>
              <a:ea typeface="Arial"/>
              <a:cs typeface="Arial"/>
              <a:sym typeface="Arial"/>
            </a:endParaRPr>
          </a:p>
        </p:txBody>
      </p:sp>
      <p:pic>
        <p:nvPicPr>
          <p:cNvPr id="278" name="Google Shape;278;p25"/>
          <p:cNvPicPr preferRelativeResize="0"/>
          <p:nvPr/>
        </p:nvPicPr>
        <p:blipFill rotWithShape="1">
          <a:blip r:embed="rId3">
            <a:alphaModFix/>
          </a:blip>
          <a:srcRect/>
          <a:stretch/>
        </p:blipFill>
        <p:spPr>
          <a:xfrm>
            <a:off x="1216774" y="1888550"/>
            <a:ext cx="2473925" cy="1909576"/>
          </a:xfrm>
          <a:prstGeom prst="rect">
            <a:avLst/>
          </a:prstGeom>
          <a:noFill/>
          <a:ln>
            <a:noFill/>
          </a:ln>
        </p:spPr>
      </p:pic>
      <p:pic>
        <p:nvPicPr>
          <p:cNvPr id="279" name="Google Shape;279;p25"/>
          <p:cNvPicPr preferRelativeResize="0"/>
          <p:nvPr/>
        </p:nvPicPr>
        <p:blipFill rotWithShape="1">
          <a:blip r:embed="rId4">
            <a:alphaModFix/>
          </a:blip>
          <a:srcRect/>
          <a:stretch/>
        </p:blipFill>
        <p:spPr>
          <a:xfrm>
            <a:off x="3789550" y="1887263"/>
            <a:ext cx="2473925" cy="1912140"/>
          </a:xfrm>
          <a:prstGeom prst="rect">
            <a:avLst/>
          </a:prstGeom>
          <a:noFill/>
          <a:ln>
            <a:noFill/>
          </a:ln>
        </p:spPr>
      </p:pic>
      <p:pic>
        <p:nvPicPr>
          <p:cNvPr id="280" name="Google Shape;280;p25"/>
          <p:cNvPicPr preferRelativeResize="0"/>
          <p:nvPr/>
        </p:nvPicPr>
        <p:blipFill rotWithShape="1">
          <a:blip r:embed="rId5">
            <a:alphaModFix/>
          </a:blip>
          <a:srcRect/>
          <a:stretch/>
        </p:blipFill>
        <p:spPr>
          <a:xfrm>
            <a:off x="6405525" y="1847925"/>
            <a:ext cx="2575726" cy="19908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Events Cancelled </a:t>
            </a:r>
            <a:endParaRPr b="1"/>
          </a:p>
        </p:txBody>
      </p:sp>
      <p:sp>
        <p:nvSpPr>
          <p:cNvPr id="286" name="Google Shape;286;p26"/>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26</a:t>
            </a:fld>
            <a:endParaRPr sz="1400" b="0">
              <a:solidFill>
                <a:schemeClr val="lt1"/>
              </a:solidFill>
              <a:latin typeface="Arial"/>
              <a:ea typeface="Arial"/>
              <a:cs typeface="Arial"/>
              <a:sym typeface="Arial"/>
            </a:endParaRPr>
          </a:p>
        </p:txBody>
      </p:sp>
      <p:sp>
        <p:nvSpPr>
          <p:cNvPr id="287" name="Google Shape;287;p26"/>
          <p:cNvSpPr/>
          <p:nvPr/>
        </p:nvSpPr>
        <p:spPr>
          <a:xfrm>
            <a:off x="4360576" y="3085632"/>
            <a:ext cx="80795" cy="9555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26"/>
          <p:cNvPicPr preferRelativeResize="0"/>
          <p:nvPr/>
        </p:nvPicPr>
        <p:blipFill rotWithShape="1">
          <a:blip r:embed="rId3">
            <a:alphaModFix/>
          </a:blip>
          <a:srcRect/>
          <a:stretch/>
        </p:blipFill>
        <p:spPr>
          <a:xfrm>
            <a:off x="6052999" y="1467700"/>
            <a:ext cx="2131050" cy="2868574"/>
          </a:xfrm>
          <a:prstGeom prst="rect">
            <a:avLst/>
          </a:prstGeom>
          <a:noFill/>
          <a:ln>
            <a:noFill/>
          </a:ln>
        </p:spPr>
      </p:pic>
      <p:sp>
        <p:nvSpPr>
          <p:cNvPr id="289" name="Google Shape;289;p26"/>
          <p:cNvSpPr txBox="1"/>
          <p:nvPr/>
        </p:nvSpPr>
        <p:spPr>
          <a:xfrm>
            <a:off x="1831800" y="1676550"/>
            <a:ext cx="121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6"/>
          <p:cNvSpPr txBox="1"/>
          <p:nvPr/>
        </p:nvSpPr>
        <p:spPr>
          <a:xfrm>
            <a:off x="1862825" y="1614450"/>
            <a:ext cx="2887500" cy="14775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EPFA Champions Cup August 2021</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Next &amp; New Generation Youth Camps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Training Clinics - Referees Classifiers, Coaches</a:t>
            </a:r>
            <a:endParaRPr sz="1400" b="0" i="0" u="none" strike="noStrike" cap="none">
              <a:solidFill>
                <a:srgbClr val="000000"/>
              </a:solidFill>
              <a:latin typeface="Arial"/>
              <a:ea typeface="Arial"/>
              <a:cs typeface="Arial"/>
              <a:sym typeface="Arial"/>
            </a:endParaRPr>
          </a:p>
        </p:txBody>
      </p:sp>
      <p:pic>
        <p:nvPicPr>
          <p:cNvPr id="291" name="Google Shape;291;p26"/>
          <p:cNvPicPr preferRelativeResize="0"/>
          <p:nvPr/>
        </p:nvPicPr>
        <p:blipFill rotWithShape="1">
          <a:blip r:embed="rId4">
            <a:alphaModFix/>
          </a:blip>
          <a:srcRect l="-23009" t="-33244" r="-34372" b="-24161"/>
          <a:stretch/>
        </p:blipFill>
        <p:spPr>
          <a:xfrm>
            <a:off x="3424550" y="2436344"/>
            <a:ext cx="4264827" cy="2707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Global Vaccination Programme</a:t>
            </a:r>
            <a:endParaRPr b="1"/>
          </a:p>
        </p:txBody>
      </p:sp>
      <p:sp>
        <p:nvSpPr>
          <p:cNvPr id="297" name="Google Shape;297;p27"/>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27</a:t>
            </a:fld>
            <a:endParaRPr sz="1400" b="0">
              <a:solidFill>
                <a:schemeClr val="lt1"/>
              </a:solidFill>
              <a:latin typeface="Arial"/>
              <a:ea typeface="Arial"/>
              <a:cs typeface="Arial"/>
              <a:sym typeface="Arial"/>
            </a:endParaRPr>
          </a:p>
        </p:txBody>
      </p:sp>
      <p:pic>
        <p:nvPicPr>
          <p:cNvPr id="298" name="Google Shape;298;p27"/>
          <p:cNvPicPr preferRelativeResize="0"/>
          <p:nvPr/>
        </p:nvPicPr>
        <p:blipFill rotWithShape="1">
          <a:blip r:embed="rId3">
            <a:alphaModFix/>
          </a:blip>
          <a:srcRect/>
          <a:stretch/>
        </p:blipFill>
        <p:spPr>
          <a:xfrm>
            <a:off x="1979175" y="1087625"/>
            <a:ext cx="5617050" cy="37437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8"/>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Return to On-Court Activity</a:t>
            </a:r>
            <a:endParaRPr/>
          </a:p>
        </p:txBody>
      </p:sp>
      <p:sp>
        <p:nvSpPr>
          <p:cNvPr id="304" name="Google Shape;304;p28"/>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28</a:t>
            </a:fld>
            <a:endParaRPr>
              <a:solidFill>
                <a:srgbClr val="FFFFFF"/>
              </a:solidFill>
            </a:endParaRPr>
          </a:p>
        </p:txBody>
      </p:sp>
      <p:sp>
        <p:nvSpPr>
          <p:cNvPr id="305" name="Google Shape;305;p28"/>
          <p:cNvSpPr txBox="1"/>
          <p:nvPr/>
        </p:nvSpPr>
        <p:spPr>
          <a:xfrm>
            <a:off x="1583400" y="1562700"/>
            <a:ext cx="2988600" cy="22320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Return to club training</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Friendly club matches</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Return to scheduled leagues</a:t>
            </a:r>
            <a:endParaRPr sz="1900" b="0" i="0" u="none" strike="noStrike" cap="none">
              <a:solidFill>
                <a:srgbClr val="000000"/>
              </a:solidFill>
              <a:latin typeface="Arial"/>
              <a:ea typeface="Arial"/>
              <a:cs typeface="Arial"/>
              <a:sym typeface="Arial"/>
            </a:endParaRPr>
          </a:p>
          <a:p>
            <a:pPr marL="457200" marR="0" lvl="0" indent="-349250" algn="l" rtl="0">
              <a:lnSpc>
                <a:spcPct val="10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Return to national team training</a:t>
            </a:r>
            <a:endParaRPr sz="1900" b="0" i="0" u="none" strike="noStrike" cap="none">
              <a:solidFill>
                <a:srgbClr val="000000"/>
              </a:solidFill>
              <a:latin typeface="Arial"/>
              <a:ea typeface="Arial"/>
              <a:cs typeface="Arial"/>
              <a:sym typeface="Arial"/>
            </a:endParaRPr>
          </a:p>
        </p:txBody>
      </p:sp>
      <p:pic>
        <p:nvPicPr>
          <p:cNvPr id="306" name="Google Shape;306;p28"/>
          <p:cNvPicPr preferRelativeResize="0"/>
          <p:nvPr/>
        </p:nvPicPr>
        <p:blipFill rotWithShape="1">
          <a:blip r:embed="rId3">
            <a:alphaModFix/>
          </a:blip>
          <a:srcRect/>
          <a:stretch/>
        </p:blipFill>
        <p:spPr>
          <a:xfrm>
            <a:off x="4765800" y="1562700"/>
            <a:ext cx="4047700" cy="2276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0055c66cb3_0_0"/>
          <p:cNvSpPr txBox="1">
            <a:spLocks noGrp="1"/>
          </p:cNvSpPr>
          <p:nvPr>
            <p:ph type="title"/>
          </p:nvPr>
        </p:nvSpPr>
        <p:spPr>
          <a:xfrm>
            <a:off x="1104900" y="276075"/>
            <a:ext cx="6724500" cy="74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300"/>
              <a:t>Head and Assistant Head European Referee Appointment</a:t>
            </a:r>
            <a:endParaRPr sz="2300"/>
          </a:p>
        </p:txBody>
      </p:sp>
      <p:sp>
        <p:nvSpPr>
          <p:cNvPr id="312" name="Google Shape;312;g10055c66cb3_0_0"/>
          <p:cNvSpPr txBox="1">
            <a:spLocks noGrp="1"/>
          </p:cNvSpPr>
          <p:nvPr>
            <p:ph type="sldNum" idx="12"/>
          </p:nvPr>
        </p:nvSpPr>
        <p:spPr>
          <a:xfrm>
            <a:off x="0" y="0"/>
            <a:ext cx="595200" cy="7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350"/>
              <a:buFont typeface="Arial"/>
              <a:buNone/>
            </a:pPr>
            <a:fld id="{00000000-1234-1234-1234-123412341234}" type="slidenum">
              <a:rPr lang="en-US">
                <a:solidFill>
                  <a:schemeClr val="lt1"/>
                </a:solidFill>
              </a:rPr>
              <a:t>29</a:t>
            </a:fld>
            <a:endParaRPr>
              <a:solidFill>
                <a:schemeClr val="lt1"/>
              </a:solidFill>
            </a:endParaRPr>
          </a:p>
        </p:txBody>
      </p:sp>
      <p:pic>
        <p:nvPicPr>
          <p:cNvPr id="313" name="Google Shape;313;g10055c66cb3_0_0"/>
          <p:cNvPicPr preferRelativeResize="0"/>
          <p:nvPr/>
        </p:nvPicPr>
        <p:blipFill>
          <a:blip r:embed="rId3">
            <a:alphaModFix/>
          </a:blip>
          <a:stretch>
            <a:fillRect/>
          </a:stretch>
        </p:blipFill>
        <p:spPr>
          <a:xfrm>
            <a:off x="2572075" y="1486350"/>
            <a:ext cx="5257325" cy="2957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TEAMS DIRECTIONS</a:t>
            </a:r>
            <a:endParaRPr/>
          </a:p>
        </p:txBody>
      </p:sp>
      <p:sp>
        <p:nvSpPr>
          <p:cNvPr id="87" name="Google Shape;87;p3"/>
          <p:cNvSpPr txBox="1">
            <a:spLocks noGrp="1"/>
          </p:cNvSpPr>
          <p:nvPr>
            <p:ph type="body" idx="1"/>
          </p:nvPr>
        </p:nvSpPr>
        <p:spPr>
          <a:xfrm>
            <a:off x="1765300" y="1209675"/>
            <a:ext cx="6064250" cy="3648075"/>
          </a:xfrm>
          <a:prstGeom prst="rect">
            <a:avLst/>
          </a:prstGeom>
          <a:noFill/>
          <a:ln>
            <a:noFill/>
          </a:ln>
        </p:spPr>
        <p:txBody>
          <a:bodyPr spcFirstLastPara="1" wrap="square" lIns="91425" tIns="91425" rIns="91425" bIns="91425" anchor="t" anchorCtr="0">
            <a:noAutofit/>
          </a:bodyPr>
          <a:lstStyle/>
          <a:p>
            <a:pPr marL="914400" lvl="2" indent="152400" algn="ctr" rtl="0">
              <a:lnSpc>
                <a:spcPct val="100000"/>
              </a:lnSpc>
              <a:spcBef>
                <a:spcPts val="0"/>
              </a:spcBef>
              <a:spcAft>
                <a:spcPts val="0"/>
              </a:spcAft>
              <a:buSzPts val="700"/>
              <a:buFont typeface="Roboto"/>
              <a:buNone/>
            </a:pPr>
            <a:endParaRPr sz="700">
              <a:latin typeface="Roboto"/>
              <a:ea typeface="Roboto"/>
              <a:cs typeface="Roboto"/>
              <a:sym typeface="Roboto"/>
            </a:endParaRPr>
          </a:p>
          <a:p>
            <a:pPr marL="914400" lvl="2" indent="152400" algn="ctr" rtl="0">
              <a:lnSpc>
                <a:spcPct val="100000"/>
              </a:lnSpc>
              <a:spcBef>
                <a:spcPts val="0"/>
              </a:spcBef>
              <a:spcAft>
                <a:spcPts val="0"/>
              </a:spcAft>
              <a:buSzPts val="2000"/>
              <a:buFont typeface="Roboto"/>
              <a:buNone/>
            </a:pPr>
            <a:endParaRPr sz="2000">
              <a:latin typeface="Roboto"/>
              <a:ea typeface="Roboto"/>
              <a:cs typeface="Roboto"/>
              <a:sym typeface="Roboto"/>
            </a:endParaRPr>
          </a:p>
          <a:p>
            <a:pPr marL="914400" lvl="2" indent="152400" algn="ctr" rtl="0">
              <a:lnSpc>
                <a:spcPct val="100000"/>
              </a:lnSpc>
              <a:spcBef>
                <a:spcPts val="0"/>
              </a:spcBef>
              <a:spcAft>
                <a:spcPts val="0"/>
              </a:spcAft>
              <a:buSzPts val="2400"/>
              <a:buFont typeface="Roboto"/>
              <a:buNone/>
            </a:pPr>
            <a:r>
              <a:rPr lang="en-US">
                <a:latin typeface="Roboto"/>
                <a:ea typeface="Roboto"/>
                <a:cs typeface="Roboto"/>
                <a:sym typeface="Roboto"/>
              </a:rPr>
              <a:t>REMEMBER TO SPEAK SLOWLY!  </a:t>
            </a:r>
            <a:endParaRPr/>
          </a:p>
          <a:p>
            <a:pPr marL="914400" lvl="2" indent="152400" algn="ctr" rtl="0">
              <a:lnSpc>
                <a:spcPct val="100000"/>
              </a:lnSpc>
              <a:spcBef>
                <a:spcPts val="0"/>
              </a:spcBef>
              <a:spcAft>
                <a:spcPts val="0"/>
              </a:spcAft>
              <a:buSzPts val="2000"/>
              <a:buFont typeface="Roboto"/>
              <a:buNone/>
            </a:pPr>
            <a:endParaRPr sz="2000">
              <a:latin typeface="Roboto"/>
              <a:ea typeface="Roboto"/>
              <a:cs typeface="Roboto"/>
              <a:sym typeface="Roboto"/>
            </a:endParaRPr>
          </a:p>
          <a:p>
            <a:pPr marL="914400" lvl="2" indent="152400" algn="ctr" rtl="0">
              <a:lnSpc>
                <a:spcPct val="100000"/>
              </a:lnSpc>
              <a:spcBef>
                <a:spcPts val="0"/>
              </a:spcBef>
              <a:spcAft>
                <a:spcPts val="0"/>
              </a:spcAft>
              <a:buSzPts val="2000"/>
              <a:buFont typeface="Roboto"/>
              <a:buNone/>
            </a:pPr>
            <a:r>
              <a:rPr lang="en-US" sz="2000">
                <a:latin typeface="Roboto"/>
                <a:ea typeface="Roboto"/>
                <a:cs typeface="Roboto"/>
                <a:sym typeface="Roboto"/>
              </a:rPr>
              <a:t>This will help everyone </a:t>
            </a:r>
            <a:r>
              <a:rPr lang="en-US" sz="2000"/>
              <a:t>to be</a:t>
            </a:r>
            <a:r>
              <a:rPr lang="en-US" sz="2000">
                <a:latin typeface="Roboto"/>
                <a:ea typeface="Roboto"/>
                <a:cs typeface="Roboto"/>
                <a:sym typeface="Roboto"/>
              </a:rPr>
              <a:t> able to understand you and some of our members will need time for translations.</a:t>
            </a:r>
            <a:endParaRPr sz="2000">
              <a:latin typeface="Roboto"/>
              <a:ea typeface="Roboto"/>
              <a:cs typeface="Roboto"/>
              <a:sym typeface="Roboto"/>
            </a:endParaRPr>
          </a:p>
          <a:p>
            <a:pPr marL="457200" lvl="0" indent="-330200" algn="l" rtl="0">
              <a:lnSpc>
                <a:spcPct val="100000"/>
              </a:lnSpc>
              <a:spcBef>
                <a:spcPts val="0"/>
              </a:spcBef>
              <a:spcAft>
                <a:spcPts val="0"/>
              </a:spcAft>
              <a:buSzPts val="2000"/>
              <a:buFont typeface="Roboto"/>
              <a:buNone/>
            </a:pPr>
            <a:endParaRPr sz="2000">
              <a:latin typeface="Roboto"/>
              <a:ea typeface="Roboto"/>
              <a:cs typeface="Roboto"/>
              <a:sym typeface="Roboto"/>
            </a:endParaRPr>
          </a:p>
        </p:txBody>
      </p:sp>
      <p:sp>
        <p:nvSpPr>
          <p:cNvPr id="88" name="Google Shape;88;p3"/>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3</a:t>
            </a:fld>
            <a:endParaRPr sz="1400" b="0">
              <a:solidFill>
                <a:srgbClr val="FFFFFF"/>
              </a:solidFill>
              <a:latin typeface="Arial"/>
              <a:ea typeface="Arial"/>
              <a:cs typeface="Arial"/>
              <a:sym typeface="Arial"/>
            </a:endParaRPr>
          </a:p>
        </p:txBody>
      </p:sp>
      <p:pic>
        <p:nvPicPr>
          <p:cNvPr id="89" name="Google Shape;89;p3"/>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90" name="Google Shape;90;p3"/>
          <p:cNvPicPr preferRelativeResize="0"/>
          <p:nvPr/>
        </p:nvPicPr>
        <p:blipFill rotWithShape="1">
          <a:blip r:embed="rId4">
            <a:alphaModFix/>
          </a:blip>
          <a:srcRect/>
          <a:stretch/>
        </p:blipFill>
        <p:spPr>
          <a:xfrm>
            <a:off x="7242175" y="3376613"/>
            <a:ext cx="1787525" cy="1412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9"/>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Developing New Members</a:t>
            </a:r>
            <a:endParaRPr/>
          </a:p>
        </p:txBody>
      </p:sp>
      <p:sp>
        <p:nvSpPr>
          <p:cNvPr id="319" name="Google Shape;319;p29"/>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30</a:t>
            </a:fld>
            <a:endParaRPr>
              <a:solidFill>
                <a:srgbClr val="FFFFFF"/>
              </a:solidFill>
            </a:endParaRPr>
          </a:p>
        </p:txBody>
      </p:sp>
      <p:pic>
        <p:nvPicPr>
          <p:cNvPr id="320" name="Google Shape;320;p29"/>
          <p:cNvPicPr preferRelativeResize="0"/>
          <p:nvPr/>
        </p:nvPicPr>
        <p:blipFill rotWithShape="1">
          <a:blip r:embed="rId3">
            <a:alphaModFix/>
          </a:blip>
          <a:srcRect/>
          <a:stretch/>
        </p:blipFill>
        <p:spPr>
          <a:xfrm>
            <a:off x="5637425" y="1343150"/>
            <a:ext cx="2859174" cy="1906125"/>
          </a:xfrm>
          <a:prstGeom prst="rect">
            <a:avLst/>
          </a:prstGeom>
          <a:noFill/>
          <a:ln>
            <a:noFill/>
          </a:ln>
        </p:spPr>
      </p:pic>
      <p:sp>
        <p:nvSpPr>
          <p:cNvPr id="321" name="Google Shape;321;p29"/>
          <p:cNvSpPr txBox="1"/>
          <p:nvPr/>
        </p:nvSpPr>
        <p:spPr>
          <a:xfrm>
            <a:off x="1262600" y="1343150"/>
            <a:ext cx="596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Welcome to Russia as an associate member</a:t>
            </a:r>
            <a:endParaRPr sz="1400" b="0" i="0" u="none" strike="noStrike" cap="none">
              <a:solidFill>
                <a:srgbClr val="000000"/>
              </a:solidFill>
              <a:latin typeface="Arial"/>
              <a:ea typeface="Arial"/>
              <a:cs typeface="Arial"/>
              <a:sym typeface="Arial"/>
            </a:endParaRPr>
          </a:p>
        </p:txBody>
      </p:sp>
      <p:sp>
        <p:nvSpPr>
          <p:cNvPr id="322" name="Google Shape;322;p29"/>
          <p:cNvSpPr txBox="1"/>
          <p:nvPr/>
        </p:nvSpPr>
        <p:spPr>
          <a:xfrm>
            <a:off x="1498200" y="2235400"/>
            <a:ext cx="3073800" cy="21240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The Netherlands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Belgium</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Portugal</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Croatia</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Sweden</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Wales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Israel</a:t>
            </a:r>
            <a:endParaRPr sz="1800" b="0" i="0" u="none" strike="noStrike" cap="none">
              <a:solidFill>
                <a:srgbClr val="000000"/>
              </a:solidFill>
              <a:latin typeface="Arial"/>
              <a:ea typeface="Arial"/>
              <a:cs typeface="Arial"/>
              <a:sym typeface="Arial"/>
            </a:endParaRPr>
          </a:p>
        </p:txBody>
      </p:sp>
      <p:sp>
        <p:nvSpPr>
          <p:cNvPr id="323" name="Google Shape;323;p29"/>
          <p:cNvSpPr txBox="1"/>
          <p:nvPr/>
        </p:nvSpPr>
        <p:spPr>
          <a:xfrm>
            <a:off x="1645500" y="1914575"/>
            <a:ext cx="2100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Potential New Members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0"/>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2022 Planning</a:t>
            </a:r>
            <a:endParaRPr/>
          </a:p>
        </p:txBody>
      </p:sp>
      <p:sp>
        <p:nvSpPr>
          <p:cNvPr id="329" name="Google Shape;329;p30"/>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31</a:t>
            </a:fld>
            <a:endParaRPr>
              <a:solidFill>
                <a:srgbClr val="FFFFFF"/>
              </a:solidFill>
            </a:endParaRPr>
          </a:p>
        </p:txBody>
      </p:sp>
      <p:pic>
        <p:nvPicPr>
          <p:cNvPr id="330" name="Google Shape;330;p30"/>
          <p:cNvPicPr preferRelativeResize="0"/>
          <p:nvPr/>
        </p:nvPicPr>
        <p:blipFill rotWithShape="1">
          <a:blip r:embed="rId3">
            <a:alphaModFix/>
          </a:blip>
          <a:srcRect/>
          <a:stretch/>
        </p:blipFill>
        <p:spPr>
          <a:xfrm>
            <a:off x="6116951" y="1312100"/>
            <a:ext cx="2310899" cy="2931026"/>
          </a:xfrm>
          <a:prstGeom prst="rect">
            <a:avLst/>
          </a:prstGeom>
          <a:noFill/>
          <a:ln>
            <a:noFill/>
          </a:ln>
        </p:spPr>
      </p:pic>
      <p:sp>
        <p:nvSpPr>
          <p:cNvPr id="331" name="Google Shape;331;p30"/>
          <p:cNvSpPr txBox="1"/>
          <p:nvPr/>
        </p:nvSpPr>
        <p:spPr>
          <a:xfrm>
            <a:off x="1893875" y="1500625"/>
            <a:ext cx="2980500" cy="2986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EPFA CUP - Geneva</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New Generation Youth Camp - Spain </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a:t>Possible</a:t>
            </a:r>
            <a:r>
              <a:rPr lang="en-US" sz="1400" b="0" i="0" u="none" strike="noStrike" cap="none">
                <a:solidFill>
                  <a:srgbClr val="000000"/>
                </a:solidFill>
                <a:latin typeface="Arial"/>
                <a:ea typeface="Arial"/>
                <a:cs typeface="Arial"/>
                <a:sym typeface="Arial"/>
              </a:rPr>
              <a:t> Home Nations Development Tournament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Training Clinics - Referees </a:t>
            </a:r>
            <a:br>
              <a:rPr lang="en-US" sz="1400" b="0" i="0" u="none" strike="noStrike" cap="none">
                <a:solidFill>
                  <a:srgbClr val="000000"/>
                </a:solidFill>
                <a:latin typeface="Arial"/>
                <a:ea typeface="Arial"/>
                <a:cs typeface="Arial"/>
                <a:sym typeface="Arial"/>
              </a:rPr>
            </a:br>
            <a:r>
              <a:rPr lang="en-US"/>
              <a:t>Classifiers</a:t>
            </a:r>
            <a:r>
              <a:rPr lang="en-US" sz="1400" b="0" i="0" u="none" strike="noStrike" cap="none">
                <a:solidFill>
                  <a:srgbClr val="000000"/>
                </a:solidFill>
                <a:latin typeface="Arial"/>
                <a:ea typeface="Arial"/>
                <a:cs typeface="Arial"/>
                <a:sym typeface="Arial"/>
              </a:rPr>
              <a:t>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Coaches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Off Court Activity -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Johan Cruyff</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Sport Psychology Workshops</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Football For All Leadership Programme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1"/>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337" name="Google Shape;337;p31"/>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chemeClr val="lt1"/>
                </a:solidFill>
              </a:rPr>
              <a:t>32</a:t>
            </a:fld>
            <a:endParaRPr>
              <a:solidFill>
                <a:schemeClr val="lt1"/>
              </a:solidFill>
            </a:endParaRPr>
          </a:p>
        </p:txBody>
      </p:sp>
      <p:pic>
        <p:nvPicPr>
          <p:cNvPr id="338" name="Google Shape;338;p31"/>
          <p:cNvPicPr preferRelativeResize="0"/>
          <p:nvPr/>
        </p:nvPicPr>
        <p:blipFill rotWithShape="1">
          <a:blip r:embed="rId3">
            <a:alphaModFix amt="20000"/>
          </a:blip>
          <a:srcRect/>
          <a:stretch/>
        </p:blipFill>
        <p:spPr>
          <a:xfrm>
            <a:off x="455648" y="964375"/>
            <a:ext cx="8884551" cy="3951125"/>
          </a:xfrm>
          <a:prstGeom prst="rect">
            <a:avLst/>
          </a:prstGeom>
          <a:noFill/>
          <a:ln>
            <a:noFill/>
          </a:ln>
        </p:spPr>
      </p:pic>
      <p:sp>
        <p:nvSpPr>
          <p:cNvPr id="339" name="Google Shape;339;p31"/>
          <p:cNvSpPr txBox="1"/>
          <p:nvPr/>
        </p:nvSpPr>
        <p:spPr>
          <a:xfrm>
            <a:off x="2227800" y="2117688"/>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a6a974b3ee_0_5"/>
          <p:cNvSpPr txBox="1">
            <a:spLocks noGrp="1"/>
          </p:cNvSpPr>
          <p:nvPr>
            <p:ph type="title"/>
          </p:nvPr>
        </p:nvSpPr>
        <p:spPr>
          <a:xfrm>
            <a:off x="1104900" y="276225"/>
            <a:ext cx="67245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BARB PEACOCK - SECRETARY GENERAL</a:t>
            </a:r>
            <a:endParaRPr/>
          </a:p>
        </p:txBody>
      </p:sp>
      <p:sp>
        <p:nvSpPr>
          <p:cNvPr id="345" name="Google Shape;345;ga6a974b3ee_0_5"/>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33</a:t>
            </a:fld>
            <a:endParaRPr sz="1400" b="0">
              <a:solidFill>
                <a:schemeClr val="lt1"/>
              </a:solidFill>
              <a:latin typeface="Arial"/>
              <a:ea typeface="Arial"/>
              <a:cs typeface="Arial"/>
              <a:sym typeface="Arial"/>
            </a:endParaRPr>
          </a:p>
        </p:txBody>
      </p:sp>
      <p:pic>
        <p:nvPicPr>
          <p:cNvPr id="346" name="Google Shape;346;ga6a974b3ee_0_5"/>
          <p:cNvPicPr preferRelativeResize="0"/>
          <p:nvPr/>
        </p:nvPicPr>
        <p:blipFill rotWithShape="1">
          <a:blip r:embed="rId3">
            <a:alphaModFix/>
          </a:blip>
          <a:srcRect/>
          <a:stretch/>
        </p:blipFill>
        <p:spPr>
          <a:xfrm>
            <a:off x="6176963" y="1187450"/>
            <a:ext cx="2470150" cy="2470150"/>
          </a:xfrm>
          <a:prstGeom prst="rect">
            <a:avLst/>
          </a:prstGeom>
          <a:noFill/>
          <a:ln>
            <a:noFill/>
          </a:ln>
        </p:spPr>
      </p:pic>
      <p:pic>
        <p:nvPicPr>
          <p:cNvPr id="347" name="Google Shape;347;ga6a974b3ee_0_5"/>
          <p:cNvPicPr preferRelativeResize="0"/>
          <p:nvPr/>
        </p:nvPicPr>
        <p:blipFill rotWithShape="1">
          <a:blip r:embed="rId4">
            <a:alphaModFix/>
          </a:blip>
          <a:srcRect t="16202" b="14340"/>
          <a:stretch/>
        </p:blipFill>
        <p:spPr>
          <a:xfrm>
            <a:off x="5127625" y="3503613"/>
            <a:ext cx="3559174" cy="1158875"/>
          </a:xfrm>
          <a:prstGeom prst="rect">
            <a:avLst/>
          </a:prstGeom>
          <a:noFill/>
          <a:ln>
            <a:noFill/>
          </a:ln>
        </p:spPr>
      </p:pic>
      <p:pic>
        <p:nvPicPr>
          <p:cNvPr id="348" name="Google Shape;348;ga6a974b3ee_0_5"/>
          <p:cNvPicPr preferRelativeResize="0"/>
          <p:nvPr/>
        </p:nvPicPr>
        <p:blipFill rotWithShape="1">
          <a:blip r:embed="rId5">
            <a:alphaModFix/>
          </a:blip>
          <a:srcRect/>
          <a:stretch/>
        </p:blipFill>
        <p:spPr>
          <a:xfrm>
            <a:off x="1526875" y="1391818"/>
            <a:ext cx="2998722" cy="30508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1101725" y="273050"/>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latin typeface="Dosis"/>
                <a:ea typeface="Dosis"/>
                <a:cs typeface="Dosis"/>
                <a:sym typeface="Dosis"/>
              </a:rPr>
              <a:t>Status of the Secretariat</a:t>
            </a:r>
            <a:endParaRPr b="1">
              <a:latin typeface="Open Sans"/>
              <a:ea typeface="Open Sans"/>
              <a:cs typeface="Open Sans"/>
              <a:sym typeface="Open Sans"/>
            </a:endParaRPr>
          </a:p>
        </p:txBody>
      </p:sp>
      <p:sp>
        <p:nvSpPr>
          <p:cNvPr id="354" name="Google Shape;354;p43"/>
          <p:cNvSpPr txBox="1">
            <a:spLocks noGrp="1"/>
          </p:cNvSpPr>
          <p:nvPr>
            <p:ph type="body" idx="2"/>
          </p:nvPr>
        </p:nvSpPr>
        <p:spPr>
          <a:xfrm>
            <a:off x="2743950" y="1203325"/>
            <a:ext cx="3656100" cy="45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50"/>
              <a:buFont typeface="Roboto"/>
              <a:buNone/>
            </a:pPr>
            <a:r>
              <a:rPr lang="en-US" sz="1800">
                <a:latin typeface="Open Sans"/>
                <a:ea typeface="Open Sans"/>
                <a:cs typeface="Open Sans"/>
                <a:sym typeface="Open Sans"/>
              </a:rPr>
              <a:t>Duties and Responsibilities:</a:t>
            </a:r>
            <a:endParaRPr/>
          </a:p>
        </p:txBody>
      </p:sp>
      <p:sp>
        <p:nvSpPr>
          <p:cNvPr id="355" name="Google Shape;355;p43"/>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34</a:t>
            </a:fld>
            <a:endParaRPr sz="1400" b="0">
              <a:solidFill>
                <a:srgbClr val="FFFFFF"/>
              </a:solidFill>
              <a:latin typeface="Arial"/>
              <a:ea typeface="Arial"/>
              <a:cs typeface="Arial"/>
              <a:sym typeface="Arial"/>
            </a:endParaRPr>
          </a:p>
        </p:txBody>
      </p:sp>
      <p:pic>
        <p:nvPicPr>
          <p:cNvPr id="356" name="Google Shape;356;p43"/>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357" name="Google Shape;357;p43"/>
          <p:cNvPicPr preferRelativeResize="0"/>
          <p:nvPr/>
        </p:nvPicPr>
        <p:blipFill rotWithShape="1">
          <a:blip r:embed="rId4">
            <a:alphaModFix/>
          </a:blip>
          <a:srcRect/>
          <a:stretch/>
        </p:blipFill>
        <p:spPr>
          <a:xfrm>
            <a:off x="595325" y="1836688"/>
            <a:ext cx="3078400" cy="2888821"/>
          </a:xfrm>
          <a:prstGeom prst="rect">
            <a:avLst/>
          </a:prstGeom>
          <a:noFill/>
          <a:ln>
            <a:noFill/>
          </a:ln>
        </p:spPr>
      </p:pic>
      <p:sp>
        <p:nvSpPr>
          <p:cNvPr id="358" name="Google Shape;358;p43"/>
          <p:cNvSpPr txBox="1"/>
          <p:nvPr/>
        </p:nvSpPr>
        <p:spPr>
          <a:xfrm>
            <a:off x="3816150" y="1908000"/>
            <a:ext cx="5151600" cy="27462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Manage the day to day business of FIPFA</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Maintain communication with Zones and NOPFs</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Maintain organisation of information</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Field issues and questions from interested parties</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Organise Executive Council meetings, take notes, and disseminate minutes to ExCo members</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Prepare annual reports</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Organise the annual Congress.</a:t>
            </a:r>
            <a:endParaRPr sz="1600" b="0" i="0" u="none" strike="noStrike" cap="none">
              <a:solidFill>
                <a:srgbClr val="222222"/>
              </a:solidFill>
              <a:latin typeface="Roboto"/>
              <a:ea typeface="Roboto"/>
              <a:cs typeface="Roboto"/>
              <a:sym typeface="Roboto"/>
            </a:endParaRPr>
          </a:p>
          <a:p>
            <a:pPr marL="457200" marR="0" lvl="0" indent="-330200" algn="l" rtl="0">
              <a:lnSpc>
                <a:spcPct val="115000"/>
              </a:lnSpc>
              <a:spcBef>
                <a:spcPts val="0"/>
              </a:spcBef>
              <a:spcAft>
                <a:spcPts val="0"/>
              </a:spcAft>
              <a:buClr>
                <a:srgbClr val="222222"/>
              </a:buClr>
              <a:buSzPts val="1600"/>
              <a:buFont typeface="Roboto"/>
              <a:buChar char="➯"/>
            </a:pPr>
            <a:r>
              <a:rPr lang="en-US" sz="1600" b="0" i="0" u="none" strike="noStrike" cap="none">
                <a:solidFill>
                  <a:srgbClr val="222222"/>
                </a:solidFill>
                <a:latin typeface="Roboto"/>
                <a:ea typeface="Roboto"/>
                <a:cs typeface="Roboto"/>
                <a:sym typeface="Roboto"/>
              </a:rPr>
              <a:t>Others as assigned by the president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5"/>
          <p:cNvSpPr txBox="1">
            <a:spLocks noGrp="1"/>
          </p:cNvSpPr>
          <p:nvPr>
            <p:ph type="title"/>
          </p:nvPr>
        </p:nvSpPr>
        <p:spPr>
          <a:xfrm>
            <a:off x="1101725" y="273050"/>
            <a:ext cx="75741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t>Status of the Secretariat</a:t>
            </a:r>
            <a:endParaRPr b="1">
              <a:latin typeface="Open Sans"/>
              <a:ea typeface="Open Sans"/>
              <a:cs typeface="Open Sans"/>
              <a:sym typeface="Open Sans"/>
            </a:endParaRPr>
          </a:p>
        </p:txBody>
      </p:sp>
      <p:sp>
        <p:nvSpPr>
          <p:cNvPr id="364" name="Google Shape;364;p45"/>
          <p:cNvSpPr txBox="1">
            <a:spLocks noGrp="1"/>
          </p:cNvSpPr>
          <p:nvPr>
            <p:ph type="body" idx="2"/>
          </p:nvPr>
        </p:nvSpPr>
        <p:spPr>
          <a:xfrm>
            <a:off x="468313" y="1203325"/>
            <a:ext cx="3656012" cy="45243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50"/>
              <a:buFont typeface="Roboto"/>
              <a:buNone/>
            </a:pPr>
            <a:r>
              <a:rPr lang="en-US" sz="1800">
                <a:latin typeface="Open Sans"/>
                <a:ea typeface="Open Sans"/>
                <a:cs typeface="Open Sans"/>
                <a:sym typeface="Open Sans"/>
              </a:rPr>
              <a:t>November 2020 - October 2021:</a:t>
            </a:r>
            <a:endParaRPr/>
          </a:p>
        </p:txBody>
      </p:sp>
      <p:sp>
        <p:nvSpPr>
          <p:cNvPr id="365" name="Google Shape;365;p45"/>
          <p:cNvSpPr txBox="1">
            <a:spLocks noGrp="1"/>
          </p:cNvSpPr>
          <p:nvPr>
            <p:ph type="body" idx="2"/>
          </p:nvPr>
        </p:nvSpPr>
        <p:spPr>
          <a:xfrm>
            <a:off x="468325" y="1655775"/>
            <a:ext cx="8442762" cy="3210300"/>
          </a:xfrm>
          <a:prstGeom prst="rect">
            <a:avLst/>
          </a:prstGeom>
          <a:noFill/>
          <a:ln>
            <a:noFill/>
          </a:ln>
        </p:spPr>
        <p:txBody>
          <a:bodyPr spcFirstLastPara="1" wrap="square" lIns="91425" tIns="91425" rIns="91425" bIns="91425" anchor="t" anchorCtr="0">
            <a:noAutofit/>
          </a:bodyPr>
          <a:lstStyle/>
          <a:p>
            <a:pPr marL="231775" lvl="0" indent="-231775" algn="l" rtl="0">
              <a:lnSpc>
                <a:spcPct val="100000"/>
              </a:lnSpc>
              <a:spcBef>
                <a:spcPts val="0"/>
              </a:spcBef>
              <a:spcAft>
                <a:spcPts val="0"/>
              </a:spcAft>
              <a:buSzPts val="1000"/>
              <a:buFont typeface="Noto Sans Symbols"/>
              <a:buChar char="❑"/>
            </a:pPr>
            <a:r>
              <a:rPr lang="en-US" sz="2000"/>
              <a:t>ExCo meetings</a:t>
            </a:r>
            <a:endParaRPr/>
          </a:p>
          <a:p>
            <a:pPr marL="688975" lvl="1" indent="-231775" algn="l" rtl="0">
              <a:lnSpc>
                <a:spcPct val="100000"/>
              </a:lnSpc>
              <a:spcBef>
                <a:spcPts val="0"/>
              </a:spcBef>
              <a:spcAft>
                <a:spcPts val="0"/>
              </a:spcAft>
              <a:buSzPts val="800"/>
              <a:buFont typeface="Noto Sans Symbols"/>
              <a:buChar char="❑"/>
            </a:pPr>
            <a:r>
              <a:rPr lang="en-US" sz="1600"/>
              <a:t>Held monthly meetings with the Executive Council and the lead Zone Representatives</a:t>
            </a:r>
            <a:endParaRPr/>
          </a:p>
          <a:p>
            <a:pPr marL="1079500" lvl="2" indent="-101600" algn="l" rtl="0">
              <a:lnSpc>
                <a:spcPct val="100000"/>
              </a:lnSpc>
              <a:spcBef>
                <a:spcPts val="0"/>
              </a:spcBef>
              <a:spcAft>
                <a:spcPts val="0"/>
              </a:spcAft>
              <a:buSzPts val="1600"/>
              <a:buChar char="▹"/>
            </a:pPr>
            <a:r>
              <a:rPr lang="en-US" sz="1400"/>
              <a:t>Worked with FIPFA President on content</a:t>
            </a:r>
            <a:endParaRPr/>
          </a:p>
          <a:p>
            <a:pPr marL="1079500" lvl="2" indent="-101600" algn="l" rtl="0">
              <a:lnSpc>
                <a:spcPct val="100000"/>
              </a:lnSpc>
              <a:spcBef>
                <a:spcPts val="0"/>
              </a:spcBef>
              <a:spcAft>
                <a:spcPts val="0"/>
              </a:spcAft>
              <a:buSzPts val="1600"/>
              <a:buChar char="▹"/>
            </a:pPr>
            <a:r>
              <a:rPr lang="en-US" sz="1400"/>
              <a:t>Prepared and disseminated the agendas</a:t>
            </a:r>
            <a:endParaRPr/>
          </a:p>
          <a:p>
            <a:pPr marL="1079500" lvl="2" indent="-101600" algn="l" rtl="0">
              <a:lnSpc>
                <a:spcPct val="100000"/>
              </a:lnSpc>
              <a:spcBef>
                <a:spcPts val="0"/>
              </a:spcBef>
              <a:spcAft>
                <a:spcPts val="0"/>
              </a:spcAft>
              <a:buSzPts val="1600"/>
              <a:buChar char="▹"/>
            </a:pPr>
            <a:r>
              <a:rPr lang="en-US" sz="1400"/>
              <a:t>Shared the minutes from each with the ExCo.</a:t>
            </a:r>
            <a:endParaRPr/>
          </a:p>
          <a:p>
            <a:pPr marL="231775" lvl="0" indent="-168275" algn="l" rtl="0">
              <a:lnSpc>
                <a:spcPct val="100000"/>
              </a:lnSpc>
              <a:spcBef>
                <a:spcPts val="0"/>
              </a:spcBef>
              <a:spcAft>
                <a:spcPts val="0"/>
              </a:spcAft>
              <a:buSzPts val="1000"/>
              <a:buFont typeface="Noto Sans Symbols"/>
              <a:buNone/>
            </a:pPr>
            <a:endParaRPr sz="1400"/>
          </a:p>
          <a:p>
            <a:pPr marL="231775" lvl="0" indent="-231775" algn="l" rtl="0">
              <a:lnSpc>
                <a:spcPct val="100000"/>
              </a:lnSpc>
              <a:spcBef>
                <a:spcPts val="0"/>
              </a:spcBef>
              <a:spcAft>
                <a:spcPts val="0"/>
              </a:spcAft>
              <a:buSzPts val="1000"/>
              <a:buFont typeface="Noto Sans Symbols"/>
              <a:buChar char="❑"/>
            </a:pPr>
            <a:r>
              <a:rPr lang="en-US" sz="2000"/>
              <a:t>Annual Congress</a:t>
            </a:r>
            <a:endParaRPr/>
          </a:p>
          <a:p>
            <a:pPr marL="342900" lvl="1" indent="-63500" algn="l" rtl="0">
              <a:lnSpc>
                <a:spcPct val="100000"/>
              </a:lnSpc>
              <a:spcBef>
                <a:spcPts val="0"/>
              </a:spcBef>
              <a:spcAft>
                <a:spcPts val="0"/>
              </a:spcAft>
              <a:buSzPts val="1000"/>
              <a:buFont typeface="Noto Sans Symbols"/>
              <a:buChar char="❑"/>
            </a:pPr>
            <a:r>
              <a:rPr lang="en-US" sz="1600"/>
              <a:t>  Assisted in the preparation of the virtual Congress</a:t>
            </a:r>
            <a:endParaRPr sz="1600"/>
          </a:p>
          <a:p>
            <a:pPr marL="342900" lvl="1" indent="-63500" algn="l" rtl="0">
              <a:lnSpc>
                <a:spcPct val="100000"/>
              </a:lnSpc>
              <a:spcBef>
                <a:spcPts val="0"/>
              </a:spcBef>
              <a:spcAft>
                <a:spcPts val="0"/>
              </a:spcAft>
              <a:buSzPts val="1000"/>
              <a:buFont typeface="Noto Sans Symbols"/>
              <a:buChar char="❑"/>
            </a:pPr>
            <a:r>
              <a:rPr lang="en-US" sz="1600"/>
              <a:t>  Created Minutes and disseminated to all participants</a:t>
            </a:r>
            <a:endParaRPr/>
          </a:p>
          <a:p>
            <a:pPr marL="342900" lvl="1" indent="-63500" algn="l" rtl="0">
              <a:lnSpc>
                <a:spcPct val="100000"/>
              </a:lnSpc>
              <a:spcBef>
                <a:spcPts val="0"/>
              </a:spcBef>
              <a:spcAft>
                <a:spcPts val="0"/>
              </a:spcAft>
              <a:buSzPts val="1000"/>
              <a:buFont typeface="Noto Sans Symbols"/>
              <a:buChar char="❑"/>
            </a:pPr>
            <a:r>
              <a:rPr lang="en-US" sz="1600"/>
              <a:t>  Prepared the Annual Report</a:t>
            </a:r>
            <a:endParaRPr sz="1600"/>
          </a:p>
          <a:p>
            <a:pPr marL="57150" lvl="0" indent="0" algn="l" rtl="0">
              <a:lnSpc>
                <a:spcPct val="100000"/>
              </a:lnSpc>
              <a:spcBef>
                <a:spcPts val="0"/>
              </a:spcBef>
              <a:spcAft>
                <a:spcPts val="0"/>
              </a:spcAft>
              <a:buSzPts val="1000"/>
              <a:buFont typeface="Noto Sans Symbols"/>
              <a:buNone/>
            </a:pPr>
            <a:endParaRPr sz="1600"/>
          </a:p>
        </p:txBody>
      </p:sp>
      <p:sp>
        <p:nvSpPr>
          <p:cNvPr id="366" name="Google Shape;366;p45"/>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35</a:t>
            </a:fld>
            <a:endParaRPr sz="1400" b="0">
              <a:solidFill>
                <a:srgbClr val="FFFFFF"/>
              </a:solidFill>
              <a:latin typeface="Arial"/>
              <a:ea typeface="Arial"/>
              <a:cs typeface="Arial"/>
              <a:sym typeface="Arial"/>
            </a:endParaRPr>
          </a:p>
        </p:txBody>
      </p:sp>
      <p:pic>
        <p:nvPicPr>
          <p:cNvPr id="367" name="Google Shape;367;p45"/>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368" name="Google Shape;368;p45"/>
          <p:cNvPicPr preferRelativeResize="0"/>
          <p:nvPr/>
        </p:nvPicPr>
        <p:blipFill rotWithShape="1">
          <a:blip r:embed="rId4">
            <a:alphaModFix/>
          </a:blip>
          <a:srcRect/>
          <a:stretch/>
        </p:blipFill>
        <p:spPr>
          <a:xfrm>
            <a:off x="5846618" y="2522869"/>
            <a:ext cx="3107600" cy="21163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4"/>
          <p:cNvSpPr txBox="1">
            <a:spLocks noGrp="1"/>
          </p:cNvSpPr>
          <p:nvPr>
            <p:ph type="title"/>
          </p:nvPr>
        </p:nvSpPr>
        <p:spPr>
          <a:xfrm>
            <a:off x="1101725" y="273050"/>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t>Status of the Secretariat</a:t>
            </a:r>
            <a:endParaRPr b="1">
              <a:latin typeface="Open Sans"/>
              <a:ea typeface="Open Sans"/>
              <a:cs typeface="Open Sans"/>
              <a:sym typeface="Open Sans"/>
            </a:endParaRPr>
          </a:p>
        </p:txBody>
      </p:sp>
      <p:sp>
        <p:nvSpPr>
          <p:cNvPr id="374" name="Google Shape;374;p44"/>
          <p:cNvSpPr txBox="1">
            <a:spLocks noGrp="1"/>
          </p:cNvSpPr>
          <p:nvPr>
            <p:ph type="body" idx="2"/>
          </p:nvPr>
        </p:nvSpPr>
        <p:spPr>
          <a:xfrm>
            <a:off x="199088" y="1203325"/>
            <a:ext cx="3656100" cy="45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50"/>
              <a:buFont typeface="Roboto"/>
              <a:buNone/>
            </a:pPr>
            <a:r>
              <a:rPr lang="en-US" sz="1800">
                <a:latin typeface="Open Sans"/>
                <a:ea typeface="Open Sans"/>
                <a:cs typeface="Open Sans"/>
                <a:sym typeface="Open Sans"/>
              </a:rPr>
              <a:t>November 2020 - October 2021:</a:t>
            </a:r>
            <a:endParaRPr/>
          </a:p>
        </p:txBody>
      </p:sp>
      <p:sp>
        <p:nvSpPr>
          <p:cNvPr id="375" name="Google Shape;375;p44"/>
          <p:cNvSpPr txBox="1">
            <a:spLocks noGrp="1"/>
          </p:cNvSpPr>
          <p:nvPr>
            <p:ph type="body" idx="2"/>
          </p:nvPr>
        </p:nvSpPr>
        <p:spPr>
          <a:xfrm>
            <a:off x="199100" y="1655775"/>
            <a:ext cx="6469119" cy="3382052"/>
          </a:xfrm>
          <a:prstGeom prst="rect">
            <a:avLst/>
          </a:prstGeom>
          <a:noFill/>
          <a:ln>
            <a:noFill/>
          </a:ln>
        </p:spPr>
        <p:txBody>
          <a:bodyPr spcFirstLastPara="1" wrap="square" lIns="91425" tIns="91425" rIns="91425" bIns="91425" anchor="t" anchorCtr="0">
            <a:noAutofit/>
          </a:bodyPr>
          <a:lstStyle/>
          <a:p>
            <a:pPr marL="231775" lvl="0" indent="-231775" algn="l" rtl="0">
              <a:lnSpc>
                <a:spcPct val="100000"/>
              </a:lnSpc>
              <a:spcBef>
                <a:spcPts val="0"/>
              </a:spcBef>
              <a:spcAft>
                <a:spcPts val="0"/>
              </a:spcAft>
              <a:buSzPts val="1000"/>
              <a:buFont typeface="Noto Sans Symbols"/>
              <a:buChar char="❑"/>
            </a:pPr>
            <a:r>
              <a:rPr lang="en-US" sz="2000"/>
              <a:t>Communication</a:t>
            </a:r>
            <a:endParaRPr/>
          </a:p>
          <a:p>
            <a:pPr marL="688975" lvl="1" indent="-231775" algn="l" rtl="0">
              <a:lnSpc>
                <a:spcPct val="100000"/>
              </a:lnSpc>
              <a:spcBef>
                <a:spcPts val="0"/>
              </a:spcBef>
              <a:spcAft>
                <a:spcPts val="0"/>
              </a:spcAft>
              <a:buSzPts val="800"/>
              <a:buFont typeface="Noto Sans Symbols"/>
              <a:buChar char="❑"/>
            </a:pPr>
            <a:r>
              <a:rPr lang="en-US" sz="1600"/>
              <a:t>Maintained current NOPF contact information</a:t>
            </a:r>
            <a:endParaRPr sz="1600"/>
          </a:p>
          <a:p>
            <a:pPr marL="688975" lvl="1" indent="-231775" algn="l" rtl="0">
              <a:lnSpc>
                <a:spcPct val="100000"/>
              </a:lnSpc>
              <a:spcBef>
                <a:spcPts val="0"/>
              </a:spcBef>
              <a:spcAft>
                <a:spcPts val="0"/>
              </a:spcAft>
              <a:buSzPts val="800"/>
              <a:buFont typeface="Noto Sans Symbols"/>
              <a:buChar char="❑"/>
            </a:pPr>
            <a:r>
              <a:rPr lang="en-US" sz="1600"/>
              <a:t>Maintained communication with all NOPFs</a:t>
            </a:r>
            <a:endParaRPr/>
          </a:p>
          <a:p>
            <a:pPr marL="688975" lvl="1" indent="-231775" algn="l" rtl="0">
              <a:lnSpc>
                <a:spcPct val="100000"/>
              </a:lnSpc>
              <a:spcBef>
                <a:spcPts val="0"/>
              </a:spcBef>
              <a:spcAft>
                <a:spcPts val="0"/>
              </a:spcAft>
              <a:buSzPts val="800"/>
              <a:buFont typeface="Noto Sans Symbols"/>
              <a:buChar char="❑"/>
            </a:pPr>
            <a:r>
              <a:rPr lang="en-US" sz="1600"/>
              <a:t>Appointed Ryan Sipple as Communications Officer in June.</a:t>
            </a:r>
            <a:endParaRPr sz="1400"/>
          </a:p>
          <a:p>
            <a:pPr marL="1146175" lvl="2" indent="-231775" algn="l" rtl="0">
              <a:lnSpc>
                <a:spcPct val="100000"/>
              </a:lnSpc>
              <a:spcBef>
                <a:spcPts val="0"/>
              </a:spcBef>
              <a:spcAft>
                <a:spcPts val="0"/>
              </a:spcAft>
              <a:buSzPts val="800"/>
              <a:buFont typeface="Noto Sans Symbols"/>
              <a:buChar char="❑"/>
            </a:pPr>
            <a:r>
              <a:rPr lang="en-US" sz="1400"/>
              <a:t>Michael Jeffress stepped down in May due to family issues</a:t>
            </a:r>
            <a:endParaRPr sz="1400">
              <a:latin typeface="Open Sans"/>
              <a:ea typeface="Open Sans"/>
              <a:cs typeface="Open Sans"/>
              <a:sym typeface="Open Sans"/>
            </a:endParaRPr>
          </a:p>
          <a:p>
            <a:pPr marL="688975" lvl="1" indent="-180975" algn="l" rtl="0">
              <a:lnSpc>
                <a:spcPct val="100000"/>
              </a:lnSpc>
              <a:spcBef>
                <a:spcPts val="0"/>
              </a:spcBef>
              <a:spcAft>
                <a:spcPts val="0"/>
              </a:spcAft>
              <a:buSzPts val="800"/>
              <a:buFont typeface="Noto Sans Symbols"/>
              <a:buNone/>
            </a:pPr>
            <a:endParaRPr sz="1200">
              <a:latin typeface="Open Sans"/>
              <a:ea typeface="Open Sans"/>
              <a:cs typeface="Open Sans"/>
              <a:sym typeface="Open Sans"/>
            </a:endParaRPr>
          </a:p>
          <a:p>
            <a:pPr marL="688975" lvl="1" indent="-231775" algn="l" rtl="0">
              <a:lnSpc>
                <a:spcPct val="100000"/>
              </a:lnSpc>
              <a:spcBef>
                <a:spcPts val="0"/>
              </a:spcBef>
              <a:spcAft>
                <a:spcPts val="0"/>
              </a:spcAft>
              <a:buSzPts val="800"/>
              <a:buFont typeface="Noto Sans Symbols"/>
              <a:buChar char="❑"/>
            </a:pPr>
            <a:r>
              <a:rPr lang="en-US" sz="1600">
                <a:latin typeface="Roboto"/>
                <a:ea typeface="Roboto"/>
                <a:cs typeface="Roboto"/>
                <a:sym typeface="Roboto"/>
              </a:rPr>
              <a:t>Ryan </a:t>
            </a:r>
            <a:endParaRPr/>
          </a:p>
          <a:p>
            <a:pPr marL="1146175" lvl="2" indent="-231775" algn="l" rtl="0">
              <a:lnSpc>
                <a:spcPct val="100000"/>
              </a:lnSpc>
              <a:spcBef>
                <a:spcPts val="0"/>
              </a:spcBef>
              <a:spcAft>
                <a:spcPts val="0"/>
              </a:spcAft>
              <a:buSzPts val="800"/>
              <a:buFont typeface="Noto Sans Symbols"/>
              <a:buChar char="❑"/>
            </a:pPr>
            <a:r>
              <a:rPr lang="en-US" sz="1600">
                <a:latin typeface="Roboto"/>
                <a:ea typeface="Roboto"/>
                <a:cs typeface="Roboto"/>
                <a:sym typeface="Roboto"/>
              </a:rPr>
              <a:t>Has increased our presence on all social media platforms</a:t>
            </a:r>
            <a:endParaRPr/>
          </a:p>
          <a:p>
            <a:pPr marL="1146175" lvl="2" indent="-231775" algn="l" rtl="0">
              <a:lnSpc>
                <a:spcPct val="100000"/>
              </a:lnSpc>
              <a:spcBef>
                <a:spcPts val="0"/>
              </a:spcBef>
              <a:spcAft>
                <a:spcPts val="0"/>
              </a:spcAft>
              <a:buSzPts val="800"/>
              <a:buFont typeface="Noto Sans Symbols"/>
              <a:buChar char="❑"/>
            </a:pPr>
            <a:r>
              <a:rPr lang="en-US" sz="1600">
                <a:latin typeface="Roboto"/>
                <a:ea typeface="Roboto"/>
                <a:cs typeface="Roboto"/>
                <a:sym typeface="Roboto"/>
              </a:rPr>
              <a:t>Is building our new FIPFA website:</a:t>
            </a:r>
            <a:endParaRPr/>
          </a:p>
          <a:p>
            <a:pPr marL="1603375" lvl="3" indent="-231775" algn="l" rtl="0">
              <a:lnSpc>
                <a:spcPct val="100000"/>
              </a:lnSpc>
              <a:spcBef>
                <a:spcPts val="0"/>
              </a:spcBef>
              <a:spcAft>
                <a:spcPts val="0"/>
              </a:spcAft>
              <a:buSzPts val="800"/>
              <a:buFont typeface="Noto Sans Symbols"/>
              <a:buChar char="❑"/>
            </a:pPr>
            <a:r>
              <a:rPr lang="en-US" sz="1200">
                <a:latin typeface="Roboto"/>
                <a:ea typeface="Roboto"/>
                <a:cs typeface="Roboto"/>
                <a:sym typeface="Roboto"/>
              </a:rPr>
              <a:t>Easier to maintain and update on an English platform</a:t>
            </a:r>
            <a:endParaRPr/>
          </a:p>
          <a:p>
            <a:pPr marL="1603375" lvl="3" indent="-231775" algn="l" rtl="0">
              <a:lnSpc>
                <a:spcPct val="100000"/>
              </a:lnSpc>
              <a:spcBef>
                <a:spcPts val="0"/>
              </a:spcBef>
              <a:spcAft>
                <a:spcPts val="0"/>
              </a:spcAft>
              <a:buSzPts val="800"/>
              <a:buFont typeface="Noto Sans Symbols"/>
              <a:buChar char="❑"/>
            </a:pPr>
            <a:r>
              <a:rPr lang="en-US" sz="1200">
                <a:latin typeface="Roboto"/>
                <a:ea typeface="Roboto"/>
                <a:cs typeface="Roboto"/>
                <a:sym typeface="Roboto"/>
              </a:rPr>
              <a:t>Each NOPF will have a page</a:t>
            </a:r>
            <a:endParaRPr/>
          </a:p>
          <a:p>
            <a:pPr marL="1603375" lvl="3" indent="-231775" algn="l" rtl="0">
              <a:lnSpc>
                <a:spcPct val="100000"/>
              </a:lnSpc>
              <a:spcBef>
                <a:spcPts val="0"/>
              </a:spcBef>
              <a:spcAft>
                <a:spcPts val="0"/>
              </a:spcAft>
              <a:buSzPts val="800"/>
              <a:buFont typeface="Noto Sans Symbols"/>
              <a:buChar char="❑"/>
            </a:pPr>
            <a:r>
              <a:rPr lang="en-US" sz="1200">
                <a:latin typeface="Roboto"/>
                <a:ea typeface="Roboto"/>
                <a:cs typeface="Roboto"/>
                <a:sym typeface="Roboto"/>
              </a:rPr>
              <a:t>User friendly for phones and tablets</a:t>
            </a:r>
            <a:endParaRPr sz="1200">
              <a:latin typeface="Roboto"/>
              <a:ea typeface="Roboto"/>
              <a:cs typeface="Roboto"/>
              <a:sym typeface="Roboto"/>
            </a:endParaRPr>
          </a:p>
        </p:txBody>
      </p:sp>
      <p:sp>
        <p:nvSpPr>
          <p:cNvPr id="376" name="Google Shape;376;p4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36</a:t>
            </a:fld>
            <a:endParaRPr sz="1400" b="0">
              <a:solidFill>
                <a:srgbClr val="FFFFFF"/>
              </a:solidFill>
              <a:latin typeface="Arial"/>
              <a:ea typeface="Arial"/>
              <a:cs typeface="Arial"/>
              <a:sym typeface="Arial"/>
            </a:endParaRPr>
          </a:p>
        </p:txBody>
      </p:sp>
      <p:pic>
        <p:nvPicPr>
          <p:cNvPr id="377" name="Google Shape;377;p44"/>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378" name="Google Shape;378;p44"/>
          <p:cNvPicPr preferRelativeResize="0"/>
          <p:nvPr/>
        </p:nvPicPr>
        <p:blipFill rotWithShape="1">
          <a:blip r:embed="rId4">
            <a:alphaModFix/>
          </a:blip>
          <a:srcRect/>
          <a:stretch/>
        </p:blipFill>
        <p:spPr>
          <a:xfrm>
            <a:off x="6365718" y="1157952"/>
            <a:ext cx="2294627" cy="2071964"/>
          </a:xfrm>
          <a:prstGeom prst="rect">
            <a:avLst/>
          </a:prstGeom>
          <a:noFill/>
          <a:ln>
            <a:noFill/>
          </a:ln>
        </p:spPr>
      </p:pic>
      <p:pic>
        <p:nvPicPr>
          <p:cNvPr id="379" name="Google Shape;379;p44"/>
          <p:cNvPicPr preferRelativeResize="0"/>
          <p:nvPr/>
        </p:nvPicPr>
        <p:blipFill rotWithShape="1">
          <a:blip r:embed="rId5">
            <a:alphaModFix/>
          </a:blip>
          <a:srcRect/>
          <a:stretch/>
        </p:blipFill>
        <p:spPr>
          <a:xfrm>
            <a:off x="6731623" y="3210697"/>
            <a:ext cx="2225615" cy="15348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9"/>
          <p:cNvSpPr txBox="1">
            <a:spLocks noGrp="1"/>
          </p:cNvSpPr>
          <p:nvPr>
            <p:ph type="title"/>
          </p:nvPr>
        </p:nvSpPr>
        <p:spPr>
          <a:xfrm>
            <a:off x="1101725" y="273050"/>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t>Status of the Secretariat</a:t>
            </a:r>
            <a:endParaRPr b="1">
              <a:latin typeface="Open Sans"/>
              <a:ea typeface="Open Sans"/>
              <a:cs typeface="Open Sans"/>
              <a:sym typeface="Open Sans"/>
            </a:endParaRPr>
          </a:p>
        </p:txBody>
      </p:sp>
      <p:sp>
        <p:nvSpPr>
          <p:cNvPr id="385" name="Google Shape;385;p49"/>
          <p:cNvSpPr txBox="1">
            <a:spLocks noGrp="1"/>
          </p:cNvSpPr>
          <p:nvPr>
            <p:ph type="body" idx="2"/>
          </p:nvPr>
        </p:nvSpPr>
        <p:spPr>
          <a:xfrm>
            <a:off x="2743988" y="1116800"/>
            <a:ext cx="3656100" cy="45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50"/>
              <a:buFont typeface="Roboto"/>
              <a:buNone/>
            </a:pPr>
            <a:r>
              <a:rPr lang="en-US" sz="2000"/>
              <a:t>Goals for 2022:</a:t>
            </a:r>
            <a:endParaRPr sz="2000"/>
          </a:p>
        </p:txBody>
      </p:sp>
      <p:sp>
        <p:nvSpPr>
          <p:cNvPr id="386" name="Google Shape;386;p49"/>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37</a:t>
            </a:fld>
            <a:endParaRPr sz="1400" b="0">
              <a:solidFill>
                <a:srgbClr val="FFFFFF"/>
              </a:solidFill>
              <a:latin typeface="Arial"/>
              <a:ea typeface="Arial"/>
              <a:cs typeface="Arial"/>
              <a:sym typeface="Arial"/>
            </a:endParaRPr>
          </a:p>
        </p:txBody>
      </p:sp>
      <p:pic>
        <p:nvPicPr>
          <p:cNvPr id="387" name="Google Shape;387;p49"/>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sp>
        <p:nvSpPr>
          <p:cNvPr id="388" name="Google Shape;388;p49"/>
          <p:cNvSpPr txBox="1">
            <a:spLocks noGrp="1"/>
          </p:cNvSpPr>
          <p:nvPr>
            <p:ph type="body" idx="2"/>
          </p:nvPr>
        </p:nvSpPr>
        <p:spPr>
          <a:xfrm>
            <a:off x="5710530" y="1784109"/>
            <a:ext cx="3275400" cy="2606736"/>
          </a:xfrm>
          <a:prstGeom prst="rect">
            <a:avLst/>
          </a:prstGeom>
          <a:noFill/>
          <a:ln>
            <a:noFill/>
          </a:ln>
        </p:spPr>
        <p:txBody>
          <a:bodyPr spcFirstLastPara="1" wrap="square" lIns="91425" tIns="91425" rIns="91425" bIns="91425" anchor="t" anchorCtr="0">
            <a:noAutofit/>
          </a:bodyPr>
          <a:lstStyle/>
          <a:p>
            <a:pPr marL="231775" lvl="0" indent="-231775" algn="l" rtl="0">
              <a:lnSpc>
                <a:spcPct val="100000"/>
              </a:lnSpc>
              <a:spcBef>
                <a:spcPts val="0"/>
              </a:spcBef>
              <a:spcAft>
                <a:spcPts val="0"/>
              </a:spcAft>
              <a:buSzPts val="900"/>
              <a:buFont typeface="Noto Sans Symbols"/>
              <a:buChar char="❑"/>
            </a:pPr>
            <a:r>
              <a:rPr lang="en-US" sz="1800"/>
              <a:t>Find more sponsors</a:t>
            </a:r>
            <a:endParaRPr/>
          </a:p>
          <a:p>
            <a:pPr marL="231775" lvl="0" indent="-174625" algn="l" rtl="0">
              <a:lnSpc>
                <a:spcPct val="100000"/>
              </a:lnSpc>
              <a:spcBef>
                <a:spcPts val="0"/>
              </a:spcBef>
              <a:spcAft>
                <a:spcPts val="0"/>
              </a:spcAft>
              <a:buSzPts val="900"/>
              <a:buFont typeface="Noto Sans Symbols"/>
              <a:buNone/>
            </a:pPr>
            <a:endParaRPr sz="800"/>
          </a:p>
          <a:p>
            <a:pPr marL="231775" lvl="0" indent="-231775" algn="l" rtl="0">
              <a:lnSpc>
                <a:spcPct val="100000"/>
              </a:lnSpc>
              <a:spcBef>
                <a:spcPts val="0"/>
              </a:spcBef>
              <a:spcAft>
                <a:spcPts val="0"/>
              </a:spcAft>
              <a:buSzPts val="900"/>
              <a:buFont typeface="Noto Sans Symbols"/>
              <a:buChar char="❑"/>
            </a:pPr>
            <a:r>
              <a:rPr lang="en-US" sz="1800"/>
              <a:t>Increase membership</a:t>
            </a:r>
            <a:endParaRPr/>
          </a:p>
          <a:p>
            <a:pPr marL="231775" lvl="0" indent="-174625" algn="l" rtl="0">
              <a:lnSpc>
                <a:spcPct val="100000"/>
              </a:lnSpc>
              <a:spcBef>
                <a:spcPts val="0"/>
              </a:spcBef>
              <a:spcAft>
                <a:spcPts val="0"/>
              </a:spcAft>
              <a:buSzPts val="900"/>
              <a:buFont typeface="Noto Sans Symbols"/>
              <a:buNone/>
            </a:pPr>
            <a:endParaRPr sz="800"/>
          </a:p>
          <a:p>
            <a:pPr marL="231775" lvl="0" indent="-231775" algn="l" rtl="0">
              <a:lnSpc>
                <a:spcPct val="100000"/>
              </a:lnSpc>
              <a:spcBef>
                <a:spcPts val="0"/>
              </a:spcBef>
              <a:spcAft>
                <a:spcPts val="0"/>
              </a:spcAft>
              <a:buSzPts val="900"/>
              <a:buFont typeface="Noto Sans Symbols"/>
              <a:buChar char="❑"/>
            </a:pPr>
            <a:r>
              <a:rPr lang="en-US" sz="1800"/>
              <a:t>Increase visibility of FIPFA</a:t>
            </a:r>
            <a:endParaRPr/>
          </a:p>
          <a:p>
            <a:pPr marL="231775" lvl="0" indent="-174625" algn="l" rtl="0">
              <a:lnSpc>
                <a:spcPct val="100000"/>
              </a:lnSpc>
              <a:spcBef>
                <a:spcPts val="0"/>
              </a:spcBef>
              <a:spcAft>
                <a:spcPts val="0"/>
              </a:spcAft>
              <a:buSzPts val="900"/>
              <a:buFont typeface="Noto Sans Symbols"/>
              <a:buNone/>
            </a:pPr>
            <a:endParaRPr sz="800"/>
          </a:p>
          <a:p>
            <a:pPr marL="231775" lvl="0" indent="-231775" algn="l" rtl="0">
              <a:lnSpc>
                <a:spcPct val="100000"/>
              </a:lnSpc>
              <a:spcBef>
                <a:spcPts val="0"/>
              </a:spcBef>
              <a:spcAft>
                <a:spcPts val="0"/>
              </a:spcAft>
              <a:buSzPts val="900"/>
              <a:buFont typeface="Noto Sans Symbols"/>
              <a:buChar char="❑"/>
            </a:pPr>
            <a:r>
              <a:rPr lang="en-US" sz="1800"/>
              <a:t>Continue to improve communication with Zones, NOPFs, and other countries who play the sport.</a:t>
            </a:r>
            <a:endParaRPr/>
          </a:p>
          <a:p>
            <a:pPr marL="231775" lvl="0" indent="-174625" algn="l" rtl="0">
              <a:lnSpc>
                <a:spcPct val="100000"/>
              </a:lnSpc>
              <a:spcBef>
                <a:spcPts val="0"/>
              </a:spcBef>
              <a:spcAft>
                <a:spcPts val="0"/>
              </a:spcAft>
              <a:buSzPts val="900"/>
              <a:buFont typeface="Noto Sans Symbols"/>
              <a:buNone/>
            </a:pPr>
            <a:endParaRPr sz="1400"/>
          </a:p>
        </p:txBody>
      </p:sp>
      <p:pic>
        <p:nvPicPr>
          <p:cNvPr id="389" name="Google Shape;389;p49"/>
          <p:cNvPicPr preferRelativeResize="0"/>
          <p:nvPr/>
        </p:nvPicPr>
        <p:blipFill rotWithShape="1">
          <a:blip r:embed="rId4">
            <a:alphaModFix/>
          </a:blip>
          <a:srcRect/>
          <a:stretch/>
        </p:blipFill>
        <p:spPr>
          <a:xfrm>
            <a:off x="655415" y="1699405"/>
            <a:ext cx="4986526" cy="28208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0"/>
          <p:cNvSpPr txBox="1">
            <a:spLocks noGrp="1"/>
          </p:cNvSpPr>
          <p:nvPr>
            <p:ph type="title"/>
          </p:nvPr>
        </p:nvSpPr>
        <p:spPr>
          <a:xfrm>
            <a:off x="1104900" y="252413"/>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b="1"/>
              <a:t>Status of the Secretariat - PRIORITIES </a:t>
            </a:r>
            <a:endParaRPr/>
          </a:p>
        </p:txBody>
      </p:sp>
      <p:sp>
        <p:nvSpPr>
          <p:cNvPr id="395" name="Google Shape;395;p50"/>
          <p:cNvSpPr txBox="1">
            <a:spLocks noGrp="1"/>
          </p:cNvSpPr>
          <p:nvPr>
            <p:ph type="body" idx="1"/>
          </p:nvPr>
        </p:nvSpPr>
        <p:spPr>
          <a:xfrm>
            <a:off x="477150" y="1145225"/>
            <a:ext cx="8189700" cy="3743100"/>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800"/>
              <a:buChar char="▸"/>
            </a:pPr>
            <a:r>
              <a:rPr lang="en-US" sz="2600" b="1"/>
              <a:t>Priority is Communication </a:t>
            </a:r>
            <a:r>
              <a:rPr lang="en-US"/>
              <a:t>–</a:t>
            </a:r>
            <a:endParaRPr sz="2800"/>
          </a:p>
          <a:p>
            <a:pPr marL="688975" lvl="1" indent="-227012" algn="l" rtl="0">
              <a:lnSpc>
                <a:spcPct val="100000"/>
              </a:lnSpc>
              <a:spcBef>
                <a:spcPts val="0"/>
              </a:spcBef>
              <a:spcAft>
                <a:spcPts val="0"/>
              </a:spcAft>
              <a:buSzPts val="2000"/>
              <a:buChar char="▹"/>
            </a:pPr>
            <a:r>
              <a:rPr lang="en-US" sz="2000"/>
              <a:t>Important to continue to send updates to us for the website </a:t>
            </a:r>
            <a:r>
              <a:rPr lang="en-US" sz="2000" u="sng">
                <a:solidFill>
                  <a:schemeClr val="hlink"/>
                </a:solidFill>
                <a:hlinkClick r:id="rId3"/>
              </a:rPr>
              <a:t>fipfa.org</a:t>
            </a:r>
            <a:r>
              <a:rPr lang="en-US" sz="2000"/>
              <a:t> </a:t>
            </a:r>
            <a:endParaRPr/>
          </a:p>
          <a:p>
            <a:pPr marL="1146175" lvl="3" indent="-227012" algn="l" rtl="0">
              <a:lnSpc>
                <a:spcPct val="100000"/>
              </a:lnSpc>
              <a:spcBef>
                <a:spcPts val="0"/>
              </a:spcBef>
              <a:spcAft>
                <a:spcPts val="0"/>
              </a:spcAft>
              <a:buSzPts val="2000"/>
              <a:buChar char="▹"/>
            </a:pPr>
            <a:r>
              <a:rPr lang="en-US" sz="2000"/>
              <a:t>Articles, new photos, etc.</a:t>
            </a:r>
            <a:endParaRPr/>
          </a:p>
          <a:p>
            <a:pPr marL="688975" lvl="2" indent="-138112" algn="l" rtl="0">
              <a:lnSpc>
                <a:spcPct val="100000"/>
              </a:lnSpc>
              <a:spcBef>
                <a:spcPts val="0"/>
              </a:spcBef>
              <a:spcAft>
                <a:spcPts val="0"/>
              </a:spcAft>
              <a:buSzPts val="1400"/>
              <a:buNone/>
            </a:pPr>
            <a:endParaRPr sz="1200"/>
          </a:p>
          <a:p>
            <a:pPr marL="688975" lvl="1" indent="-227012" algn="l" rtl="0">
              <a:lnSpc>
                <a:spcPct val="100000"/>
              </a:lnSpc>
              <a:spcBef>
                <a:spcPts val="0"/>
              </a:spcBef>
              <a:spcAft>
                <a:spcPts val="0"/>
              </a:spcAft>
              <a:buSzPts val="2000"/>
              <a:buChar char="▹"/>
            </a:pPr>
            <a:r>
              <a:rPr lang="en-US" sz="2000"/>
              <a:t>Please keep your website active and up-to-date and make sure they are linked to fipfa.org</a:t>
            </a:r>
            <a:endParaRPr/>
          </a:p>
          <a:p>
            <a:pPr marL="688975" lvl="1" indent="-138112" algn="l" rtl="0">
              <a:lnSpc>
                <a:spcPct val="100000"/>
              </a:lnSpc>
              <a:spcBef>
                <a:spcPts val="0"/>
              </a:spcBef>
              <a:spcAft>
                <a:spcPts val="0"/>
              </a:spcAft>
              <a:buSzPts val="1400"/>
              <a:buNone/>
            </a:pPr>
            <a:endParaRPr sz="1200"/>
          </a:p>
          <a:p>
            <a:pPr marL="688975" lvl="1" indent="-227012" algn="l" rtl="0">
              <a:lnSpc>
                <a:spcPct val="100000"/>
              </a:lnSpc>
              <a:spcBef>
                <a:spcPts val="0"/>
              </a:spcBef>
              <a:spcAft>
                <a:spcPts val="0"/>
              </a:spcAft>
              <a:buSzPts val="2000"/>
              <a:buChar char="▹"/>
            </a:pPr>
            <a:r>
              <a:rPr lang="en-US" sz="2000"/>
              <a:t>Social media accounts – link with FIPFA’s</a:t>
            </a:r>
            <a:endParaRPr/>
          </a:p>
          <a:p>
            <a:pPr marL="461962" lvl="1" indent="0" algn="l" rtl="0">
              <a:lnSpc>
                <a:spcPct val="100000"/>
              </a:lnSpc>
              <a:spcBef>
                <a:spcPts val="0"/>
              </a:spcBef>
              <a:spcAft>
                <a:spcPts val="0"/>
              </a:spcAft>
              <a:buSzPts val="2000"/>
              <a:buFont typeface="Roboto"/>
              <a:buNone/>
            </a:pPr>
            <a:endParaRPr sz="1400">
              <a:latin typeface="Roboto"/>
              <a:ea typeface="Roboto"/>
              <a:cs typeface="Roboto"/>
              <a:sym typeface="Roboto"/>
            </a:endParaRPr>
          </a:p>
          <a:p>
            <a:pPr marL="228600" lvl="1" indent="0" algn="ctr" rtl="0">
              <a:lnSpc>
                <a:spcPct val="100000"/>
              </a:lnSpc>
              <a:spcBef>
                <a:spcPts val="0"/>
              </a:spcBef>
              <a:spcAft>
                <a:spcPts val="0"/>
              </a:spcAft>
              <a:buSzPts val="2000"/>
              <a:buFont typeface="Roboto"/>
              <a:buNone/>
            </a:pPr>
            <a:r>
              <a:rPr lang="en-US" sz="2000">
                <a:latin typeface="Roboto"/>
                <a:ea typeface="Roboto"/>
                <a:cs typeface="Roboto"/>
                <a:sym typeface="Roboto"/>
              </a:rPr>
              <a:t>Contact </a:t>
            </a:r>
            <a:r>
              <a:rPr lang="en-US" sz="2000" u="sng">
                <a:solidFill>
                  <a:schemeClr val="hlink"/>
                </a:solidFill>
                <a:latin typeface="Roboto"/>
                <a:ea typeface="Roboto"/>
                <a:cs typeface="Roboto"/>
                <a:sym typeface="Roboto"/>
                <a:hlinkClick r:id="rId4"/>
              </a:rPr>
              <a:t>secretarygeneral@fipfa.org</a:t>
            </a:r>
            <a:r>
              <a:rPr lang="en-US" sz="2000">
                <a:latin typeface="Roboto"/>
                <a:ea typeface="Roboto"/>
                <a:cs typeface="Roboto"/>
                <a:sym typeface="Roboto"/>
              </a:rPr>
              <a:t> or </a:t>
            </a:r>
            <a:r>
              <a:rPr lang="en-US" sz="2000" u="sng">
                <a:solidFill>
                  <a:schemeClr val="hlink"/>
                </a:solidFill>
                <a:latin typeface="Roboto"/>
                <a:ea typeface="Roboto"/>
                <a:cs typeface="Roboto"/>
                <a:sym typeface="Roboto"/>
                <a:hlinkClick r:id="rId5"/>
              </a:rPr>
              <a:t>communication@fipfa.org</a:t>
            </a:r>
            <a:r>
              <a:rPr lang="en-US" sz="2000">
                <a:latin typeface="Roboto"/>
                <a:ea typeface="Roboto"/>
                <a:cs typeface="Roboto"/>
                <a:sym typeface="Roboto"/>
              </a:rPr>
              <a:t> for questions and more information.</a:t>
            </a:r>
            <a:endParaRPr/>
          </a:p>
        </p:txBody>
      </p:sp>
      <p:sp>
        <p:nvSpPr>
          <p:cNvPr id="396" name="Google Shape;396;p50"/>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38</a:t>
            </a:fld>
            <a:endParaRPr sz="1400" b="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1"/>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ELECTION INFORMATION</a:t>
            </a:r>
            <a:endParaRPr/>
          </a:p>
        </p:txBody>
      </p:sp>
      <p:sp>
        <p:nvSpPr>
          <p:cNvPr id="402" name="Google Shape;402;p51"/>
          <p:cNvSpPr txBox="1">
            <a:spLocks noGrp="1"/>
          </p:cNvSpPr>
          <p:nvPr>
            <p:ph type="body" idx="1"/>
          </p:nvPr>
        </p:nvSpPr>
        <p:spPr>
          <a:xfrm>
            <a:off x="1104900" y="1144588"/>
            <a:ext cx="7581900" cy="3648075"/>
          </a:xfrm>
          <a:prstGeom prst="rect">
            <a:avLst/>
          </a:prstGeom>
          <a:noFill/>
          <a:ln>
            <a:noFill/>
          </a:ln>
        </p:spPr>
        <p:txBody>
          <a:bodyPr spcFirstLastPara="1" wrap="square" lIns="91425" tIns="91425" rIns="91425" bIns="91425" anchor="t" anchorCtr="0">
            <a:noAutofit/>
          </a:bodyPr>
          <a:lstStyle/>
          <a:p>
            <a:pPr marL="609600" lvl="1" indent="-152400" algn="l" rtl="0">
              <a:lnSpc>
                <a:spcPct val="100000"/>
              </a:lnSpc>
              <a:spcBef>
                <a:spcPts val="0"/>
              </a:spcBef>
              <a:spcAft>
                <a:spcPts val="0"/>
              </a:spcAft>
              <a:buSzPts val="1800"/>
              <a:buFont typeface="Roboto"/>
              <a:buChar char="▹"/>
            </a:pPr>
            <a:r>
              <a:rPr lang="en-US" sz="1800">
                <a:latin typeface="Roboto"/>
                <a:ea typeface="Roboto"/>
                <a:cs typeface="Roboto"/>
                <a:sym typeface="Roboto"/>
              </a:rPr>
              <a:t>Voting will be toward the end of this meeting</a:t>
            </a:r>
            <a:endParaRPr/>
          </a:p>
          <a:p>
            <a:pPr marL="1066800" lvl="2" indent="-152400" algn="l" rtl="0">
              <a:lnSpc>
                <a:spcPct val="100000"/>
              </a:lnSpc>
              <a:spcBef>
                <a:spcPts val="0"/>
              </a:spcBef>
              <a:spcAft>
                <a:spcPts val="0"/>
              </a:spcAft>
              <a:buSzPts val="1800"/>
              <a:buChar char="▹"/>
            </a:pPr>
            <a:r>
              <a:rPr lang="en-US" sz="1600"/>
              <a:t>Only Current Full Affiliated Members will be allowed to vote. </a:t>
            </a:r>
            <a:endParaRPr sz="1600"/>
          </a:p>
          <a:p>
            <a:pPr marL="1066800" lvl="2" indent="-152400" algn="l" rtl="0">
              <a:lnSpc>
                <a:spcPct val="100000"/>
              </a:lnSpc>
              <a:spcBef>
                <a:spcPts val="0"/>
              </a:spcBef>
              <a:spcAft>
                <a:spcPts val="0"/>
              </a:spcAft>
              <a:buSzPts val="1800"/>
              <a:buFont typeface="Roboto"/>
              <a:buChar char="▹"/>
            </a:pPr>
            <a:r>
              <a:rPr lang="en-US" sz="1600"/>
              <a:t>1 vote per delegation </a:t>
            </a:r>
            <a:endParaRPr sz="1600"/>
          </a:p>
          <a:p>
            <a:pPr marL="1066800" lvl="2" indent="-38100" algn="l" rtl="0">
              <a:lnSpc>
                <a:spcPct val="100000"/>
              </a:lnSpc>
              <a:spcBef>
                <a:spcPts val="0"/>
              </a:spcBef>
              <a:spcAft>
                <a:spcPts val="0"/>
              </a:spcAft>
              <a:buSzPts val="1800"/>
              <a:buFont typeface="Roboto"/>
              <a:buNone/>
            </a:pPr>
            <a:endParaRPr sz="1100">
              <a:latin typeface="Roboto"/>
              <a:ea typeface="Roboto"/>
              <a:cs typeface="Roboto"/>
              <a:sym typeface="Roboto"/>
            </a:endParaRPr>
          </a:p>
          <a:p>
            <a:pPr marL="688975" lvl="1" indent="-227012" algn="l" rtl="0">
              <a:lnSpc>
                <a:spcPct val="100000"/>
              </a:lnSpc>
              <a:spcBef>
                <a:spcPts val="0"/>
              </a:spcBef>
              <a:spcAft>
                <a:spcPts val="0"/>
              </a:spcAft>
              <a:buSzPts val="1800"/>
              <a:buFont typeface="Roboto"/>
              <a:buChar char="▹"/>
            </a:pPr>
            <a:r>
              <a:rPr lang="en-US" sz="1600">
                <a:latin typeface="Roboto"/>
                <a:ea typeface="Roboto"/>
                <a:cs typeface="Roboto"/>
                <a:sym typeface="Roboto"/>
              </a:rPr>
              <a:t>In accordance with the regulations annexed to the FIPFA Constitution, the election of officers of the FIPFA Council is staggered.</a:t>
            </a:r>
            <a:endParaRPr/>
          </a:p>
          <a:p>
            <a:pPr marL="688975" lvl="1" indent="-112712" algn="l" rtl="0">
              <a:lnSpc>
                <a:spcPct val="100000"/>
              </a:lnSpc>
              <a:spcBef>
                <a:spcPts val="0"/>
              </a:spcBef>
              <a:spcAft>
                <a:spcPts val="0"/>
              </a:spcAft>
              <a:buSzPts val="1800"/>
              <a:buFont typeface="Roboto"/>
              <a:buNone/>
            </a:pPr>
            <a:endParaRPr sz="1050"/>
          </a:p>
          <a:p>
            <a:pPr marL="688975" lvl="1" indent="-227012" algn="l" rtl="0">
              <a:lnSpc>
                <a:spcPct val="100000"/>
              </a:lnSpc>
              <a:spcBef>
                <a:spcPts val="0"/>
              </a:spcBef>
              <a:spcAft>
                <a:spcPts val="0"/>
              </a:spcAft>
              <a:buSzPts val="1800"/>
              <a:buFont typeface="Roboto"/>
              <a:buChar char="▹"/>
            </a:pPr>
            <a:r>
              <a:rPr lang="en-US" sz="1800"/>
              <a:t>In May, the Board (ExCo) unanimously approved altering the election cycle for Treasurer and President:</a:t>
            </a:r>
            <a:endParaRPr/>
          </a:p>
          <a:p>
            <a:pPr marL="1146175" lvl="2" indent="-227012" algn="l" rtl="0">
              <a:lnSpc>
                <a:spcPct val="100000"/>
              </a:lnSpc>
              <a:spcBef>
                <a:spcPts val="0"/>
              </a:spcBef>
              <a:spcAft>
                <a:spcPts val="0"/>
              </a:spcAft>
              <a:buSzPts val="1800"/>
              <a:buChar char="▹"/>
            </a:pPr>
            <a:r>
              <a:rPr lang="en-US" sz="1400"/>
              <a:t>Hervé had stated he will not stay on until 2022.  It does not make sense to appoint a temporary treasurer in May and elect one in 2022.</a:t>
            </a:r>
            <a:endParaRPr sz="1400"/>
          </a:p>
          <a:p>
            <a:pPr marL="1146175" lvl="2" indent="-227012" algn="l" rtl="0">
              <a:lnSpc>
                <a:spcPct val="100000"/>
              </a:lnSpc>
              <a:spcBef>
                <a:spcPts val="0"/>
              </a:spcBef>
              <a:spcAft>
                <a:spcPts val="0"/>
              </a:spcAft>
              <a:buSzPts val="1800"/>
              <a:buChar char="▹"/>
            </a:pPr>
            <a:r>
              <a:rPr lang="en-US" sz="1400"/>
              <a:t>The role of President has historically been up for election during the Congress at a major event, typically the World Cup.  Realignment would continue this tradition and extend Ricky’s term to a 4</a:t>
            </a:r>
            <a:r>
              <a:rPr lang="en-US" sz="1400" baseline="30000"/>
              <a:t>th</a:t>
            </a:r>
            <a:r>
              <a:rPr lang="en-US" sz="1400"/>
              <a:t> year.</a:t>
            </a:r>
            <a:endParaRPr sz="1400"/>
          </a:p>
        </p:txBody>
      </p:sp>
      <p:sp>
        <p:nvSpPr>
          <p:cNvPr id="403" name="Google Shape;403;p51"/>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39</a:t>
            </a:fld>
            <a:endParaRPr sz="1400" b="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4"/>
          <p:cNvPicPr preferRelativeResize="0"/>
          <p:nvPr/>
        </p:nvPicPr>
        <p:blipFill rotWithShape="1">
          <a:blip r:embed="rId3">
            <a:alphaModFix/>
          </a:blip>
          <a:srcRect/>
          <a:stretch/>
        </p:blipFill>
        <p:spPr>
          <a:xfrm>
            <a:off x="7242175" y="3376613"/>
            <a:ext cx="1787525" cy="1412875"/>
          </a:xfrm>
          <a:prstGeom prst="rect">
            <a:avLst/>
          </a:prstGeom>
          <a:noFill/>
          <a:ln>
            <a:noFill/>
          </a:ln>
        </p:spPr>
      </p:pic>
      <p:sp>
        <p:nvSpPr>
          <p:cNvPr id="96" name="Google Shape;96;p4"/>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BARB PEACOCK - SECRETARY GENERAL</a:t>
            </a:r>
            <a:endParaRPr/>
          </a:p>
        </p:txBody>
      </p:sp>
      <p:sp>
        <p:nvSpPr>
          <p:cNvPr id="97" name="Google Shape;97;p4"/>
          <p:cNvSpPr txBox="1">
            <a:spLocks noGrp="1"/>
          </p:cNvSpPr>
          <p:nvPr>
            <p:ph type="body" idx="1"/>
          </p:nvPr>
        </p:nvSpPr>
        <p:spPr>
          <a:xfrm>
            <a:off x="1865313" y="1624013"/>
            <a:ext cx="5703887" cy="23145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Char char="▸"/>
            </a:pPr>
            <a:r>
              <a:rPr lang="en-US" sz="2000" b="1"/>
              <a:t>Roll Call </a:t>
            </a:r>
            <a:endParaRPr sz="2000" b="1"/>
          </a:p>
          <a:p>
            <a:pPr marL="609600" lvl="1" indent="-127000" algn="l" rtl="0">
              <a:lnSpc>
                <a:spcPct val="100000"/>
              </a:lnSpc>
              <a:spcBef>
                <a:spcPts val="0"/>
              </a:spcBef>
              <a:spcAft>
                <a:spcPts val="0"/>
              </a:spcAft>
              <a:buSzPts val="2000"/>
              <a:buChar char="▹"/>
            </a:pPr>
            <a:r>
              <a:rPr lang="en-US" sz="2000"/>
              <a:t>All attendees will be asked to identify themselves and attendance will be noted.</a:t>
            </a:r>
            <a:endParaRPr/>
          </a:p>
          <a:p>
            <a:pPr marL="609600" lvl="1" indent="-25400" algn="l" rtl="0">
              <a:lnSpc>
                <a:spcPct val="100000"/>
              </a:lnSpc>
              <a:spcBef>
                <a:spcPts val="0"/>
              </a:spcBef>
              <a:spcAft>
                <a:spcPts val="0"/>
              </a:spcAft>
              <a:buSzPts val="2000"/>
              <a:buNone/>
            </a:pPr>
            <a:endParaRPr sz="2000"/>
          </a:p>
          <a:p>
            <a:pPr marL="0" lvl="0" indent="0" algn="l" rtl="0">
              <a:lnSpc>
                <a:spcPct val="100000"/>
              </a:lnSpc>
              <a:spcBef>
                <a:spcPts val="0"/>
              </a:spcBef>
              <a:spcAft>
                <a:spcPts val="0"/>
              </a:spcAft>
              <a:buSzPts val="2000"/>
              <a:buFont typeface="Roboto"/>
              <a:buNone/>
            </a:pPr>
            <a:endParaRPr sz="2000"/>
          </a:p>
          <a:p>
            <a:pPr marL="0" lvl="0" indent="0" algn="l" rtl="0">
              <a:lnSpc>
                <a:spcPct val="100000"/>
              </a:lnSpc>
              <a:spcBef>
                <a:spcPts val="0"/>
              </a:spcBef>
              <a:spcAft>
                <a:spcPts val="0"/>
              </a:spcAft>
              <a:buSzPts val="2000"/>
              <a:buFont typeface="Roboto"/>
              <a:buNone/>
            </a:pPr>
            <a:r>
              <a:rPr lang="en-US" sz="2000"/>
              <a:t>NOTE: This meeting will be recorded via Teams for future reference</a:t>
            </a:r>
            <a:endParaRPr/>
          </a:p>
          <a:p>
            <a:pPr marL="0" lvl="0" indent="0" algn="l" rtl="0">
              <a:lnSpc>
                <a:spcPct val="100000"/>
              </a:lnSpc>
              <a:spcBef>
                <a:spcPts val="0"/>
              </a:spcBef>
              <a:spcAft>
                <a:spcPts val="0"/>
              </a:spcAft>
              <a:buSzPts val="1800"/>
              <a:buFont typeface="Roboto"/>
              <a:buNone/>
            </a:pPr>
            <a:endParaRPr sz="1800"/>
          </a:p>
        </p:txBody>
      </p:sp>
      <p:sp>
        <p:nvSpPr>
          <p:cNvPr id="98" name="Google Shape;98;p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4</a:t>
            </a:fld>
            <a:endParaRPr sz="1400" b="0">
              <a:solidFill>
                <a:srgbClr val="FFFFFF"/>
              </a:solidFill>
              <a:latin typeface="Arial"/>
              <a:ea typeface="Arial"/>
              <a:cs typeface="Arial"/>
              <a:sym typeface="Arial"/>
            </a:endParaRPr>
          </a:p>
        </p:txBody>
      </p:sp>
      <p:pic>
        <p:nvPicPr>
          <p:cNvPr id="99" name="Google Shape;99;p4"/>
          <p:cNvPicPr preferRelativeResize="0"/>
          <p:nvPr/>
        </p:nvPicPr>
        <p:blipFill rotWithShape="1">
          <a:blip r:embed="rId4">
            <a:alphaModFix/>
          </a:blip>
          <a:srcRect r="38874" b="42964"/>
          <a:stretch/>
        </p:blipFill>
        <p:spPr>
          <a:xfrm>
            <a:off x="8175625" y="301625"/>
            <a:ext cx="854075" cy="6905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ELECTION INFORMATION</a:t>
            </a:r>
            <a:endParaRPr/>
          </a:p>
        </p:txBody>
      </p:sp>
      <p:sp>
        <p:nvSpPr>
          <p:cNvPr id="409" name="Google Shape;409;p42"/>
          <p:cNvSpPr txBox="1">
            <a:spLocks noGrp="1"/>
          </p:cNvSpPr>
          <p:nvPr>
            <p:ph type="body" idx="1"/>
          </p:nvPr>
        </p:nvSpPr>
        <p:spPr>
          <a:xfrm>
            <a:off x="1104900" y="1144588"/>
            <a:ext cx="7581900" cy="3648075"/>
          </a:xfrm>
          <a:prstGeom prst="rect">
            <a:avLst/>
          </a:prstGeom>
          <a:noFill/>
          <a:ln>
            <a:noFill/>
          </a:ln>
        </p:spPr>
        <p:txBody>
          <a:bodyPr spcFirstLastPara="1" wrap="square" lIns="91425" tIns="91425" rIns="91425" bIns="91425" anchor="t" anchorCtr="0">
            <a:noAutofit/>
          </a:bodyPr>
          <a:lstStyle/>
          <a:p>
            <a:pPr marL="609600" lvl="1" indent="-152400" algn="l" rtl="0">
              <a:lnSpc>
                <a:spcPct val="100000"/>
              </a:lnSpc>
              <a:spcBef>
                <a:spcPts val="0"/>
              </a:spcBef>
              <a:spcAft>
                <a:spcPts val="0"/>
              </a:spcAft>
              <a:buSzPts val="1800"/>
              <a:buFont typeface="Roboto"/>
              <a:buChar char="▹"/>
            </a:pPr>
            <a:r>
              <a:rPr lang="en-US" sz="1800"/>
              <a:t>Original Alignment:</a:t>
            </a:r>
            <a:endParaRPr/>
          </a:p>
          <a:p>
            <a:pPr marL="609600" lvl="1" indent="-38100" algn="l" rtl="0">
              <a:lnSpc>
                <a:spcPct val="100000"/>
              </a:lnSpc>
              <a:spcBef>
                <a:spcPts val="0"/>
              </a:spcBef>
              <a:spcAft>
                <a:spcPts val="0"/>
              </a:spcAft>
              <a:buSzPts val="1800"/>
              <a:buFont typeface="Roboto"/>
              <a:buNone/>
            </a:pPr>
            <a:endParaRPr sz="1800"/>
          </a:p>
          <a:p>
            <a:pPr marL="609600" lvl="1" indent="-38100" algn="l" rtl="0">
              <a:lnSpc>
                <a:spcPct val="100000"/>
              </a:lnSpc>
              <a:spcBef>
                <a:spcPts val="0"/>
              </a:spcBef>
              <a:spcAft>
                <a:spcPts val="0"/>
              </a:spcAft>
              <a:buSzPts val="1800"/>
              <a:buFont typeface="Roboto"/>
              <a:buNone/>
            </a:pPr>
            <a:endParaRPr sz="1800"/>
          </a:p>
          <a:p>
            <a:pPr marL="609600" lvl="1" indent="-38100" algn="l" rtl="0">
              <a:lnSpc>
                <a:spcPct val="100000"/>
              </a:lnSpc>
              <a:spcBef>
                <a:spcPts val="0"/>
              </a:spcBef>
              <a:spcAft>
                <a:spcPts val="0"/>
              </a:spcAft>
              <a:buSzPts val="1800"/>
              <a:buFont typeface="Roboto"/>
              <a:buNone/>
            </a:pPr>
            <a:endParaRPr sz="1800"/>
          </a:p>
          <a:p>
            <a:pPr marL="609600" lvl="1" indent="-38100" algn="l" rtl="0">
              <a:lnSpc>
                <a:spcPct val="100000"/>
              </a:lnSpc>
              <a:spcBef>
                <a:spcPts val="0"/>
              </a:spcBef>
              <a:spcAft>
                <a:spcPts val="0"/>
              </a:spcAft>
              <a:buSzPts val="1800"/>
              <a:buFont typeface="Roboto"/>
              <a:buNone/>
            </a:pPr>
            <a:endParaRPr sz="1800"/>
          </a:p>
          <a:p>
            <a:pPr marL="609600" lvl="1" indent="-38100" algn="l" rtl="0">
              <a:lnSpc>
                <a:spcPct val="100000"/>
              </a:lnSpc>
              <a:spcBef>
                <a:spcPts val="0"/>
              </a:spcBef>
              <a:spcAft>
                <a:spcPts val="0"/>
              </a:spcAft>
              <a:buSzPts val="1800"/>
              <a:buFont typeface="Roboto"/>
              <a:buNone/>
            </a:pPr>
            <a:endParaRPr sz="1800"/>
          </a:p>
          <a:p>
            <a:pPr marL="609600" lvl="1" indent="-38100" algn="l" rtl="0">
              <a:lnSpc>
                <a:spcPct val="100000"/>
              </a:lnSpc>
              <a:spcBef>
                <a:spcPts val="0"/>
              </a:spcBef>
              <a:spcAft>
                <a:spcPts val="0"/>
              </a:spcAft>
              <a:buSzPts val="1800"/>
              <a:buFont typeface="Roboto"/>
              <a:buNone/>
            </a:pPr>
            <a:endParaRPr sz="1100"/>
          </a:p>
          <a:p>
            <a:pPr marL="609600" lvl="1" indent="-152400" algn="l" rtl="0">
              <a:lnSpc>
                <a:spcPct val="100000"/>
              </a:lnSpc>
              <a:spcBef>
                <a:spcPts val="0"/>
              </a:spcBef>
              <a:spcAft>
                <a:spcPts val="0"/>
              </a:spcAft>
              <a:buSzPts val="1800"/>
              <a:buFont typeface="Roboto"/>
              <a:buChar char="▹"/>
            </a:pPr>
            <a:r>
              <a:rPr lang="en-US" sz="1800"/>
              <a:t>New Alignment:</a:t>
            </a:r>
            <a:endParaRPr sz="1800"/>
          </a:p>
        </p:txBody>
      </p:sp>
      <p:sp>
        <p:nvSpPr>
          <p:cNvPr id="410" name="Google Shape;410;p4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40</a:t>
            </a:fld>
            <a:endParaRPr sz="1400" b="0">
              <a:solidFill>
                <a:schemeClr val="lt1"/>
              </a:solidFill>
              <a:latin typeface="Arial"/>
              <a:ea typeface="Arial"/>
              <a:cs typeface="Arial"/>
              <a:sym typeface="Arial"/>
            </a:endParaRPr>
          </a:p>
        </p:txBody>
      </p:sp>
      <p:graphicFrame>
        <p:nvGraphicFramePr>
          <p:cNvPr id="411" name="Google Shape;411;p42"/>
          <p:cNvGraphicFramePr/>
          <p:nvPr/>
        </p:nvGraphicFramePr>
        <p:xfrm>
          <a:off x="1587171" y="1566965"/>
          <a:ext cx="6359150" cy="1234490"/>
        </p:xfrm>
        <a:graphic>
          <a:graphicData uri="http://schemas.openxmlformats.org/drawingml/2006/table">
            <a:tbl>
              <a:tblPr firstRow="1" bandRow="1">
                <a:noFill/>
                <a:tableStyleId>{07395613-0F5D-417E-AA00-C8C97E6C6F57}</a:tableStyleId>
              </a:tblPr>
              <a:tblGrid>
                <a:gridCol w="1355850">
                  <a:extLst>
                    <a:ext uri="{9D8B030D-6E8A-4147-A177-3AD203B41FA5}">
                      <a16:colId xmlns:a16="http://schemas.microsoft.com/office/drawing/2014/main" val="20000"/>
                    </a:ext>
                  </a:extLst>
                </a:gridCol>
                <a:gridCol w="1187825">
                  <a:extLst>
                    <a:ext uri="{9D8B030D-6E8A-4147-A177-3AD203B41FA5}">
                      <a16:colId xmlns:a16="http://schemas.microsoft.com/office/drawing/2014/main" val="20001"/>
                    </a:ext>
                  </a:extLst>
                </a:gridCol>
                <a:gridCol w="1271825">
                  <a:extLst>
                    <a:ext uri="{9D8B030D-6E8A-4147-A177-3AD203B41FA5}">
                      <a16:colId xmlns:a16="http://schemas.microsoft.com/office/drawing/2014/main" val="20002"/>
                    </a:ext>
                  </a:extLst>
                </a:gridCol>
                <a:gridCol w="1271825">
                  <a:extLst>
                    <a:ext uri="{9D8B030D-6E8A-4147-A177-3AD203B41FA5}">
                      <a16:colId xmlns:a16="http://schemas.microsoft.com/office/drawing/2014/main" val="20003"/>
                    </a:ext>
                  </a:extLst>
                </a:gridCol>
                <a:gridCol w="1271825">
                  <a:extLst>
                    <a:ext uri="{9D8B030D-6E8A-4147-A177-3AD203B41FA5}">
                      <a16:colId xmlns:a16="http://schemas.microsoft.com/office/drawing/2014/main" val="20004"/>
                    </a:ext>
                  </a:extLst>
                </a:gridCol>
              </a:tblGrid>
              <a:tr h="182875">
                <a:tc>
                  <a:txBody>
                    <a:bodyPr/>
                    <a:lstStyle/>
                    <a:p>
                      <a:pPr marL="0" marR="0" lvl="0" indent="0" algn="ctr" rtl="0">
                        <a:lnSpc>
                          <a:spcPct val="100000"/>
                        </a:lnSpc>
                        <a:spcBef>
                          <a:spcPts val="0"/>
                        </a:spcBef>
                        <a:spcAft>
                          <a:spcPts val="0"/>
                        </a:spcAft>
                        <a:buClr>
                          <a:srgbClr val="000000"/>
                        </a:buClr>
                        <a:buSzPts val="500"/>
                        <a:buFont typeface="Arial"/>
                        <a:buNone/>
                      </a:pPr>
                      <a:endParaRPr sz="5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2019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900" b="0" u="none" strike="noStrike" cap="none"/>
                        <a:t>2020</a:t>
                      </a:r>
                      <a:endParaRPr sz="1500" b="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t>2021</a:t>
                      </a:r>
                      <a:endParaRPr sz="1400" b="1"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2022</a:t>
                      </a:r>
                      <a:endParaRPr sz="1400" u="none" strike="noStrike" cap="none"/>
                    </a:p>
                  </a:txBody>
                  <a:tcPr marL="91450" marR="91450" marT="45725" marB="45725"/>
                </a:tc>
                <a:extLst>
                  <a:ext uri="{0D108BD9-81ED-4DB2-BD59-A6C34878D82A}">
                    <a16:rowId xmlns:a16="http://schemas.microsoft.com/office/drawing/2014/main" val="10000"/>
                  </a:ext>
                </a:extLst>
              </a:tr>
              <a:tr h="18287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t>President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t>ELECTION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extLst>
                  <a:ext uri="{0D108BD9-81ED-4DB2-BD59-A6C34878D82A}">
                    <a16:rowId xmlns:a16="http://schemas.microsoft.com/office/drawing/2014/main" val="10001"/>
                  </a:ext>
                </a:extLst>
              </a:tr>
              <a:tr h="18287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t>Vice President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t>ELECTION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extLst>
                  <a:ext uri="{0D108BD9-81ED-4DB2-BD59-A6C34878D82A}">
                    <a16:rowId xmlns:a16="http://schemas.microsoft.com/office/drawing/2014/main" val="10002"/>
                  </a:ext>
                </a:extLst>
              </a:tr>
              <a:tr h="18287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t>Treasurer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t>ELECTION</a:t>
                      </a:r>
                      <a:endParaRPr sz="1400" u="none" strike="noStrike" cap="none"/>
                    </a:p>
                  </a:txBody>
                  <a:tcPr marL="91450" marR="91450" marT="45725" marB="45725"/>
                </a:tc>
                <a:extLst>
                  <a:ext uri="{0D108BD9-81ED-4DB2-BD59-A6C34878D82A}">
                    <a16:rowId xmlns:a16="http://schemas.microsoft.com/office/drawing/2014/main" val="10003"/>
                  </a:ext>
                </a:extLst>
              </a:tr>
              <a:tr h="182875">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t>Director Of Sport</a:t>
                      </a:r>
                      <a:endParaRPr sz="1400" b="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t>ELECTION</a:t>
                      </a:r>
                      <a:endParaRPr sz="1400" b="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p>
                  </a:txBody>
                  <a:tcPr marL="91450" marR="91450" marT="45725" marB="45725"/>
                </a:tc>
                <a:extLst>
                  <a:ext uri="{0D108BD9-81ED-4DB2-BD59-A6C34878D82A}">
                    <a16:rowId xmlns:a16="http://schemas.microsoft.com/office/drawing/2014/main" val="10004"/>
                  </a:ext>
                </a:extLst>
              </a:tr>
            </a:tbl>
          </a:graphicData>
        </a:graphic>
      </p:graphicFrame>
      <p:graphicFrame>
        <p:nvGraphicFramePr>
          <p:cNvPr id="412" name="Google Shape;412;p42"/>
          <p:cNvGraphicFramePr/>
          <p:nvPr/>
        </p:nvGraphicFramePr>
        <p:xfrm>
          <a:off x="1587171" y="3341316"/>
          <a:ext cx="6359150" cy="1371600"/>
        </p:xfrm>
        <a:graphic>
          <a:graphicData uri="http://schemas.openxmlformats.org/drawingml/2006/table">
            <a:tbl>
              <a:tblPr firstRow="1" bandRow="1">
                <a:noFill/>
                <a:tableStyleId>{07395613-0F5D-417E-AA00-C8C97E6C6F57}</a:tableStyleId>
              </a:tblPr>
              <a:tblGrid>
                <a:gridCol w="1355850">
                  <a:extLst>
                    <a:ext uri="{9D8B030D-6E8A-4147-A177-3AD203B41FA5}">
                      <a16:colId xmlns:a16="http://schemas.microsoft.com/office/drawing/2014/main" val="20000"/>
                    </a:ext>
                  </a:extLst>
                </a:gridCol>
                <a:gridCol w="1187825">
                  <a:extLst>
                    <a:ext uri="{9D8B030D-6E8A-4147-A177-3AD203B41FA5}">
                      <a16:colId xmlns:a16="http://schemas.microsoft.com/office/drawing/2014/main" val="20001"/>
                    </a:ext>
                  </a:extLst>
                </a:gridCol>
                <a:gridCol w="1271825">
                  <a:extLst>
                    <a:ext uri="{9D8B030D-6E8A-4147-A177-3AD203B41FA5}">
                      <a16:colId xmlns:a16="http://schemas.microsoft.com/office/drawing/2014/main" val="20002"/>
                    </a:ext>
                  </a:extLst>
                </a:gridCol>
                <a:gridCol w="1271825">
                  <a:extLst>
                    <a:ext uri="{9D8B030D-6E8A-4147-A177-3AD203B41FA5}">
                      <a16:colId xmlns:a16="http://schemas.microsoft.com/office/drawing/2014/main" val="20003"/>
                    </a:ext>
                  </a:extLst>
                </a:gridCol>
                <a:gridCol w="1271825">
                  <a:extLst>
                    <a:ext uri="{9D8B030D-6E8A-4147-A177-3AD203B41FA5}">
                      <a16:colId xmlns:a16="http://schemas.microsoft.com/office/drawing/2014/main" val="20004"/>
                    </a:ext>
                  </a:extLst>
                </a:gridCol>
              </a:tblGrid>
              <a:tr h="233800">
                <a:tc>
                  <a:txBody>
                    <a:bodyPr/>
                    <a:lstStyle/>
                    <a:p>
                      <a:pPr marL="0" marR="0" lvl="0" indent="0" algn="ctr" rtl="0">
                        <a:lnSpc>
                          <a:spcPct val="100000"/>
                        </a:lnSpc>
                        <a:spcBef>
                          <a:spcPts val="0"/>
                        </a:spcBef>
                        <a:spcAft>
                          <a:spcPts val="0"/>
                        </a:spcAft>
                        <a:buClr>
                          <a:srgbClr val="000000"/>
                        </a:buClr>
                        <a:buSzPts val="500"/>
                        <a:buFont typeface="Arial"/>
                        <a:buNone/>
                      </a:pPr>
                      <a:endParaRPr sz="5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2019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900" b="0" u="none" strike="noStrike" cap="none"/>
                        <a:t>2020</a:t>
                      </a:r>
                      <a:endParaRPr sz="1500" b="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t>2021</a:t>
                      </a:r>
                      <a:endParaRPr sz="1400" b="1"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2022</a:t>
                      </a:r>
                      <a:endParaRPr sz="1400" u="none" strike="noStrike" cap="none"/>
                    </a:p>
                  </a:txBody>
                  <a:tcPr marL="91450" marR="91450" marT="45725" marB="45725"/>
                </a:tc>
                <a:extLst>
                  <a:ext uri="{0D108BD9-81ED-4DB2-BD59-A6C34878D82A}">
                    <a16:rowId xmlns:a16="http://schemas.microsoft.com/office/drawing/2014/main" val="10000"/>
                  </a:ext>
                </a:extLst>
              </a:tr>
              <a:tr h="31172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President</a:t>
                      </a: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ELECTION</a:t>
                      </a:r>
                      <a:endParaRPr sz="1400" u="none" strike="noStrike" cap="none"/>
                    </a:p>
                  </a:txBody>
                  <a:tcPr marL="91450" marR="91450" marT="45725" marB="45725" anchor="ctr"/>
                </a:tc>
                <a:extLst>
                  <a:ext uri="{0D108BD9-81ED-4DB2-BD59-A6C34878D82A}">
                    <a16:rowId xmlns:a16="http://schemas.microsoft.com/office/drawing/2014/main" val="10001"/>
                  </a:ext>
                </a:extLst>
              </a:tr>
              <a:tr h="25717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Vice President</a:t>
                      </a: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ELECTION</a:t>
                      </a: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r h="311725">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latin typeface="Arial"/>
                          <a:ea typeface="Arial"/>
                          <a:cs typeface="Arial"/>
                          <a:sym typeface="Arial"/>
                        </a:rPr>
                        <a:t>Treasurer</a:t>
                      </a:r>
                      <a:endParaRPr sz="1050" b="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latin typeface="Arial"/>
                          <a:ea typeface="Arial"/>
                          <a:cs typeface="Arial"/>
                          <a:sym typeface="Arial"/>
                        </a:rPr>
                        <a:t>ELECTION</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257175">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latin typeface="Arial"/>
                          <a:ea typeface="Arial"/>
                          <a:cs typeface="Arial"/>
                          <a:sym typeface="Arial"/>
                        </a:rPr>
                        <a:t>Director Of Sport</a:t>
                      </a:r>
                      <a:endParaRPr sz="1050" b="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latin typeface="Arial"/>
                          <a:ea typeface="Arial"/>
                          <a:cs typeface="Arial"/>
                          <a:sym typeface="Arial"/>
                        </a:rPr>
                        <a:t>ELECTION</a:t>
                      </a:r>
                      <a:endParaRPr sz="1050" b="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9c4f8d37ed_1_4"/>
          <p:cNvSpPr txBox="1">
            <a:spLocks noGrp="1"/>
          </p:cNvSpPr>
          <p:nvPr>
            <p:ph type="title"/>
          </p:nvPr>
        </p:nvSpPr>
        <p:spPr>
          <a:xfrm>
            <a:off x="1104900" y="276225"/>
            <a:ext cx="67245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ELECTION INFORMATION</a:t>
            </a:r>
            <a:endParaRPr/>
          </a:p>
        </p:txBody>
      </p:sp>
      <p:sp>
        <p:nvSpPr>
          <p:cNvPr id="418" name="Google Shape;418;g9c4f8d37ed_1_4"/>
          <p:cNvSpPr txBox="1">
            <a:spLocks noGrp="1"/>
          </p:cNvSpPr>
          <p:nvPr>
            <p:ph type="body" idx="1"/>
          </p:nvPr>
        </p:nvSpPr>
        <p:spPr>
          <a:xfrm>
            <a:off x="1104900" y="1144588"/>
            <a:ext cx="7581900" cy="3648000"/>
          </a:xfrm>
          <a:prstGeom prst="rect">
            <a:avLst/>
          </a:prstGeom>
          <a:noFill/>
          <a:ln>
            <a:noFill/>
          </a:ln>
        </p:spPr>
        <p:txBody>
          <a:bodyPr spcFirstLastPara="1" wrap="square" lIns="91425" tIns="91425" rIns="91425" bIns="91425" anchor="t" anchorCtr="0">
            <a:noAutofit/>
          </a:bodyPr>
          <a:lstStyle/>
          <a:p>
            <a:pPr marL="609600" lvl="1" indent="-152400" algn="l" rtl="0">
              <a:lnSpc>
                <a:spcPct val="100000"/>
              </a:lnSpc>
              <a:spcBef>
                <a:spcPts val="0"/>
              </a:spcBef>
              <a:spcAft>
                <a:spcPts val="0"/>
              </a:spcAft>
              <a:buSzPts val="1800"/>
              <a:buFont typeface="Roboto"/>
              <a:buChar char="▹"/>
            </a:pPr>
            <a:r>
              <a:rPr lang="en-US" sz="1800">
                <a:latin typeface="Roboto"/>
                <a:ea typeface="Roboto"/>
                <a:cs typeface="Roboto"/>
                <a:sym typeface="Roboto"/>
              </a:rPr>
              <a:t>Voting will be toward the end of this meeting.</a:t>
            </a:r>
            <a:endParaRPr sz="1800">
              <a:latin typeface="Roboto"/>
              <a:ea typeface="Roboto"/>
              <a:cs typeface="Roboto"/>
              <a:sym typeface="Roboto"/>
            </a:endParaRPr>
          </a:p>
          <a:p>
            <a:pPr marL="1371600" lvl="2" indent="-330200" algn="l" rtl="0">
              <a:lnSpc>
                <a:spcPct val="100000"/>
              </a:lnSpc>
              <a:spcBef>
                <a:spcPts val="0"/>
              </a:spcBef>
              <a:spcAft>
                <a:spcPts val="0"/>
              </a:spcAft>
              <a:buSzPts val="1600"/>
              <a:buChar char="▹"/>
            </a:pPr>
            <a:r>
              <a:rPr lang="en-US" sz="1600"/>
              <a:t>Ballots were emailed to the designated voter at the start of this meeting.</a:t>
            </a:r>
            <a:endParaRPr sz="1600"/>
          </a:p>
          <a:p>
            <a:pPr marL="609600" lvl="1" indent="-38100" algn="l" rtl="0">
              <a:lnSpc>
                <a:spcPct val="100000"/>
              </a:lnSpc>
              <a:spcBef>
                <a:spcPts val="0"/>
              </a:spcBef>
              <a:spcAft>
                <a:spcPts val="0"/>
              </a:spcAft>
              <a:buSzPts val="1800"/>
              <a:buFont typeface="Roboto"/>
              <a:buNone/>
            </a:pPr>
            <a:endParaRPr sz="800">
              <a:latin typeface="Roboto"/>
              <a:ea typeface="Roboto"/>
              <a:cs typeface="Roboto"/>
              <a:sym typeface="Roboto"/>
            </a:endParaRPr>
          </a:p>
          <a:p>
            <a:pPr marL="609600" lvl="1" indent="-152400" algn="l" rtl="0">
              <a:lnSpc>
                <a:spcPct val="100000"/>
              </a:lnSpc>
              <a:spcBef>
                <a:spcPts val="0"/>
              </a:spcBef>
              <a:spcAft>
                <a:spcPts val="0"/>
              </a:spcAft>
              <a:buSzPts val="1800"/>
              <a:buFont typeface="Roboto"/>
              <a:buChar char="▹"/>
            </a:pPr>
            <a:r>
              <a:rPr lang="en-US" sz="1800">
                <a:latin typeface="Roboto"/>
                <a:ea typeface="Roboto"/>
                <a:cs typeface="Roboto"/>
                <a:sym typeface="Roboto"/>
              </a:rPr>
              <a:t>Only Current Full Affiliated Members will be allowed to vote. </a:t>
            </a:r>
            <a:endParaRPr sz="1800">
              <a:latin typeface="Roboto"/>
              <a:ea typeface="Roboto"/>
              <a:cs typeface="Roboto"/>
              <a:sym typeface="Roboto"/>
            </a:endParaRPr>
          </a:p>
          <a:p>
            <a:pPr marL="1066800" lvl="2" indent="-114300" algn="l" rtl="0">
              <a:lnSpc>
                <a:spcPct val="100000"/>
              </a:lnSpc>
              <a:spcBef>
                <a:spcPts val="0"/>
              </a:spcBef>
              <a:spcAft>
                <a:spcPts val="0"/>
              </a:spcAft>
              <a:buSzPts val="1800"/>
              <a:buChar char="▹"/>
            </a:pPr>
            <a:r>
              <a:rPr lang="en-US" sz="1800"/>
              <a:t>1 vote per delegation</a:t>
            </a:r>
            <a:endParaRPr sz="1800"/>
          </a:p>
          <a:p>
            <a:pPr marL="1066800" lvl="0" indent="0" algn="l" rtl="0">
              <a:lnSpc>
                <a:spcPct val="100000"/>
              </a:lnSpc>
              <a:spcBef>
                <a:spcPts val="0"/>
              </a:spcBef>
              <a:spcAft>
                <a:spcPts val="0"/>
              </a:spcAft>
              <a:buSzPts val="3000"/>
              <a:buNone/>
            </a:pPr>
            <a:endParaRPr sz="800"/>
          </a:p>
          <a:p>
            <a:pPr marL="609600" lvl="1" indent="-152400" algn="l" rtl="0">
              <a:lnSpc>
                <a:spcPct val="100000"/>
              </a:lnSpc>
              <a:spcBef>
                <a:spcPts val="0"/>
              </a:spcBef>
              <a:spcAft>
                <a:spcPts val="0"/>
              </a:spcAft>
              <a:buSzPts val="1800"/>
              <a:buChar char="▹"/>
            </a:pPr>
            <a:r>
              <a:rPr lang="en-US" sz="1800"/>
              <a:t>Your ballot will consist of 2 items:</a:t>
            </a:r>
            <a:endParaRPr sz="1800"/>
          </a:p>
          <a:p>
            <a:pPr marL="1066800" lvl="2" indent="-114300" algn="l" rtl="0">
              <a:lnSpc>
                <a:spcPct val="100000"/>
              </a:lnSpc>
              <a:spcBef>
                <a:spcPts val="0"/>
              </a:spcBef>
              <a:spcAft>
                <a:spcPts val="0"/>
              </a:spcAft>
              <a:buSzPts val="1800"/>
              <a:buChar char="▹"/>
            </a:pPr>
            <a:r>
              <a:rPr lang="en-US" sz="1800"/>
              <a:t>Selection of Treasurer</a:t>
            </a:r>
            <a:endParaRPr sz="1800"/>
          </a:p>
          <a:p>
            <a:pPr marL="1066800" lvl="2" indent="-114300" algn="l" rtl="0">
              <a:lnSpc>
                <a:spcPct val="100000"/>
              </a:lnSpc>
              <a:spcBef>
                <a:spcPts val="0"/>
              </a:spcBef>
              <a:spcAft>
                <a:spcPts val="0"/>
              </a:spcAft>
              <a:buSzPts val="1800"/>
              <a:buChar char="▹"/>
            </a:pPr>
            <a:r>
              <a:rPr lang="en-US" sz="1800"/>
              <a:t>Approval of the proposed Constitution</a:t>
            </a:r>
            <a:endParaRPr sz="1800"/>
          </a:p>
          <a:p>
            <a:pPr marL="1066800" lvl="0" indent="0" algn="l" rtl="0">
              <a:lnSpc>
                <a:spcPct val="100000"/>
              </a:lnSpc>
              <a:spcBef>
                <a:spcPts val="0"/>
              </a:spcBef>
              <a:spcAft>
                <a:spcPts val="0"/>
              </a:spcAft>
              <a:buSzPts val="3000"/>
              <a:buNone/>
            </a:pPr>
            <a:endParaRPr sz="800"/>
          </a:p>
          <a:p>
            <a:pPr marL="609600" lvl="1" indent="-114300" algn="l" rtl="0">
              <a:lnSpc>
                <a:spcPct val="100000"/>
              </a:lnSpc>
              <a:spcBef>
                <a:spcPts val="0"/>
              </a:spcBef>
              <a:spcAft>
                <a:spcPts val="0"/>
              </a:spcAft>
              <a:buSzPts val="1800"/>
              <a:buChar char="▹"/>
            </a:pPr>
            <a:r>
              <a:rPr lang="en-US" sz="1800"/>
              <a:t>Votes will be tallied automatically and reported by Ricky at the conclusion of the meeting.</a:t>
            </a:r>
            <a:endParaRPr sz="1800"/>
          </a:p>
        </p:txBody>
      </p:sp>
      <p:sp>
        <p:nvSpPr>
          <p:cNvPr id="419" name="Google Shape;419;g9c4f8d37ed_1_4"/>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41</a:t>
            </a:fld>
            <a:endParaRPr sz="1400" b="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7"/>
          <p:cNvSpPr txBox="1">
            <a:spLocks noGrp="1"/>
          </p:cNvSpPr>
          <p:nvPr>
            <p:ph type="title"/>
          </p:nvPr>
        </p:nvSpPr>
        <p:spPr>
          <a:xfrm>
            <a:off x="1104900" y="276225"/>
            <a:ext cx="67245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BARB PEACOCK - SECRETARY GENERAL</a:t>
            </a:r>
            <a:endParaRPr/>
          </a:p>
        </p:txBody>
      </p:sp>
      <p:sp>
        <p:nvSpPr>
          <p:cNvPr id="425" name="Google Shape;425;p57"/>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42</a:t>
            </a:fld>
            <a:endParaRPr sz="1400" b="0">
              <a:solidFill>
                <a:schemeClr val="lt1"/>
              </a:solidFill>
              <a:latin typeface="Arial"/>
              <a:ea typeface="Arial"/>
              <a:cs typeface="Arial"/>
              <a:sym typeface="Arial"/>
            </a:endParaRPr>
          </a:p>
        </p:txBody>
      </p:sp>
      <p:pic>
        <p:nvPicPr>
          <p:cNvPr id="426" name="Google Shape;426;p57"/>
          <p:cNvPicPr preferRelativeResize="0"/>
          <p:nvPr/>
        </p:nvPicPr>
        <p:blipFill rotWithShape="1">
          <a:blip r:embed="rId3">
            <a:alphaModFix/>
          </a:blip>
          <a:srcRect/>
          <a:stretch/>
        </p:blipFill>
        <p:spPr>
          <a:xfrm>
            <a:off x="6176963" y="1187450"/>
            <a:ext cx="2470150" cy="2470150"/>
          </a:xfrm>
          <a:prstGeom prst="rect">
            <a:avLst/>
          </a:prstGeom>
          <a:noFill/>
          <a:ln>
            <a:noFill/>
          </a:ln>
        </p:spPr>
      </p:pic>
      <p:pic>
        <p:nvPicPr>
          <p:cNvPr id="427" name="Google Shape;427;p57"/>
          <p:cNvPicPr preferRelativeResize="0"/>
          <p:nvPr/>
        </p:nvPicPr>
        <p:blipFill rotWithShape="1">
          <a:blip r:embed="rId4">
            <a:alphaModFix/>
          </a:blip>
          <a:srcRect t="16202" b="14340"/>
          <a:stretch/>
        </p:blipFill>
        <p:spPr>
          <a:xfrm>
            <a:off x="5127625" y="3503613"/>
            <a:ext cx="3559174" cy="1158875"/>
          </a:xfrm>
          <a:prstGeom prst="rect">
            <a:avLst/>
          </a:prstGeom>
          <a:noFill/>
          <a:ln>
            <a:noFill/>
          </a:ln>
        </p:spPr>
      </p:pic>
      <p:sp>
        <p:nvSpPr>
          <p:cNvPr id="428" name="Google Shape;428;p57"/>
          <p:cNvSpPr txBox="1"/>
          <p:nvPr/>
        </p:nvSpPr>
        <p:spPr>
          <a:xfrm>
            <a:off x="1135626" y="2123767"/>
            <a:ext cx="296442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B0F0"/>
                </a:solidFill>
                <a:latin typeface="Roboto"/>
                <a:ea typeface="Roboto"/>
                <a:cs typeface="Roboto"/>
                <a:sym typeface="Roboto"/>
              </a:rPr>
              <a:t>ANNUAL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B0F0"/>
                </a:solidFill>
                <a:latin typeface="Roboto"/>
                <a:ea typeface="Roboto"/>
                <a:cs typeface="Roboto"/>
                <a:sym typeface="Roboto"/>
              </a:rPr>
              <a:t>REPORT</a:t>
            </a:r>
            <a:endParaRPr sz="4800" b="1" i="0" u="none" strike="noStrike" cap="none">
              <a:solidFill>
                <a:srgbClr val="00B0F0"/>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7"/>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latin typeface="Open Sans"/>
                <a:ea typeface="Open Sans"/>
                <a:cs typeface="Open Sans"/>
                <a:sym typeface="Open Sans"/>
              </a:rPr>
              <a:t>2020 Membership: </a:t>
            </a:r>
            <a:endParaRPr/>
          </a:p>
        </p:txBody>
      </p:sp>
      <p:sp>
        <p:nvSpPr>
          <p:cNvPr id="434" name="Google Shape;434;p67"/>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43</a:t>
            </a:fld>
            <a:endParaRPr sz="1400" b="0">
              <a:solidFill>
                <a:srgbClr val="FFFFFF"/>
              </a:solidFill>
              <a:latin typeface="Arial"/>
              <a:ea typeface="Arial"/>
              <a:cs typeface="Arial"/>
              <a:sym typeface="Arial"/>
            </a:endParaRPr>
          </a:p>
        </p:txBody>
      </p:sp>
      <p:pic>
        <p:nvPicPr>
          <p:cNvPr id="435" name="Google Shape;435;p67"/>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sp>
        <p:nvSpPr>
          <p:cNvPr id="436" name="Google Shape;436;p67"/>
          <p:cNvSpPr txBox="1"/>
          <p:nvPr/>
        </p:nvSpPr>
        <p:spPr>
          <a:xfrm>
            <a:off x="849325" y="1135075"/>
            <a:ext cx="4935000" cy="52339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In 2020 FIPFA had 21 Member Nations:</a:t>
            </a:r>
            <a:endParaRPr sz="2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342900" algn="l" rtl="0">
              <a:lnSpc>
                <a:spcPct val="100000"/>
              </a:lnSpc>
              <a:spcBef>
                <a:spcPts val="0"/>
              </a:spcBef>
              <a:spcAft>
                <a:spcPts val="0"/>
              </a:spcAft>
              <a:buClr>
                <a:srgbClr val="FF8700"/>
              </a:buClr>
              <a:buSzPts val="500"/>
              <a:buFont typeface="Roboto"/>
              <a:buNone/>
            </a:pPr>
            <a:endParaRPr sz="2000" b="0" i="0" u="none" strike="noStrike" cap="none">
              <a:solidFill>
                <a:srgbClr val="000000"/>
              </a:solidFill>
              <a:latin typeface="Open Sans"/>
              <a:ea typeface="Open Sans"/>
              <a:cs typeface="Open Sans"/>
              <a:sym typeface="Open Sans"/>
            </a:endParaRPr>
          </a:p>
        </p:txBody>
      </p:sp>
      <p:graphicFrame>
        <p:nvGraphicFramePr>
          <p:cNvPr id="437" name="Google Shape;437;p67"/>
          <p:cNvGraphicFramePr/>
          <p:nvPr/>
        </p:nvGraphicFramePr>
        <p:xfrm>
          <a:off x="1499259" y="1627662"/>
          <a:ext cx="6672000" cy="2985900"/>
        </p:xfrm>
        <a:graphic>
          <a:graphicData uri="http://schemas.openxmlformats.org/drawingml/2006/table">
            <a:tbl>
              <a:tblPr>
                <a:noFill/>
                <a:tableStyleId>{A265A8D5-15BC-4A3C-9CF2-621358999282}</a:tableStyleId>
              </a:tblPr>
              <a:tblGrid>
                <a:gridCol w="1828800">
                  <a:extLst>
                    <a:ext uri="{9D8B030D-6E8A-4147-A177-3AD203B41FA5}">
                      <a16:colId xmlns:a16="http://schemas.microsoft.com/office/drawing/2014/main" val="20000"/>
                    </a:ext>
                  </a:extLst>
                </a:gridCol>
                <a:gridCol w="1202725">
                  <a:extLst>
                    <a:ext uri="{9D8B030D-6E8A-4147-A177-3AD203B41FA5}">
                      <a16:colId xmlns:a16="http://schemas.microsoft.com/office/drawing/2014/main" val="20001"/>
                    </a:ext>
                  </a:extLst>
                </a:gridCol>
                <a:gridCol w="1811675">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2796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AMERICAS</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EUROPE</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ASIA/OCEANIA</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00"/>
                  </a:ext>
                </a:extLst>
              </a:tr>
              <a:tr h="27967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254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FULL AFFILIATE MEMBERS</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254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solidFill>
                      <a:prstDash val="dot"/>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96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Argentina</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Austria</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Northern Ireland</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Australia</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66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Brasil</a:t>
                      </a: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Denmark</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Republic of Ireland</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Japan</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6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Canada</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England</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Scotland</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New Zealand</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66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United States</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Finland</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Spain</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66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Uruguay</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France</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Switzerland</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66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Germany</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5565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7967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ASSOCIATE MEMBERS</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796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Mexico</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Italy</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dot"/>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u="none" strike="noStrike" cap="none"/>
                    </a:p>
                  </a:txBody>
                  <a:tcPr marL="9525" marR="9525" marT="9525" marB="0" anchor="b">
                    <a:lnL w="9525" cap="flat" cmpd="sng">
                      <a:solidFill>
                        <a:srgbClr val="000000"/>
                      </a:solidFill>
                      <a:prstDash val="dot"/>
                      <a:round/>
                      <a:headEnd type="none" w="sm" len="sm"/>
                      <a:tailEnd type="none" w="sm" len="sm"/>
                    </a:lnL>
                    <a:lnR w="9525" cap="flat" cmpd="sng">
                      <a:solidFill>
                        <a:srgbClr val="000000"/>
                      </a:solidFill>
                      <a:prstDash val="dot"/>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solidFill>
                      <a:prstDash val="dot"/>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8"/>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Statistics from</a:t>
            </a:r>
            <a:r>
              <a:rPr lang="en-US" b="1">
                <a:latin typeface="Open Sans"/>
                <a:ea typeface="Open Sans"/>
                <a:cs typeface="Open Sans"/>
                <a:sym typeface="Open Sans"/>
              </a:rPr>
              <a:t> 2020: </a:t>
            </a:r>
            <a:endParaRPr/>
          </a:p>
        </p:txBody>
      </p:sp>
      <p:sp>
        <p:nvSpPr>
          <p:cNvPr id="443" name="Google Shape;443;p68"/>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44</a:t>
            </a:fld>
            <a:endParaRPr sz="1400" b="0">
              <a:solidFill>
                <a:srgbClr val="FFFFFF"/>
              </a:solidFill>
              <a:latin typeface="Arial"/>
              <a:ea typeface="Arial"/>
              <a:cs typeface="Arial"/>
              <a:sym typeface="Arial"/>
            </a:endParaRPr>
          </a:p>
        </p:txBody>
      </p:sp>
      <p:pic>
        <p:nvPicPr>
          <p:cNvPr id="444" name="Google Shape;444;p68"/>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sp>
        <p:nvSpPr>
          <p:cNvPr id="445" name="Google Shape;445;p68"/>
          <p:cNvSpPr txBox="1"/>
          <p:nvPr/>
        </p:nvSpPr>
        <p:spPr>
          <a:xfrm>
            <a:off x="849325" y="1135075"/>
            <a:ext cx="4935000" cy="52339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Roboto"/>
                <a:ea typeface="Roboto"/>
                <a:cs typeface="Roboto"/>
                <a:sym typeface="Roboto"/>
              </a:rPr>
              <a:t>In 2020 FIPFA had 21 Member Nations:</a:t>
            </a:r>
            <a:endParaRPr sz="2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342900" marR="0" lvl="0" indent="-342900" algn="l" rtl="0">
              <a:lnSpc>
                <a:spcPct val="100000"/>
              </a:lnSpc>
              <a:spcBef>
                <a:spcPts val="0"/>
              </a:spcBef>
              <a:spcAft>
                <a:spcPts val="0"/>
              </a:spcAft>
              <a:buClr>
                <a:srgbClr val="FF8700"/>
              </a:buClr>
              <a:buSzPts val="500"/>
              <a:buFont typeface="Roboto"/>
              <a:buNone/>
            </a:pPr>
            <a:endParaRPr sz="2000" b="0" i="0" u="none" strike="noStrike" cap="none">
              <a:solidFill>
                <a:srgbClr val="000000"/>
              </a:solidFill>
              <a:latin typeface="Open Sans"/>
              <a:ea typeface="Open Sans"/>
              <a:cs typeface="Open Sans"/>
              <a:sym typeface="Open Sans"/>
            </a:endParaRPr>
          </a:p>
        </p:txBody>
      </p:sp>
      <p:graphicFrame>
        <p:nvGraphicFramePr>
          <p:cNvPr id="446" name="Google Shape;446;p68"/>
          <p:cNvGraphicFramePr/>
          <p:nvPr/>
        </p:nvGraphicFramePr>
        <p:xfrm>
          <a:off x="1611335" y="1769421"/>
          <a:ext cx="5951725" cy="2596200"/>
        </p:xfrm>
        <a:graphic>
          <a:graphicData uri="http://schemas.openxmlformats.org/drawingml/2006/table">
            <a:tbl>
              <a:tblPr>
                <a:noFill/>
                <a:tableStyleId>{A265A8D5-15BC-4A3C-9CF2-621358999282}</a:tableStyleId>
              </a:tblPr>
              <a:tblGrid>
                <a:gridCol w="1533525">
                  <a:extLst>
                    <a:ext uri="{9D8B030D-6E8A-4147-A177-3AD203B41FA5}">
                      <a16:colId xmlns:a16="http://schemas.microsoft.com/office/drawing/2014/main" val="20000"/>
                    </a:ext>
                  </a:extLst>
                </a:gridCol>
                <a:gridCol w="1104550">
                  <a:extLst>
                    <a:ext uri="{9D8B030D-6E8A-4147-A177-3AD203B41FA5}">
                      <a16:colId xmlns:a16="http://schemas.microsoft.com/office/drawing/2014/main" val="20001"/>
                    </a:ext>
                  </a:extLst>
                </a:gridCol>
                <a:gridCol w="1104550">
                  <a:extLst>
                    <a:ext uri="{9D8B030D-6E8A-4147-A177-3AD203B41FA5}">
                      <a16:colId xmlns:a16="http://schemas.microsoft.com/office/drawing/2014/main" val="20002"/>
                    </a:ext>
                  </a:extLst>
                </a:gridCol>
                <a:gridCol w="1104550">
                  <a:extLst>
                    <a:ext uri="{9D8B030D-6E8A-4147-A177-3AD203B41FA5}">
                      <a16:colId xmlns:a16="http://schemas.microsoft.com/office/drawing/2014/main" val="20003"/>
                    </a:ext>
                  </a:extLst>
                </a:gridCol>
                <a:gridCol w="1104550">
                  <a:extLst>
                    <a:ext uri="{9D8B030D-6E8A-4147-A177-3AD203B41FA5}">
                      <a16:colId xmlns:a16="http://schemas.microsoft.com/office/drawing/2014/main" val="20004"/>
                    </a:ext>
                  </a:extLst>
                </a:gridCol>
              </a:tblGrid>
              <a:tr h="29630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2020</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2019</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difference</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%age Growth</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630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Registered Clubs</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227</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232</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-5</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-2.16%</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8220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Registered Teams</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385</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374</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11</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2.94%</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220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220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9630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2020</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2019</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difference</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%age Growth</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9630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Referees</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360</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308</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52</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16.88%</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8220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Classifiers</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49</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41</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8</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19.51%</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2200">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Coaches</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324</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284</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40</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14.08%</a:t>
                      </a:r>
                      <a:endParaRPr sz="1400" u="none" strike="noStrike" cap="none"/>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9"/>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Statistics from</a:t>
            </a:r>
            <a:r>
              <a:rPr lang="en-US" b="1">
                <a:latin typeface="Open Sans"/>
                <a:ea typeface="Open Sans"/>
                <a:cs typeface="Open Sans"/>
                <a:sym typeface="Open Sans"/>
              </a:rPr>
              <a:t> 2020: </a:t>
            </a:r>
            <a:endParaRPr/>
          </a:p>
        </p:txBody>
      </p:sp>
      <p:sp>
        <p:nvSpPr>
          <p:cNvPr id="452" name="Google Shape;452;p69"/>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45</a:t>
            </a:fld>
            <a:endParaRPr sz="1400" b="0">
              <a:solidFill>
                <a:srgbClr val="FFFFFF"/>
              </a:solidFill>
              <a:latin typeface="Arial"/>
              <a:ea typeface="Arial"/>
              <a:cs typeface="Arial"/>
              <a:sym typeface="Arial"/>
            </a:endParaRPr>
          </a:p>
        </p:txBody>
      </p:sp>
      <p:pic>
        <p:nvPicPr>
          <p:cNvPr id="453" name="Google Shape;453;p69"/>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graphicFrame>
        <p:nvGraphicFramePr>
          <p:cNvPr id="454" name="Google Shape;454;p69"/>
          <p:cNvGraphicFramePr/>
          <p:nvPr/>
        </p:nvGraphicFramePr>
        <p:xfrm>
          <a:off x="839562" y="1134835"/>
          <a:ext cx="7753720" cy="368481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0"/>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FINANCIAL REPORT </a:t>
            </a:r>
            <a:endParaRPr/>
          </a:p>
        </p:txBody>
      </p:sp>
      <p:sp>
        <p:nvSpPr>
          <p:cNvPr id="460" name="Google Shape;460;p70"/>
          <p:cNvSpPr txBox="1">
            <a:spLocks noGrp="1"/>
          </p:cNvSpPr>
          <p:nvPr>
            <p:ph type="body" idx="1"/>
          </p:nvPr>
        </p:nvSpPr>
        <p:spPr>
          <a:xfrm>
            <a:off x="1104900" y="1120775"/>
            <a:ext cx="7581900" cy="58875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Font typeface="Roboto"/>
              <a:buNone/>
            </a:pPr>
            <a:r>
              <a:rPr lang="en-US" sz="2400">
                <a:latin typeface="Roboto"/>
                <a:ea typeface="Roboto"/>
                <a:cs typeface="Roboto"/>
                <a:sym typeface="Roboto"/>
              </a:rPr>
              <a:t>Treasurer’s report for 2020:</a:t>
            </a:r>
            <a:endParaRPr/>
          </a:p>
          <a:p>
            <a:pPr marL="0" lvl="0" indent="0" algn="l" rtl="0">
              <a:lnSpc>
                <a:spcPct val="100000"/>
              </a:lnSpc>
              <a:spcBef>
                <a:spcPts val="0"/>
              </a:spcBef>
              <a:spcAft>
                <a:spcPts val="0"/>
              </a:spcAft>
              <a:buSzPts val="2400"/>
              <a:buFont typeface="Roboto"/>
              <a:buNone/>
            </a:pPr>
            <a:endParaRPr sz="1600"/>
          </a:p>
          <a:p>
            <a:pPr marL="0" lvl="0" indent="0" algn="l" rtl="0">
              <a:lnSpc>
                <a:spcPct val="100000"/>
              </a:lnSpc>
              <a:spcBef>
                <a:spcPts val="0"/>
              </a:spcBef>
              <a:spcAft>
                <a:spcPts val="0"/>
              </a:spcAft>
              <a:buSzPts val="1800"/>
              <a:buFont typeface="Roboto"/>
              <a:buNone/>
            </a:pPr>
            <a:endParaRPr sz="1800">
              <a:latin typeface="Roboto"/>
              <a:ea typeface="Roboto"/>
              <a:cs typeface="Roboto"/>
              <a:sym typeface="Roboto"/>
            </a:endParaRPr>
          </a:p>
          <a:p>
            <a:pPr marL="0" lvl="0" indent="0" algn="l" rtl="0">
              <a:lnSpc>
                <a:spcPct val="100000"/>
              </a:lnSpc>
              <a:spcBef>
                <a:spcPts val="0"/>
              </a:spcBef>
              <a:spcAft>
                <a:spcPts val="0"/>
              </a:spcAft>
              <a:buSzPts val="1800"/>
              <a:buFont typeface="Roboto"/>
              <a:buNone/>
            </a:pPr>
            <a:endParaRPr sz="1800">
              <a:latin typeface="Roboto"/>
              <a:ea typeface="Roboto"/>
              <a:cs typeface="Roboto"/>
              <a:sym typeface="Roboto"/>
            </a:endParaRPr>
          </a:p>
        </p:txBody>
      </p:sp>
      <p:sp>
        <p:nvSpPr>
          <p:cNvPr id="461" name="Google Shape;461;p70"/>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46</a:t>
            </a:fld>
            <a:endParaRPr sz="1400" b="0">
              <a:solidFill>
                <a:schemeClr val="lt1"/>
              </a:solidFill>
              <a:latin typeface="Arial"/>
              <a:ea typeface="Arial"/>
              <a:cs typeface="Arial"/>
              <a:sym typeface="Arial"/>
            </a:endParaRPr>
          </a:p>
        </p:txBody>
      </p:sp>
      <p:graphicFrame>
        <p:nvGraphicFramePr>
          <p:cNvPr id="462" name="Google Shape;462;p70"/>
          <p:cNvGraphicFramePr/>
          <p:nvPr/>
        </p:nvGraphicFramePr>
        <p:xfrm>
          <a:off x="1808018" y="1875786"/>
          <a:ext cx="5499350" cy="2405225"/>
        </p:xfrm>
        <a:graphic>
          <a:graphicData uri="http://schemas.openxmlformats.org/drawingml/2006/table">
            <a:tbl>
              <a:tblPr>
                <a:noFill/>
                <a:tableStyleId>{07395613-0F5D-417E-AA00-C8C97E6C6F57}</a:tableStyleId>
              </a:tblPr>
              <a:tblGrid>
                <a:gridCol w="3898275">
                  <a:extLst>
                    <a:ext uri="{9D8B030D-6E8A-4147-A177-3AD203B41FA5}">
                      <a16:colId xmlns:a16="http://schemas.microsoft.com/office/drawing/2014/main" val="20000"/>
                    </a:ext>
                  </a:extLst>
                </a:gridCol>
                <a:gridCol w="1601075">
                  <a:extLst>
                    <a:ext uri="{9D8B030D-6E8A-4147-A177-3AD203B41FA5}">
                      <a16:colId xmlns:a16="http://schemas.microsoft.com/office/drawing/2014/main" val="20001"/>
                    </a:ext>
                  </a:extLst>
                </a:gridCol>
              </a:tblGrid>
              <a:tr h="482000">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Bank Accounts Balance 31/12/19</a:t>
                      </a:r>
                      <a:endParaRPr sz="1400" b="0" i="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3,512.35 €</a:t>
                      </a:r>
                      <a:endParaRPr sz="1400" b="0" i="0" u="none" strike="noStrike" cap="none">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0"/>
                  </a:ext>
                </a:extLst>
              </a:tr>
              <a:tr h="482000">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2020 INCOME</a:t>
                      </a:r>
                      <a:endParaRPr sz="1400" b="0" i="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32,661.56 €</a:t>
                      </a:r>
                      <a:endParaRPr sz="1400" b="0" i="0" u="none" strike="noStrike" cap="none">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482000">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2020 EXPENSES</a:t>
                      </a:r>
                      <a:endParaRPr sz="1400" b="0" i="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7,577.41 €</a:t>
                      </a:r>
                      <a:endParaRPr sz="1400" b="0" i="0" u="none" strike="noStrike" cap="none">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482000">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2020 BALANCE</a:t>
                      </a:r>
                      <a:endParaRPr sz="1400" b="0" i="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25,084.15 €</a:t>
                      </a:r>
                      <a:endParaRPr sz="1400" b="0" i="0" u="none" strike="noStrike" cap="none">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477225">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Bank Accounts Balance 31/12/20</a:t>
                      </a:r>
                      <a:endParaRPr sz="1400" b="0" i="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28,596.50 €</a:t>
                      </a:r>
                      <a:endParaRPr sz="1400" b="1" i="0" u="none" strike="noStrike" cap="none">
                        <a:solidFill>
                          <a:schemeClr val="dk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1"/>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2020 INCOME</a:t>
            </a:r>
            <a:endParaRPr/>
          </a:p>
        </p:txBody>
      </p:sp>
      <p:sp>
        <p:nvSpPr>
          <p:cNvPr id="468" name="Google Shape;468;p71"/>
          <p:cNvSpPr txBox="1">
            <a:spLocks noGrp="1"/>
          </p:cNvSpPr>
          <p:nvPr>
            <p:ph type="body" idx="1"/>
          </p:nvPr>
        </p:nvSpPr>
        <p:spPr>
          <a:xfrm>
            <a:off x="1104900" y="1270263"/>
            <a:ext cx="7581900" cy="364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endParaRPr/>
          </a:p>
          <a:p>
            <a:pPr marL="190500" lvl="0" indent="0" algn="l" rtl="0">
              <a:lnSpc>
                <a:spcPct val="100000"/>
              </a:lnSpc>
              <a:spcBef>
                <a:spcPts val="0"/>
              </a:spcBef>
              <a:spcAft>
                <a:spcPts val="0"/>
              </a:spcAft>
              <a:buSzPts val="3000"/>
              <a:buFont typeface="Roboto"/>
              <a:buNone/>
            </a:pPr>
            <a:endParaRPr>
              <a:latin typeface="Roboto"/>
              <a:ea typeface="Roboto"/>
              <a:cs typeface="Roboto"/>
              <a:sym typeface="Roboto"/>
            </a:endParaRPr>
          </a:p>
        </p:txBody>
      </p:sp>
      <p:sp>
        <p:nvSpPr>
          <p:cNvPr id="469" name="Google Shape;469;p71"/>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47</a:t>
            </a:fld>
            <a:endParaRPr sz="1400" b="0">
              <a:solidFill>
                <a:schemeClr val="lt1"/>
              </a:solidFill>
              <a:latin typeface="Arial"/>
              <a:ea typeface="Arial"/>
              <a:cs typeface="Arial"/>
              <a:sym typeface="Arial"/>
            </a:endParaRPr>
          </a:p>
        </p:txBody>
      </p:sp>
      <p:graphicFrame>
        <p:nvGraphicFramePr>
          <p:cNvPr id="470" name="Google Shape;470;p71"/>
          <p:cNvGraphicFramePr/>
          <p:nvPr/>
        </p:nvGraphicFramePr>
        <p:xfrm>
          <a:off x="675409" y="1500765"/>
          <a:ext cx="3158850" cy="2447150"/>
        </p:xfrm>
        <a:graphic>
          <a:graphicData uri="http://schemas.openxmlformats.org/drawingml/2006/table">
            <a:tbl>
              <a:tblPr>
                <a:noFill/>
                <a:tableStyleId>{07395613-0F5D-417E-AA00-C8C97E6C6F57}</a:tableStyleId>
              </a:tblPr>
              <a:tblGrid>
                <a:gridCol w="2098975">
                  <a:extLst>
                    <a:ext uri="{9D8B030D-6E8A-4147-A177-3AD203B41FA5}">
                      <a16:colId xmlns:a16="http://schemas.microsoft.com/office/drawing/2014/main" val="20000"/>
                    </a:ext>
                  </a:extLst>
                </a:gridCol>
                <a:gridCol w="1059875">
                  <a:extLst>
                    <a:ext uri="{9D8B030D-6E8A-4147-A177-3AD203B41FA5}">
                      <a16:colId xmlns:a16="http://schemas.microsoft.com/office/drawing/2014/main" val="20001"/>
                    </a:ext>
                  </a:extLst>
                </a:gridCol>
              </a:tblGrid>
              <a:tr h="252650">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Income</a:t>
                      </a:r>
                      <a:endParaRPr sz="1400" b="1" i="0" u="none" strike="noStrike" cap="none">
                        <a:solidFill>
                          <a:srgbClr val="000000"/>
                        </a:solidFill>
                        <a:latin typeface="Calibri"/>
                        <a:ea typeface="Calibri"/>
                        <a:cs typeface="Calibri"/>
                        <a:sym typeface="Calibri"/>
                      </a:endParaRPr>
                    </a:p>
                  </a:txBody>
                  <a:tcPr marL="9525" marR="9525" marT="9525" marB="0" anchor="ctr"/>
                </a:tc>
                <a:tc hMerge="1">
                  <a:txBody>
                    <a:bodyPr/>
                    <a:lstStyle/>
                    <a:p>
                      <a:endParaRPr lang="en-US"/>
                    </a:p>
                  </a:txBody>
                  <a:tcPr/>
                </a:tc>
                <a:extLst>
                  <a:ext uri="{0D108BD9-81ED-4DB2-BD59-A6C34878D82A}">
                    <a16:rowId xmlns:a16="http://schemas.microsoft.com/office/drawing/2014/main" val="10000"/>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2020 Membership Fees</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9,401.85</a:t>
                      </a:r>
                      <a:endParaRPr sz="1200" b="1" i="0" u="none" strike="noStrike" cap="none">
                        <a:solidFill>
                          <a:srgbClr val="70AD47"/>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Overpayment</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188.67 €</a:t>
                      </a:r>
                      <a:endParaRPr sz="1200" b="1" i="0" u="none" strike="noStrike" cap="none">
                        <a:solidFill>
                          <a:srgbClr val="70AD47"/>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PSS Partnership</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14,990.00 €</a:t>
                      </a:r>
                      <a:endParaRPr sz="1200" b="1" i="0" u="none" strike="noStrike" cap="none">
                        <a:solidFill>
                          <a:srgbClr val="00B0F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Technical Fees for WC 2022</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7,808.65 €</a:t>
                      </a:r>
                      <a:endParaRPr sz="1200" b="1" i="0" u="none" strike="noStrike" cap="none">
                        <a:solidFill>
                          <a:srgbClr val="C65911"/>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PayPal balance 12/30/2019</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34.89 €</a:t>
                      </a:r>
                      <a:endParaRPr sz="1200" b="1" i="0" u="none" strike="noStrike" cap="none">
                        <a:solidFill>
                          <a:srgbClr val="70AD47"/>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r h="365750">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Total Income </a:t>
                      </a:r>
                      <a:endParaRPr sz="1400" b="1"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32,424.06 €</a:t>
                      </a:r>
                      <a:endParaRPr sz="1400" b="1"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6"/>
                  </a:ext>
                </a:extLst>
              </a:tr>
            </a:tbl>
          </a:graphicData>
        </a:graphic>
      </p:graphicFrame>
      <p:graphicFrame>
        <p:nvGraphicFramePr>
          <p:cNvPr id="471" name="Google Shape;471;p71"/>
          <p:cNvGraphicFramePr/>
          <p:nvPr/>
        </p:nvGraphicFramePr>
        <p:xfrm>
          <a:off x="4042064" y="1089073"/>
          <a:ext cx="4572000" cy="358880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2020 EXPENSES</a:t>
            </a:r>
            <a:endParaRPr/>
          </a:p>
        </p:txBody>
      </p:sp>
      <p:sp>
        <p:nvSpPr>
          <p:cNvPr id="477" name="Google Shape;477;p7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48</a:t>
            </a:fld>
            <a:endParaRPr sz="1400" b="0">
              <a:solidFill>
                <a:schemeClr val="lt1"/>
              </a:solidFill>
              <a:latin typeface="Arial"/>
              <a:ea typeface="Arial"/>
              <a:cs typeface="Arial"/>
              <a:sym typeface="Arial"/>
            </a:endParaRPr>
          </a:p>
        </p:txBody>
      </p:sp>
      <p:graphicFrame>
        <p:nvGraphicFramePr>
          <p:cNvPr id="478" name="Google Shape;478;p72"/>
          <p:cNvGraphicFramePr/>
          <p:nvPr/>
        </p:nvGraphicFramePr>
        <p:xfrm>
          <a:off x="4062845" y="1404544"/>
          <a:ext cx="4532515" cy="32212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9" name="Google Shape;479;p72"/>
          <p:cNvGraphicFramePr/>
          <p:nvPr/>
        </p:nvGraphicFramePr>
        <p:xfrm>
          <a:off x="561110" y="1950560"/>
          <a:ext cx="3200400" cy="1513435"/>
        </p:xfrm>
        <a:graphic>
          <a:graphicData uri="http://schemas.openxmlformats.org/drawingml/2006/table">
            <a:tbl>
              <a:tblPr>
                <a:noFill/>
                <a:tableStyleId>{07395613-0F5D-417E-AA00-C8C97E6C6F57}</a:tableStyleId>
              </a:tblPr>
              <a:tblGrid>
                <a:gridCol w="2192475">
                  <a:extLst>
                    <a:ext uri="{9D8B030D-6E8A-4147-A177-3AD203B41FA5}">
                      <a16:colId xmlns:a16="http://schemas.microsoft.com/office/drawing/2014/main" val="20000"/>
                    </a:ext>
                  </a:extLst>
                </a:gridCol>
                <a:gridCol w="1007925">
                  <a:extLst>
                    <a:ext uri="{9D8B030D-6E8A-4147-A177-3AD203B41FA5}">
                      <a16:colId xmlns:a16="http://schemas.microsoft.com/office/drawing/2014/main" val="20001"/>
                    </a:ext>
                  </a:extLst>
                </a:gridCol>
              </a:tblGrid>
              <a:tr h="336325">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 Expenditures by Department</a:t>
                      </a:r>
                      <a:r>
                        <a:rPr lang="en-US" sz="1200" u="none" strike="noStrike" cap="none">
                          <a:latin typeface="Calibri"/>
                          <a:ea typeface="Calibri"/>
                          <a:cs typeface="Calibri"/>
                          <a:sym typeface="Calibri"/>
                        </a:rPr>
                        <a:t> </a:t>
                      </a:r>
                      <a:endParaRPr sz="1200" b="1" i="0" u="none" strike="noStrike" cap="none">
                        <a:solidFill>
                          <a:srgbClr val="000000"/>
                        </a:solidFill>
                        <a:latin typeface="Calibri"/>
                        <a:ea typeface="Calibri"/>
                        <a:cs typeface="Calibri"/>
                        <a:sym typeface="Calibri"/>
                      </a:endParaRPr>
                    </a:p>
                  </a:txBody>
                  <a:tcPr marL="9525" marR="9525" marT="9525" marB="0" anchor="ctr"/>
                </a:tc>
                <a:tc hMerge="1">
                  <a:txBody>
                    <a:bodyPr/>
                    <a:lstStyle/>
                    <a:p>
                      <a:endParaRPr lang="en-US"/>
                    </a:p>
                  </a:txBody>
                  <a:tcPr/>
                </a:tc>
                <a:extLst>
                  <a:ext uri="{0D108BD9-81ED-4DB2-BD59-A6C34878D82A}">
                    <a16:rowId xmlns:a16="http://schemas.microsoft.com/office/drawing/2014/main" val="10000"/>
                  </a:ext>
                </a:extLst>
              </a:tr>
              <a:tr h="383575">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Sports Department</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7,184.61 €</a:t>
                      </a:r>
                      <a:endParaRPr sz="1200" b="1"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417475">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Secretariat, Administration, and Communications</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392.80 €</a:t>
                      </a:r>
                      <a:endParaRPr sz="1200" b="1"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336325">
                <a:tc>
                  <a:txBody>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Total</a:t>
                      </a:r>
                      <a:endParaRPr sz="1400" b="1"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7,577.41 €</a:t>
                      </a:r>
                      <a:endParaRPr sz="1400" b="1"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480" name="Google Shape;480;p72"/>
          <p:cNvSpPr txBox="1"/>
          <p:nvPr/>
        </p:nvSpPr>
        <p:spPr>
          <a:xfrm>
            <a:off x="1441525" y="3614570"/>
            <a:ext cx="2743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See next slide for detail</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3"/>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2020 EXPENSES</a:t>
            </a:r>
            <a:endParaRPr/>
          </a:p>
        </p:txBody>
      </p:sp>
      <p:sp>
        <p:nvSpPr>
          <p:cNvPr id="486" name="Google Shape;486;p73"/>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49</a:t>
            </a:fld>
            <a:endParaRPr sz="1400" b="0">
              <a:solidFill>
                <a:schemeClr val="lt1"/>
              </a:solidFill>
              <a:latin typeface="Arial"/>
              <a:ea typeface="Arial"/>
              <a:cs typeface="Arial"/>
              <a:sym typeface="Arial"/>
            </a:endParaRPr>
          </a:p>
        </p:txBody>
      </p:sp>
      <p:graphicFrame>
        <p:nvGraphicFramePr>
          <p:cNvPr id="487" name="Google Shape;487;p73"/>
          <p:cNvGraphicFramePr/>
          <p:nvPr/>
        </p:nvGraphicFramePr>
        <p:xfrm>
          <a:off x="318600" y="1401184"/>
          <a:ext cx="4004000" cy="3022550"/>
        </p:xfrm>
        <a:graphic>
          <a:graphicData uri="http://schemas.openxmlformats.org/drawingml/2006/table">
            <a:tbl>
              <a:tblPr>
                <a:noFill/>
                <a:tableStyleId>{07395613-0F5D-417E-AA00-C8C97E6C6F57}</a:tableStyleId>
              </a:tblPr>
              <a:tblGrid>
                <a:gridCol w="2418350">
                  <a:extLst>
                    <a:ext uri="{9D8B030D-6E8A-4147-A177-3AD203B41FA5}">
                      <a16:colId xmlns:a16="http://schemas.microsoft.com/office/drawing/2014/main" val="20000"/>
                    </a:ext>
                  </a:extLst>
                </a:gridCol>
                <a:gridCol w="723250">
                  <a:extLst>
                    <a:ext uri="{9D8B030D-6E8A-4147-A177-3AD203B41FA5}">
                      <a16:colId xmlns:a16="http://schemas.microsoft.com/office/drawing/2014/main" val="20001"/>
                    </a:ext>
                  </a:extLst>
                </a:gridCol>
                <a:gridCol w="862400">
                  <a:extLst>
                    <a:ext uri="{9D8B030D-6E8A-4147-A177-3AD203B41FA5}">
                      <a16:colId xmlns:a16="http://schemas.microsoft.com/office/drawing/2014/main" val="20002"/>
                    </a:ext>
                  </a:extLst>
                </a:gridCol>
              </a:tblGrid>
              <a:tr h="284125">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 Expenditures by Department</a:t>
                      </a:r>
                      <a:r>
                        <a:rPr lang="en-US" sz="1400" u="none" strike="noStrike" cap="none">
                          <a:latin typeface="Calibri"/>
                          <a:ea typeface="Calibri"/>
                          <a:cs typeface="Calibri"/>
                          <a:sym typeface="Calibri"/>
                        </a:rPr>
                        <a:t> </a:t>
                      </a:r>
                      <a:endParaRPr sz="1400" b="1" i="0" u="none" strike="noStrike" cap="none">
                        <a:solidFill>
                          <a:srgbClr val="000000"/>
                        </a:solidFill>
                        <a:latin typeface="Calibri"/>
                        <a:ea typeface="Calibri"/>
                        <a:cs typeface="Calibri"/>
                        <a:sym typeface="Calibri"/>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7825">
                <a:tc gridSpan="2">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                 Secretariat, Administration, and Communications: </a:t>
                      </a:r>
                      <a:endParaRPr sz="1200" b="1" i="0" u="none" strike="noStrike" cap="none">
                        <a:solidFill>
                          <a:srgbClr val="000000"/>
                        </a:solidFill>
                        <a:latin typeface="Calibri"/>
                        <a:ea typeface="Calibri"/>
                        <a:cs typeface="Calibri"/>
                        <a:sym typeface="Calibri"/>
                      </a:endParaRPr>
                    </a:p>
                  </a:txBody>
                  <a:tcPr marL="9525" marR="9525" marT="9525" marB="0" anchor="ct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Calibri"/>
                          <a:ea typeface="Calibri"/>
                          <a:cs typeface="Calibri"/>
                          <a:sym typeface="Calibri"/>
                        </a:rPr>
                        <a:t>Department of Sport:</a:t>
                      </a:r>
                      <a:endParaRPr sz="1200" b="1" i="0" u="none" strike="noStrike" cap="none">
                        <a:solidFill>
                          <a:srgbClr val="000000"/>
                        </a:solidFill>
                        <a:latin typeface="Calibri"/>
                        <a:ea typeface="Calibri"/>
                        <a:cs typeface="Calibri"/>
                        <a:sym typeface="Calibri"/>
                      </a:endParaRPr>
                    </a:p>
                  </a:txBody>
                  <a:tcPr marL="9525" marR="9525" marT="9525" marB="0" anchor="ctr"/>
                </a:tc>
                <a:extLst>
                  <a:ext uri="{0D108BD9-81ED-4DB2-BD59-A6C34878D82A}">
                    <a16:rowId xmlns:a16="http://schemas.microsoft.com/office/drawing/2014/main" val="10001"/>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Officials APFC and APO Cups</a:t>
                      </a:r>
                      <a:endParaRPr sz="12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6587.11€</a:t>
                      </a:r>
                      <a:r>
                        <a:rPr lang="en-US" sz="1200" b="0" i="0" u="none" strike="noStrike" cap="none">
                          <a:solidFill>
                            <a:srgbClr val="000000"/>
                          </a:solidFill>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Classification </a:t>
                      </a:r>
                      <a:r>
                        <a:rPr lang="en-US" sz="1200" b="0" u="none" strike="noStrike" cap="none">
                          <a:latin typeface="Calibri"/>
                          <a:ea typeface="Calibri"/>
                          <a:cs typeface="Calibri"/>
                          <a:sym typeface="Calibri"/>
                        </a:rPr>
                        <a:t>Database</a:t>
                      </a:r>
                      <a:endParaRPr sz="12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360.00 €</a:t>
                      </a:r>
                      <a:endParaRPr sz="1200" b="0"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PayPal Fees</a:t>
                      </a:r>
                      <a:endParaRPr sz="12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237.50 €</a:t>
                      </a:r>
                      <a:endParaRPr sz="1200" b="0"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Bank Fees</a:t>
                      </a:r>
                      <a:endParaRPr sz="12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208.00 €</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r h="36575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Website Hosting/Domain names</a:t>
                      </a:r>
                      <a:endParaRPr sz="12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184.80 €</a:t>
                      </a:r>
                      <a:endParaRPr sz="12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6"/>
                  </a:ext>
                </a:extLst>
              </a:tr>
              <a:tr h="411850">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Total Expenditures for 2020</a:t>
                      </a:r>
                      <a:endParaRPr sz="1400" b="1" i="0" u="none" strike="noStrike" cap="none">
                        <a:solidFill>
                          <a:srgbClr val="000000"/>
                        </a:solidFill>
                        <a:latin typeface="Calibri"/>
                        <a:ea typeface="Calibri"/>
                        <a:cs typeface="Calibri"/>
                        <a:sym typeface="Calibri"/>
                      </a:endParaRPr>
                    </a:p>
                  </a:txBody>
                  <a:tcPr marL="9525" marR="9525" marT="9525" marB="0" anchor="ct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 7,577.41</a:t>
                      </a:r>
                      <a:endParaRPr sz="1400" b="1" i="0" u="none" strike="noStrike" cap="none">
                        <a:solidFill>
                          <a:srgbClr val="000000"/>
                        </a:solidFill>
                        <a:latin typeface="Calibri"/>
                        <a:ea typeface="Calibri"/>
                        <a:cs typeface="Calibri"/>
                        <a:sym typeface="Calibri"/>
                      </a:endParaRPr>
                    </a:p>
                  </a:txBody>
                  <a:tcPr marL="91450" marR="91450" marT="45725" marB="45725" anchor="ctr"/>
                </a:tc>
                <a:tc hMerge="1">
                  <a:txBody>
                    <a:bodyPr/>
                    <a:lstStyle/>
                    <a:p>
                      <a:endParaRPr lang="en-US"/>
                    </a:p>
                  </a:txBody>
                  <a:tcPr/>
                </a:tc>
                <a:extLst>
                  <a:ext uri="{0D108BD9-81ED-4DB2-BD59-A6C34878D82A}">
                    <a16:rowId xmlns:a16="http://schemas.microsoft.com/office/drawing/2014/main" val="10007"/>
                  </a:ext>
                </a:extLst>
              </a:tr>
            </a:tbl>
          </a:graphicData>
        </a:graphic>
      </p:graphicFrame>
      <p:graphicFrame>
        <p:nvGraphicFramePr>
          <p:cNvPr id="488" name="Google Shape;488;p73"/>
          <p:cNvGraphicFramePr/>
          <p:nvPr/>
        </p:nvGraphicFramePr>
        <p:xfrm>
          <a:off x="4572000" y="1189759"/>
          <a:ext cx="4572000" cy="35277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6"/>
          <p:cNvPicPr preferRelativeResize="0"/>
          <p:nvPr/>
        </p:nvPicPr>
        <p:blipFill rotWithShape="1">
          <a:blip r:embed="rId3">
            <a:alphaModFix/>
          </a:blip>
          <a:srcRect/>
          <a:stretch/>
        </p:blipFill>
        <p:spPr>
          <a:xfrm>
            <a:off x="7242175" y="3376613"/>
            <a:ext cx="1787525" cy="1412875"/>
          </a:xfrm>
          <a:prstGeom prst="rect">
            <a:avLst/>
          </a:prstGeom>
          <a:noFill/>
          <a:ln>
            <a:noFill/>
          </a:ln>
        </p:spPr>
      </p:pic>
      <p:sp>
        <p:nvSpPr>
          <p:cNvPr id="105" name="Google Shape;105;p6"/>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TODAY’S AGENDA</a:t>
            </a:r>
            <a:endParaRPr/>
          </a:p>
        </p:txBody>
      </p:sp>
      <p:sp>
        <p:nvSpPr>
          <p:cNvPr id="106" name="Google Shape;106;p6"/>
          <p:cNvSpPr txBox="1">
            <a:spLocks noGrp="1"/>
          </p:cNvSpPr>
          <p:nvPr>
            <p:ph type="body" idx="1"/>
          </p:nvPr>
        </p:nvSpPr>
        <p:spPr>
          <a:xfrm>
            <a:off x="1104900" y="1095375"/>
            <a:ext cx="7359650" cy="53387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Font typeface="Roboto"/>
              <a:buNone/>
            </a:pPr>
            <a:endParaRPr sz="1400"/>
          </a:p>
          <a:p>
            <a:pPr marL="190500" lvl="0" indent="-190500" algn="l" rtl="0">
              <a:lnSpc>
                <a:spcPct val="100000"/>
              </a:lnSpc>
              <a:spcBef>
                <a:spcPts val="0"/>
              </a:spcBef>
              <a:spcAft>
                <a:spcPts val="0"/>
              </a:spcAft>
              <a:buSzPts val="2000"/>
              <a:buChar char="▸"/>
            </a:pPr>
            <a:r>
              <a:rPr lang="en-US" sz="2000"/>
              <a:t>Introduction by Ricky Stevenson, President</a:t>
            </a:r>
            <a:endParaRPr/>
          </a:p>
          <a:p>
            <a:pPr marL="190500" lvl="0" indent="-63500" algn="l" rtl="0">
              <a:lnSpc>
                <a:spcPct val="100000"/>
              </a:lnSpc>
              <a:spcBef>
                <a:spcPts val="0"/>
              </a:spcBef>
              <a:spcAft>
                <a:spcPts val="0"/>
              </a:spcAft>
              <a:buSzPts val="2000"/>
              <a:buNone/>
            </a:pPr>
            <a:endParaRPr sz="2000"/>
          </a:p>
          <a:p>
            <a:pPr marL="190500" lvl="0" indent="-190500" algn="l" rtl="0">
              <a:lnSpc>
                <a:spcPct val="100000"/>
              </a:lnSpc>
              <a:spcBef>
                <a:spcPts val="0"/>
              </a:spcBef>
              <a:spcAft>
                <a:spcPts val="0"/>
              </a:spcAft>
              <a:buSzPts val="2000"/>
              <a:buChar char="▸"/>
            </a:pPr>
            <a:r>
              <a:rPr lang="en-US" sz="2000" b="1" u="sng"/>
              <a:t>Reports</a:t>
            </a:r>
            <a:r>
              <a:rPr lang="en-US" sz="2000" b="1"/>
              <a:t>:</a:t>
            </a:r>
            <a:endParaRPr/>
          </a:p>
          <a:p>
            <a:pPr marL="609600" lvl="1" indent="-152400" algn="l" rtl="0">
              <a:lnSpc>
                <a:spcPct val="100000"/>
              </a:lnSpc>
              <a:spcBef>
                <a:spcPts val="0"/>
              </a:spcBef>
              <a:spcAft>
                <a:spcPts val="0"/>
              </a:spcAft>
              <a:buSzPts val="2000"/>
              <a:buChar char="▹"/>
            </a:pPr>
            <a:r>
              <a:rPr lang="en-US" sz="2000"/>
              <a:t>Zone reports:</a:t>
            </a:r>
            <a:endParaRPr/>
          </a:p>
          <a:p>
            <a:pPr marL="1066800" lvl="2" indent="-152400" algn="l" rtl="0">
              <a:lnSpc>
                <a:spcPct val="100000"/>
              </a:lnSpc>
              <a:spcBef>
                <a:spcPts val="0"/>
              </a:spcBef>
              <a:spcAft>
                <a:spcPts val="0"/>
              </a:spcAft>
              <a:buSzPts val="2000"/>
              <a:buChar char="▹"/>
            </a:pPr>
            <a:r>
              <a:rPr lang="en-US" sz="2000"/>
              <a:t>Americas Zone – Pablo del Puerto</a:t>
            </a:r>
            <a:endParaRPr sz="2000"/>
          </a:p>
          <a:p>
            <a:pPr marL="1066800" lvl="2" indent="-152400" algn="l" rtl="0">
              <a:lnSpc>
                <a:spcPct val="100000"/>
              </a:lnSpc>
              <a:spcBef>
                <a:spcPts val="0"/>
              </a:spcBef>
              <a:spcAft>
                <a:spcPts val="0"/>
              </a:spcAft>
              <a:buSzPts val="2000"/>
              <a:buChar char="▹"/>
            </a:pPr>
            <a:r>
              <a:rPr lang="en-US" sz="2000"/>
              <a:t>Asia/Oceania Zone – Tristram Peters</a:t>
            </a:r>
            <a:endParaRPr/>
          </a:p>
          <a:p>
            <a:pPr marL="1066800" lvl="2" indent="-152400" algn="l" rtl="0">
              <a:lnSpc>
                <a:spcPct val="100000"/>
              </a:lnSpc>
              <a:spcBef>
                <a:spcPts val="0"/>
              </a:spcBef>
              <a:spcAft>
                <a:spcPts val="0"/>
              </a:spcAft>
              <a:buSzPts val="2000"/>
              <a:buChar char="▹"/>
            </a:pPr>
            <a:r>
              <a:rPr lang="en-US" sz="2000"/>
              <a:t>European Zone - Donal Byrne</a:t>
            </a:r>
            <a:endParaRPr sz="2000"/>
          </a:p>
          <a:p>
            <a:pPr marL="0" lvl="0" indent="0" algn="l" rtl="0">
              <a:lnSpc>
                <a:spcPct val="100000"/>
              </a:lnSpc>
              <a:spcBef>
                <a:spcPts val="0"/>
              </a:spcBef>
              <a:spcAft>
                <a:spcPts val="0"/>
              </a:spcAft>
              <a:buSzPts val="1800"/>
              <a:buFont typeface="Roboto"/>
              <a:buNone/>
            </a:pPr>
            <a:endParaRPr sz="1800"/>
          </a:p>
        </p:txBody>
      </p:sp>
      <p:sp>
        <p:nvSpPr>
          <p:cNvPr id="107" name="Google Shape;107;p6"/>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5</a:t>
            </a:fld>
            <a:endParaRPr sz="1400" b="0">
              <a:solidFill>
                <a:srgbClr val="FFFFFF"/>
              </a:solidFill>
              <a:latin typeface="Arial"/>
              <a:ea typeface="Arial"/>
              <a:cs typeface="Arial"/>
              <a:sym typeface="Arial"/>
            </a:endParaRPr>
          </a:p>
        </p:txBody>
      </p:sp>
      <p:pic>
        <p:nvPicPr>
          <p:cNvPr id="108" name="Google Shape;108;p6"/>
          <p:cNvPicPr preferRelativeResize="0"/>
          <p:nvPr/>
        </p:nvPicPr>
        <p:blipFill rotWithShape="1">
          <a:blip r:embed="rId4">
            <a:alphaModFix/>
          </a:blip>
          <a:srcRect r="38874" b="42964"/>
          <a:stretch/>
        </p:blipFill>
        <p:spPr>
          <a:xfrm>
            <a:off x="8175625" y="301625"/>
            <a:ext cx="854075" cy="6905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4"/>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FINANCIAL REPORT </a:t>
            </a:r>
            <a:endParaRPr/>
          </a:p>
        </p:txBody>
      </p:sp>
      <p:sp>
        <p:nvSpPr>
          <p:cNvPr id="494" name="Google Shape;494;p74"/>
          <p:cNvSpPr txBox="1">
            <a:spLocks noGrp="1"/>
          </p:cNvSpPr>
          <p:nvPr>
            <p:ph type="body" idx="1"/>
          </p:nvPr>
        </p:nvSpPr>
        <p:spPr>
          <a:xfrm>
            <a:off x="1104900" y="1120775"/>
            <a:ext cx="7581900" cy="36480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Font typeface="Roboto"/>
              <a:buNone/>
            </a:pPr>
            <a:r>
              <a:rPr lang="en-US" sz="2000">
                <a:latin typeface="Roboto"/>
                <a:ea typeface="Roboto"/>
                <a:cs typeface="Roboto"/>
                <a:sym typeface="Roboto"/>
              </a:rPr>
              <a:t>Monies still owed as of 31 December 20</a:t>
            </a:r>
            <a:r>
              <a:rPr lang="en-US" sz="2000"/>
              <a:t>20</a:t>
            </a:r>
            <a:r>
              <a:rPr lang="en-US" sz="2000">
                <a:latin typeface="Roboto"/>
                <a:ea typeface="Roboto"/>
                <a:cs typeface="Roboto"/>
                <a:sym typeface="Roboto"/>
              </a:rPr>
              <a:t>:</a:t>
            </a:r>
            <a:endParaRPr sz="2800"/>
          </a:p>
          <a:p>
            <a:pPr marL="0" lvl="0" indent="0" algn="l" rtl="0">
              <a:lnSpc>
                <a:spcPct val="100000"/>
              </a:lnSpc>
              <a:spcBef>
                <a:spcPts val="0"/>
              </a:spcBef>
              <a:spcAft>
                <a:spcPts val="0"/>
              </a:spcAft>
              <a:buSzPts val="2400"/>
              <a:buFont typeface="Roboto"/>
              <a:buNone/>
            </a:pPr>
            <a:endParaRPr sz="2400">
              <a:latin typeface="Roboto"/>
              <a:ea typeface="Roboto"/>
              <a:cs typeface="Roboto"/>
              <a:sym typeface="Roboto"/>
            </a:endParaRPr>
          </a:p>
          <a:p>
            <a:pPr marL="0" lvl="0" indent="0" algn="l" rtl="0">
              <a:lnSpc>
                <a:spcPct val="100000"/>
              </a:lnSpc>
              <a:spcBef>
                <a:spcPts val="0"/>
              </a:spcBef>
              <a:spcAft>
                <a:spcPts val="0"/>
              </a:spcAft>
              <a:buSzPts val="2400"/>
              <a:buFont typeface="Roboto"/>
              <a:buNone/>
            </a:pPr>
            <a:endParaRPr sz="2400">
              <a:latin typeface="Roboto"/>
              <a:ea typeface="Roboto"/>
              <a:cs typeface="Roboto"/>
              <a:sym typeface="Roboto"/>
            </a:endParaRPr>
          </a:p>
          <a:p>
            <a:pPr marL="0" lvl="0" indent="0" algn="l" rtl="0">
              <a:lnSpc>
                <a:spcPct val="100000"/>
              </a:lnSpc>
              <a:spcBef>
                <a:spcPts val="0"/>
              </a:spcBef>
              <a:spcAft>
                <a:spcPts val="0"/>
              </a:spcAft>
              <a:buSzPts val="3000"/>
              <a:buFont typeface="Roboto"/>
              <a:buNone/>
            </a:pPr>
            <a:endParaRPr>
              <a:latin typeface="Roboto"/>
              <a:ea typeface="Roboto"/>
              <a:cs typeface="Roboto"/>
              <a:sym typeface="Roboto"/>
            </a:endParaRPr>
          </a:p>
          <a:p>
            <a:pPr marL="0" lvl="0" indent="0" algn="l" rtl="0">
              <a:lnSpc>
                <a:spcPct val="100000"/>
              </a:lnSpc>
              <a:spcBef>
                <a:spcPts val="0"/>
              </a:spcBef>
              <a:spcAft>
                <a:spcPts val="0"/>
              </a:spcAft>
              <a:buSzPts val="3000"/>
              <a:buFont typeface="Roboto"/>
              <a:buNone/>
            </a:pPr>
            <a:endParaRPr>
              <a:latin typeface="Roboto"/>
              <a:ea typeface="Roboto"/>
              <a:cs typeface="Roboto"/>
              <a:sym typeface="Roboto"/>
            </a:endParaRPr>
          </a:p>
          <a:p>
            <a:pPr marL="0" lvl="0" indent="0" algn="ctr" rtl="0">
              <a:lnSpc>
                <a:spcPct val="100000"/>
              </a:lnSpc>
              <a:spcBef>
                <a:spcPts val="0"/>
              </a:spcBef>
              <a:spcAft>
                <a:spcPts val="0"/>
              </a:spcAft>
              <a:buSzPts val="2400"/>
              <a:buFont typeface="Roboto"/>
              <a:buNone/>
            </a:pPr>
            <a:endParaRPr sz="1200"/>
          </a:p>
          <a:p>
            <a:pPr marL="0" lvl="0" indent="0" algn="l" rtl="0">
              <a:lnSpc>
                <a:spcPct val="100000"/>
              </a:lnSpc>
              <a:spcBef>
                <a:spcPts val="0"/>
              </a:spcBef>
              <a:spcAft>
                <a:spcPts val="0"/>
              </a:spcAft>
              <a:buSzPts val="1800"/>
              <a:buFont typeface="Roboto"/>
              <a:buNone/>
            </a:pPr>
            <a:endParaRPr sz="1800">
              <a:latin typeface="Roboto"/>
              <a:ea typeface="Roboto"/>
              <a:cs typeface="Roboto"/>
              <a:sym typeface="Roboto"/>
            </a:endParaRPr>
          </a:p>
          <a:p>
            <a:pPr marL="0" lvl="0" indent="0" algn="l" rtl="0">
              <a:lnSpc>
                <a:spcPct val="100000"/>
              </a:lnSpc>
              <a:spcBef>
                <a:spcPts val="0"/>
              </a:spcBef>
              <a:spcAft>
                <a:spcPts val="0"/>
              </a:spcAft>
              <a:buSzPts val="1800"/>
              <a:buFont typeface="Roboto"/>
              <a:buNone/>
            </a:pPr>
            <a:endParaRPr sz="1800">
              <a:latin typeface="Roboto"/>
              <a:ea typeface="Roboto"/>
              <a:cs typeface="Roboto"/>
              <a:sym typeface="Roboto"/>
            </a:endParaRPr>
          </a:p>
        </p:txBody>
      </p:sp>
      <p:sp>
        <p:nvSpPr>
          <p:cNvPr id="495" name="Google Shape;495;p7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50</a:t>
            </a:fld>
            <a:endParaRPr sz="1400" b="0">
              <a:solidFill>
                <a:schemeClr val="lt1"/>
              </a:solidFill>
              <a:latin typeface="Arial"/>
              <a:ea typeface="Arial"/>
              <a:cs typeface="Arial"/>
              <a:sym typeface="Arial"/>
            </a:endParaRPr>
          </a:p>
        </p:txBody>
      </p:sp>
      <p:graphicFrame>
        <p:nvGraphicFramePr>
          <p:cNvPr id="496" name="Google Shape;496;p74"/>
          <p:cNvGraphicFramePr/>
          <p:nvPr/>
        </p:nvGraphicFramePr>
        <p:xfrm>
          <a:off x="2119745" y="1825132"/>
          <a:ext cx="4982150" cy="1097250"/>
        </p:xfrm>
        <a:graphic>
          <a:graphicData uri="http://schemas.openxmlformats.org/drawingml/2006/table">
            <a:tbl>
              <a:tblPr>
                <a:noFill/>
                <a:tableStyleId>{07395613-0F5D-417E-AA00-C8C97E6C6F57}</a:tableStyleId>
              </a:tblPr>
              <a:tblGrid>
                <a:gridCol w="3984250">
                  <a:extLst>
                    <a:ext uri="{9D8B030D-6E8A-4147-A177-3AD203B41FA5}">
                      <a16:colId xmlns:a16="http://schemas.microsoft.com/office/drawing/2014/main" val="20000"/>
                    </a:ext>
                  </a:extLst>
                </a:gridCol>
                <a:gridCol w="997900">
                  <a:extLst>
                    <a:ext uri="{9D8B030D-6E8A-4147-A177-3AD203B41FA5}">
                      <a16:colId xmlns:a16="http://schemas.microsoft.com/office/drawing/2014/main" val="20001"/>
                    </a:ext>
                  </a:extLst>
                </a:gridCol>
              </a:tblGrid>
              <a:tr h="365750">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APO Cup VISA Fees</a:t>
                      </a:r>
                      <a:endParaRPr sz="1400" b="0" i="0" u="none" strike="noStrike" cap="none">
                        <a:solidFill>
                          <a:srgbClr val="0070C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188.00 €</a:t>
                      </a:r>
                      <a:endParaRPr sz="1400" b="1" i="0" u="none" strike="noStrike" cap="none">
                        <a:solidFill>
                          <a:srgbClr val="0070C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0"/>
                  </a:ext>
                </a:extLst>
              </a:tr>
              <a:tr h="365750">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Evidence-based Classification Research</a:t>
                      </a:r>
                      <a:endParaRPr sz="14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640.00 €</a:t>
                      </a:r>
                      <a:endParaRPr sz="1400" b="1"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65750">
                <a:tc>
                  <a:txBody>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Total Outstanding debts due 31/12/2020</a:t>
                      </a:r>
                      <a:endParaRPr sz="14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828.00 €</a:t>
                      </a:r>
                      <a:endParaRPr sz="1400" b="1" i="0" u="none" strike="noStrike" cap="none">
                        <a:solidFill>
                          <a:srgbClr val="000000"/>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a6a974b3ee_0_34"/>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502" name="Google Shape;502;ga6a974b3ee_0_34"/>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51</a:t>
            </a:fld>
            <a:endParaRPr>
              <a:solidFill>
                <a:schemeClr val="lt1"/>
              </a:solidFill>
            </a:endParaRPr>
          </a:p>
        </p:txBody>
      </p:sp>
      <p:pic>
        <p:nvPicPr>
          <p:cNvPr id="503" name="Google Shape;503;ga6a974b3ee_0_34"/>
          <p:cNvPicPr preferRelativeResize="0"/>
          <p:nvPr/>
        </p:nvPicPr>
        <p:blipFill rotWithShape="1">
          <a:blip r:embed="rId3">
            <a:alphaModFix amt="25000"/>
          </a:blip>
          <a:srcRect t="5035" b="5044"/>
          <a:stretch/>
        </p:blipFill>
        <p:spPr>
          <a:xfrm>
            <a:off x="595200" y="1025175"/>
            <a:ext cx="8744997" cy="3889064"/>
          </a:xfrm>
          <a:prstGeom prst="rect">
            <a:avLst/>
          </a:prstGeom>
          <a:noFill/>
          <a:ln>
            <a:noFill/>
          </a:ln>
        </p:spPr>
      </p:pic>
      <p:sp>
        <p:nvSpPr>
          <p:cNvPr id="504" name="Google Shape;504;ga6a974b3ee_0_34"/>
          <p:cNvSpPr txBox="1"/>
          <p:nvPr/>
        </p:nvSpPr>
        <p:spPr>
          <a:xfrm>
            <a:off x="3935775" y="1742763"/>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52</a:t>
            </a:fld>
            <a:endParaRPr sz="1400" b="0">
              <a:solidFill>
                <a:srgbClr val="FFFFFF"/>
              </a:solidFill>
              <a:latin typeface="Arial"/>
              <a:ea typeface="Arial"/>
              <a:cs typeface="Arial"/>
              <a:sym typeface="Arial"/>
            </a:endParaRPr>
          </a:p>
        </p:txBody>
      </p:sp>
      <p:sp>
        <p:nvSpPr>
          <p:cNvPr id="510" name="Google Shape;510;p52"/>
          <p:cNvSpPr txBox="1">
            <a:spLocks noGrp="1"/>
          </p:cNvSpPr>
          <p:nvPr>
            <p:ph type="ctrTitle" idx="4294967295"/>
          </p:nvPr>
        </p:nvSpPr>
        <p:spPr>
          <a:xfrm>
            <a:off x="1033463" y="1169988"/>
            <a:ext cx="6672262" cy="116046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650"/>
              <a:buFont typeface="Dosis"/>
              <a:buNone/>
            </a:pPr>
            <a:r>
              <a:rPr lang="en-US" sz="6600" b="0" i="0" u="none" strike="noStrike" cap="none">
                <a:solidFill>
                  <a:srgbClr val="F0662F"/>
                </a:solidFill>
                <a:latin typeface="Roboto"/>
                <a:ea typeface="Roboto"/>
                <a:cs typeface="Roboto"/>
                <a:sym typeface="Roboto"/>
              </a:rPr>
              <a:t>THANKS!</a:t>
            </a:r>
            <a:endParaRPr sz="1400" b="0" i="0" u="none" strike="noStrike" cap="none">
              <a:solidFill>
                <a:srgbClr val="000000"/>
              </a:solidFill>
              <a:latin typeface="Arial"/>
              <a:ea typeface="Arial"/>
              <a:cs typeface="Arial"/>
              <a:sym typeface="Arial"/>
            </a:endParaRPr>
          </a:p>
        </p:txBody>
      </p:sp>
      <p:sp>
        <p:nvSpPr>
          <p:cNvPr id="511" name="Google Shape;511;p52"/>
          <p:cNvSpPr txBox="1">
            <a:spLocks noGrp="1"/>
          </p:cNvSpPr>
          <p:nvPr>
            <p:ph type="subTitle" idx="4294967295"/>
          </p:nvPr>
        </p:nvSpPr>
        <p:spPr>
          <a:xfrm>
            <a:off x="1033463" y="2630488"/>
            <a:ext cx="7185025" cy="116046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8700"/>
              </a:buClr>
              <a:buSzPts val="600"/>
              <a:buFont typeface="Roboto"/>
              <a:buNone/>
            </a:pPr>
            <a:r>
              <a:rPr lang="en-US" sz="3000" b="1" i="0" u="none" strike="noStrike" cap="none">
                <a:solidFill>
                  <a:srgbClr val="00AFEC"/>
                </a:solidFill>
                <a:latin typeface="Roboto"/>
                <a:ea typeface="Roboto"/>
                <a:cs typeface="Roboto"/>
                <a:sym typeface="Roboto"/>
              </a:rPr>
              <a:t>Any questions?</a:t>
            </a:r>
            <a:endParaRPr sz="2000" b="0" i="0" u="none" strike="noStrike" cap="none">
              <a:solidFill>
                <a:srgbClr val="00AFE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rgbClr val="FFFFFF"/>
                </a:solidFill>
                <a:latin typeface="Roboto"/>
                <a:ea typeface="Roboto"/>
                <a:cs typeface="Roboto"/>
                <a:sym typeface="Roboto"/>
              </a:rPr>
              <a:t>Please email me at secretarygeneral@fipfa.org</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Reflections 20/21</a:t>
            </a:r>
            <a:endParaRPr/>
          </a:p>
        </p:txBody>
      </p:sp>
      <p:sp>
        <p:nvSpPr>
          <p:cNvPr id="517" name="Google Shape;517;p3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53</a:t>
            </a:fld>
            <a:endParaRPr sz="1400" b="0">
              <a:solidFill>
                <a:schemeClr val="lt1"/>
              </a:solidFill>
              <a:latin typeface="Arial"/>
              <a:ea typeface="Arial"/>
              <a:cs typeface="Arial"/>
              <a:sym typeface="Arial"/>
            </a:endParaRPr>
          </a:p>
        </p:txBody>
      </p:sp>
      <p:pic>
        <p:nvPicPr>
          <p:cNvPr id="518" name="Google Shape;518;p32"/>
          <p:cNvPicPr preferRelativeResize="0"/>
          <p:nvPr/>
        </p:nvPicPr>
        <p:blipFill rotWithShape="1">
          <a:blip r:embed="rId3">
            <a:alphaModFix/>
          </a:blip>
          <a:srcRect/>
          <a:stretch/>
        </p:blipFill>
        <p:spPr>
          <a:xfrm>
            <a:off x="1549400" y="1739900"/>
            <a:ext cx="2514600" cy="2501900"/>
          </a:xfrm>
          <a:prstGeom prst="rect">
            <a:avLst/>
          </a:prstGeom>
          <a:noFill/>
          <a:ln>
            <a:noFill/>
          </a:ln>
        </p:spPr>
      </p:pic>
      <p:sp>
        <p:nvSpPr>
          <p:cNvPr id="519" name="Google Shape;519;p32"/>
          <p:cNvSpPr txBox="1">
            <a:spLocks noGrp="1"/>
          </p:cNvSpPr>
          <p:nvPr>
            <p:ph type="body" idx="1"/>
          </p:nvPr>
        </p:nvSpPr>
        <p:spPr>
          <a:xfrm>
            <a:off x="4779818" y="2350077"/>
            <a:ext cx="3685309" cy="112048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Font typeface="Roboto"/>
              <a:buNone/>
            </a:pPr>
            <a:r>
              <a:rPr lang="en-US" sz="1800"/>
              <a:t>2020 Reflections</a:t>
            </a:r>
            <a:endParaRPr/>
          </a:p>
          <a:p>
            <a:pPr marL="0" lvl="0" indent="0" algn="ctr" rtl="0">
              <a:lnSpc>
                <a:spcPct val="100000"/>
              </a:lnSpc>
              <a:spcBef>
                <a:spcPts val="0"/>
              </a:spcBef>
              <a:spcAft>
                <a:spcPts val="0"/>
              </a:spcAft>
              <a:buSzPts val="1800"/>
              <a:buFont typeface="Roboto"/>
              <a:buNone/>
            </a:pPr>
            <a:r>
              <a:rPr lang="en-US" sz="1800"/>
              <a:t>(November 2020 – October 2021)</a:t>
            </a:r>
            <a:endParaRPr sz="1800"/>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3"/>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525" name="Google Shape;525;p33"/>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54</a:t>
            </a:fld>
            <a:endParaRPr>
              <a:solidFill>
                <a:schemeClr val="lt1"/>
              </a:solidFill>
            </a:endParaRPr>
          </a:p>
        </p:txBody>
      </p:sp>
      <p:pic>
        <p:nvPicPr>
          <p:cNvPr id="526" name="Google Shape;526;p33"/>
          <p:cNvPicPr preferRelativeResize="0"/>
          <p:nvPr/>
        </p:nvPicPr>
        <p:blipFill rotWithShape="1">
          <a:blip r:embed="rId3">
            <a:alphaModFix amt="36000"/>
          </a:blip>
          <a:srcRect t="29" b="28"/>
          <a:stretch/>
        </p:blipFill>
        <p:spPr>
          <a:xfrm>
            <a:off x="595200" y="1025175"/>
            <a:ext cx="8744998" cy="3889063"/>
          </a:xfrm>
          <a:prstGeom prst="rect">
            <a:avLst/>
          </a:prstGeom>
          <a:noFill/>
          <a:ln>
            <a:noFill/>
          </a:ln>
        </p:spPr>
      </p:pic>
      <p:sp>
        <p:nvSpPr>
          <p:cNvPr id="527" name="Google Shape;527;p33"/>
          <p:cNvSpPr txBox="1"/>
          <p:nvPr/>
        </p:nvSpPr>
        <p:spPr>
          <a:xfrm>
            <a:off x="3935775" y="1742763"/>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4"/>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PARTNER UPDATES</a:t>
            </a:r>
            <a:endParaRPr/>
          </a:p>
        </p:txBody>
      </p:sp>
      <p:sp>
        <p:nvSpPr>
          <p:cNvPr id="533" name="Google Shape;533;p34"/>
          <p:cNvSpPr txBox="1">
            <a:spLocks noGrp="1"/>
          </p:cNvSpPr>
          <p:nvPr>
            <p:ph type="body" idx="1"/>
          </p:nvPr>
        </p:nvSpPr>
        <p:spPr>
          <a:xfrm>
            <a:off x="1104900" y="1277938"/>
            <a:ext cx="7581900" cy="3648075"/>
          </a:xfrm>
          <a:prstGeom prst="rect">
            <a:avLst/>
          </a:prstGeom>
          <a:noFill/>
          <a:ln>
            <a:noFill/>
          </a:ln>
        </p:spPr>
        <p:txBody>
          <a:bodyPr spcFirstLastPara="1" wrap="square" lIns="91425" tIns="91425" rIns="91425" bIns="91425" anchor="t" anchorCtr="0">
            <a:noAutofit/>
          </a:bodyPr>
          <a:lstStyle/>
          <a:p>
            <a:pPr marL="365760" lvl="1" indent="-274318" algn="l" rtl="0">
              <a:lnSpc>
                <a:spcPct val="115000"/>
              </a:lnSpc>
              <a:spcBef>
                <a:spcPts val="0"/>
              </a:spcBef>
              <a:spcAft>
                <a:spcPts val="0"/>
              </a:spcAft>
              <a:buSzPts val="2000"/>
              <a:buChar char="▹"/>
            </a:pPr>
            <a:r>
              <a:rPr lang="en-US" sz="2000"/>
              <a:t>2021: Continued partnership with Powersoccer Shop a division of NEMI as our Elite Partner</a:t>
            </a:r>
            <a:endParaRPr/>
          </a:p>
          <a:p>
            <a:pPr marL="365760" lvl="1" indent="-274318" algn="l" rtl="0">
              <a:lnSpc>
                <a:spcPct val="115000"/>
              </a:lnSpc>
              <a:spcBef>
                <a:spcPts val="0"/>
              </a:spcBef>
              <a:spcAft>
                <a:spcPts val="0"/>
              </a:spcAft>
              <a:buSzPts val="2000"/>
              <a:buChar char="▹"/>
            </a:pPr>
            <a:r>
              <a:rPr lang="en-US" sz="2000"/>
              <a:t>2021: Continued partnership with YOOLA as our Travel Partner</a:t>
            </a:r>
            <a:endParaRPr/>
          </a:p>
          <a:p>
            <a:pPr marL="365760" lvl="1" indent="-274318" algn="l" rtl="0">
              <a:lnSpc>
                <a:spcPct val="115000"/>
              </a:lnSpc>
              <a:spcBef>
                <a:spcPts val="0"/>
              </a:spcBef>
              <a:spcAft>
                <a:spcPts val="0"/>
              </a:spcAft>
              <a:buSzPts val="2000"/>
              <a:buChar char="▹"/>
            </a:pPr>
            <a:r>
              <a:rPr lang="en-US" sz="2000"/>
              <a:t>2021: Continued membership as International Federation of IPC</a:t>
            </a:r>
            <a:endParaRPr/>
          </a:p>
          <a:p>
            <a:pPr marL="91442" lvl="1" indent="0" algn="l" rtl="0">
              <a:lnSpc>
                <a:spcPct val="115000"/>
              </a:lnSpc>
              <a:spcBef>
                <a:spcPts val="0"/>
              </a:spcBef>
              <a:spcAft>
                <a:spcPts val="0"/>
              </a:spcAft>
              <a:buSzPts val="2000"/>
              <a:buNone/>
            </a:pPr>
            <a:endParaRPr sz="2000"/>
          </a:p>
          <a:p>
            <a:pPr marL="609600" lvl="1" indent="0" algn="l" rtl="0">
              <a:lnSpc>
                <a:spcPct val="100000"/>
              </a:lnSpc>
              <a:spcBef>
                <a:spcPts val="0"/>
              </a:spcBef>
              <a:spcAft>
                <a:spcPts val="0"/>
              </a:spcAft>
              <a:buSzPts val="2400"/>
              <a:buFont typeface="Roboto"/>
              <a:buNone/>
            </a:pPr>
            <a:endParaRPr>
              <a:latin typeface="Roboto"/>
              <a:ea typeface="Roboto"/>
              <a:cs typeface="Roboto"/>
              <a:sym typeface="Roboto"/>
            </a:endParaRPr>
          </a:p>
        </p:txBody>
      </p:sp>
      <p:sp>
        <p:nvSpPr>
          <p:cNvPr id="534" name="Google Shape;534;p34"/>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55</a:t>
            </a:fld>
            <a:endParaRPr sz="1400" b="0">
              <a:solidFill>
                <a:schemeClr val="lt1"/>
              </a:solidFill>
              <a:latin typeface="Arial"/>
              <a:ea typeface="Arial"/>
              <a:cs typeface="Arial"/>
              <a:sym typeface="Arial"/>
            </a:endParaRPr>
          </a:p>
        </p:txBody>
      </p:sp>
      <p:pic>
        <p:nvPicPr>
          <p:cNvPr id="535" name="Google Shape;535;p34"/>
          <p:cNvPicPr preferRelativeResize="0"/>
          <p:nvPr/>
        </p:nvPicPr>
        <p:blipFill rotWithShape="1">
          <a:blip r:embed="rId3">
            <a:alphaModFix/>
          </a:blip>
          <a:srcRect t="14035" b="11623"/>
          <a:stretch/>
        </p:blipFill>
        <p:spPr>
          <a:xfrm>
            <a:off x="3167582" y="3471838"/>
            <a:ext cx="2990126" cy="1291120"/>
          </a:xfrm>
          <a:prstGeom prst="rect">
            <a:avLst/>
          </a:prstGeom>
          <a:noFill/>
          <a:ln>
            <a:noFill/>
          </a:ln>
        </p:spPr>
      </p:pic>
      <p:pic>
        <p:nvPicPr>
          <p:cNvPr id="536" name="Google Shape;536;p34" descr="ipc.png"/>
          <p:cNvPicPr preferRelativeResize="0"/>
          <p:nvPr/>
        </p:nvPicPr>
        <p:blipFill rotWithShape="1">
          <a:blip r:embed="rId4">
            <a:alphaModFix/>
          </a:blip>
          <a:srcRect/>
          <a:stretch/>
        </p:blipFill>
        <p:spPr>
          <a:xfrm>
            <a:off x="1467033" y="4328066"/>
            <a:ext cx="675700" cy="505258"/>
          </a:xfrm>
          <a:prstGeom prst="rect">
            <a:avLst/>
          </a:prstGeom>
          <a:noFill/>
          <a:ln>
            <a:noFill/>
          </a:ln>
        </p:spPr>
      </p:pic>
      <p:sp>
        <p:nvSpPr>
          <p:cNvPr id="537" name="Google Shape;537;p34"/>
          <p:cNvSpPr txBox="1"/>
          <p:nvPr/>
        </p:nvSpPr>
        <p:spPr>
          <a:xfrm>
            <a:off x="435158" y="4016592"/>
            <a:ext cx="2063750" cy="2016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63"/>
              <a:buFont typeface="Dosis"/>
              <a:buNone/>
            </a:pPr>
            <a:r>
              <a:rPr lang="en-US" sz="1050" b="1" i="0" u="none" strike="noStrike" cap="none">
                <a:solidFill>
                  <a:schemeClr val="dk1"/>
                </a:solidFill>
                <a:latin typeface="Open Sans"/>
                <a:ea typeface="Open Sans"/>
                <a:cs typeface="Open Sans"/>
                <a:sym typeface="Open Sans"/>
              </a:rPr>
              <a:t>Recognized International Federation</a:t>
            </a:r>
            <a:endParaRPr sz="1050" b="1" i="0" u="none" strike="noStrike" cap="none">
              <a:solidFill>
                <a:schemeClr val="dk1"/>
              </a:solidFill>
              <a:latin typeface="Open Sans"/>
              <a:ea typeface="Open Sans"/>
              <a:cs typeface="Open Sans"/>
              <a:sym typeface="Open Sans"/>
            </a:endParaRPr>
          </a:p>
        </p:txBody>
      </p:sp>
      <p:pic>
        <p:nvPicPr>
          <p:cNvPr id="538" name="Google Shape;538;p34"/>
          <p:cNvPicPr preferRelativeResize="0"/>
          <p:nvPr/>
        </p:nvPicPr>
        <p:blipFill rotWithShape="1">
          <a:blip r:embed="rId5">
            <a:alphaModFix/>
          </a:blip>
          <a:srcRect/>
          <a:stretch/>
        </p:blipFill>
        <p:spPr>
          <a:xfrm>
            <a:off x="6513883" y="4122846"/>
            <a:ext cx="2420564" cy="5011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5"/>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b="1"/>
              <a:t>PARTNER UPDATES</a:t>
            </a:r>
            <a:endParaRPr/>
          </a:p>
        </p:txBody>
      </p:sp>
      <p:sp>
        <p:nvSpPr>
          <p:cNvPr id="544" name="Google Shape;544;p35"/>
          <p:cNvSpPr txBox="1">
            <a:spLocks noGrp="1"/>
          </p:cNvSpPr>
          <p:nvPr>
            <p:ph type="body" idx="1"/>
          </p:nvPr>
        </p:nvSpPr>
        <p:spPr>
          <a:xfrm>
            <a:off x="1104900" y="1277938"/>
            <a:ext cx="7581900" cy="3648075"/>
          </a:xfrm>
          <a:prstGeom prst="rect">
            <a:avLst/>
          </a:prstGeom>
          <a:noFill/>
          <a:ln>
            <a:noFill/>
          </a:ln>
        </p:spPr>
        <p:txBody>
          <a:bodyPr spcFirstLastPara="1" wrap="square" lIns="91425" tIns="91425" rIns="91425" bIns="91425" anchor="t" anchorCtr="0">
            <a:noAutofit/>
          </a:bodyPr>
          <a:lstStyle/>
          <a:p>
            <a:pPr marL="365760" lvl="1" indent="-274318" algn="l" rtl="0">
              <a:lnSpc>
                <a:spcPct val="115000"/>
              </a:lnSpc>
              <a:spcBef>
                <a:spcPts val="0"/>
              </a:spcBef>
              <a:spcAft>
                <a:spcPts val="0"/>
              </a:spcAft>
              <a:buSzPts val="2000"/>
              <a:buChar char="▹"/>
            </a:pPr>
            <a:r>
              <a:rPr lang="en-US" sz="1800" dirty="0"/>
              <a:t>December 2020: Became founding members of Para Football (body of football for persons with disabilities).</a:t>
            </a:r>
          </a:p>
          <a:p>
            <a:pPr marL="365760" lvl="1" indent="-274318">
              <a:lnSpc>
                <a:spcPct val="115000"/>
              </a:lnSpc>
              <a:buSzPts val="2000"/>
            </a:pPr>
            <a:r>
              <a:rPr lang="en-US" sz="1800" dirty="0"/>
              <a:t>2021: Formed partnership with Goals Beyond Grass to support technology- database and website</a:t>
            </a:r>
            <a:endParaRPr sz="1800" dirty="0"/>
          </a:p>
          <a:p>
            <a:pPr marL="365760" lvl="1" indent="-274318" algn="l" rtl="0">
              <a:lnSpc>
                <a:spcPct val="115000"/>
              </a:lnSpc>
              <a:spcBef>
                <a:spcPts val="0"/>
              </a:spcBef>
              <a:spcAft>
                <a:spcPts val="0"/>
              </a:spcAft>
              <a:buSzPts val="2000"/>
              <a:buChar char="▹"/>
            </a:pPr>
            <a:r>
              <a:rPr lang="en-US" sz="1800" dirty="0"/>
              <a:t>2021: Formed partnership with ASC Cloud (Sports Session Planning Platform).</a:t>
            </a:r>
            <a:endParaRPr sz="1800" dirty="0"/>
          </a:p>
          <a:p>
            <a:pPr marL="365760" lvl="1" indent="-274318" algn="l" rtl="0">
              <a:lnSpc>
                <a:spcPct val="115000"/>
              </a:lnSpc>
              <a:spcBef>
                <a:spcPts val="0"/>
              </a:spcBef>
              <a:spcAft>
                <a:spcPts val="0"/>
              </a:spcAft>
              <a:buSzPts val="2000"/>
              <a:buChar char="▹"/>
            </a:pPr>
            <a:r>
              <a:rPr lang="en-US" sz="1800" dirty="0"/>
              <a:t>2021: Formed partnership with SNAP Sponsorship (Online Sponsorship Platform).</a:t>
            </a:r>
          </a:p>
          <a:p>
            <a:pPr marL="609600" lvl="1" indent="0" algn="l" rtl="0">
              <a:lnSpc>
                <a:spcPct val="100000"/>
              </a:lnSpc>
              <a:spcBef>
                <a:spcPts val="0"/>
              </a:spcBef>
              <a:spcAft>
                <a:spcPts val="0"/>
              </a:spcAft>
              <a:buSzPts val="2400"/>
              <a:buFont typeface="Roboto"/>
              <a:buNone/>
            </a:pPr>
            <a:endParaRPr dirty="0">
              <a:latin typeface="Roboto"/>
              <a:ea typeface="Roboto"/>
              <a:cs typeface="Roboto"/>
              <a:sym typeface="Roboto"/>
            </a:endParaRPr>
          </a:p>
        </p:txBody>
      </p:sp>
      <p:sp>
        <p:nvSpPr>
          <p:cNvPr id="545" name="Google Shape;545;p35"/>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56</a:t>
            </a:fld>
            <a:endParaRPr sz="1400" b="0">
              <a:solidFill>
                <a:schemeClr val="lt1"/>
              </a:solidFill>
              <a:latin typeface="Arial"/>
              <a:ea typeface="Arial"/>
              <a:cs typeface="Arial"/>
              <a:sym typeface="Arial"/>
            </a:endParaRPr>
          </a:p>
        </p:txBody>
      </p:sp>
      <p:pic>
        <p:nvPicPr>
          <p:cNvPr id="546" name="Google Shape;546;p35"/>
          <p:cNvPicPr preferRelativeResize="0"/>
          <p:nvPr/>
        </p:nvPicPr>
        <p:blipFill rotWithShape="1">
          <a:blip r:embed="rId3">
            <a:alphaModFix/>
          </a:blip>
          <a:srcRect/>
          <a:stretch/>
        </p:blipFill>
        <p:spPr>
          <a:xfrm>
            <a:off x="4895850" y="4209715"/>
            <a:ext cx="1114890" cy="495506"/>
          </a:xfrm>
          <a:prstGeom prst="rect">
            <a:avLst/>
          </a:prstGeom>
          <a:noFill/>
          <a:ln>
            <a:noFill/>
          </a:ln>
        </p:spPr>
      </p:pic>
      <p:pic>
        <p:nvPicPr>
          <p:cNvPr id="547" name="Google Shape;547;p35"/>
          <p:cNvPicPr preferRelativeResize="0"/>
          <p:nvPr/>
        </p:nvPicPr>
        <p:blipFill rotWithShape="1">
          <a:blip r:embed="rId4">
            <a:alphaModFix/>
          </a:blip>
          <a:srcRect/>
          <a:stretch/>
        </p:blipFill>
        <p:spPr>
          <a:xfrm>
            <a:off x="6238093" y="4251477"/>
            <a:ext cx="2678320" cy="417818"/>
          </a:xfrm>
          <a:prstGeom prst="rect">
            <a:avLst/>
          </a:prstGeom>
          <a:noFill/>
          <a:ln>
            <a:noFill/>
          </a:ln>
        </p:spPr>
      </p:pic>
      <p:pic>
        <p:nvPicPr>
          <p:cNvPr id="548" name="Google Shape;548;p35"/>
          <p:cNvPicPr preferRelativeResize="0"/>
          <p:nvPr/>
        </p:nvPicPr>
        <p:blipFill rotWithShape="1">
          <a:blip r:embed="rId5">
            <a:alphaModFix/>
          </a:blip>
          <a:srcRect/>
          <a:stretch/>
        </p:blipFill>
        <p:spPr>
          <a:xfrm>
            <a:off x="244030" y="4032564"/>
            <a:ext cx="1826942" cy="608980"/>
          </a:xfrm>
          <a:prstGeom prst="rect">
            <a:avLst/>
          </a:prstGeom>
          <a:noFill/>
          <a:ln>
            <a:noFill/>
          </a:ln>
        </p:spPr>
      </p:pic>
      <p:pic>
        <p:nvPicPr>
          <p:cNvPr id="3" name="Picture 2" descr="Logo&#10;&#10;Description automatically generated with medium confidence">
            <a:extLst>
              <a:ext uri="{FF2B5EF4-FFF2-40B4-BE49-F238E27FC236}">
                <a16:creationId xmlns:a16="http://schemas.microsoft.com/office/drawing/2014/main" id="{8F0E3C01-E18D-864D-B196-B36D99718F62}"/>
              </a:ext>
            </a:extLst>
          </p:cNvPr>
          <p:cNvPicPr>
            <a:picLocks noChangeAspect="1"/>
          </p:cNvPicPr>
          <p:nvPr/>
        </p:nvPicPr>
        <p:blipFill>
          <a:blip r:embed="rId6"/>
          <a:stretch>
            <a:fillRect/>
          </a:stretch>
        </p:blipFill>
        <p:spPr>
          <a:xfrm>
            <a:off x="2070972" y="4083602"/>
            <a:ext cx="2755812" cy="810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6"/>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554" name="Google Shape;554;p36"/>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57</a:t>
            </a:fld>
            <a:endParaRPr>
              <a:solidFill>
                <a:schemeClr val="lt1"/>
              </a:solidFill>
            </a:endParaRPr>
          </a:p>
        </p:txBody>
      </p:sp>
      <p:pic>
        <p:nvPicPr>
          <p:cNvPr id="555" name="Google Shape;555;p36"/>
          <p:cNvPicPr preferRelativeResize="0"/>
          <p:nvPr/>
        </p:nvPicPr>
        <p:blipFill rotWithShape="1">
          <a:blip r:embed="rId3">
            <a:alphaModFix amt="25000"/>
          </a:blip>
          <a:srcRect t="5035" b="5044"/>
          <a:stretch/>
        </p:blipFill>
        <p:spPr>
          <a:xfrm>
            <a:off x="595200" y="1025175"/>
            <a:ext cx="8744997" cy="3889064"/>
          </a:xfrm>
          <a:prstGeom prst="rect">
            <a:avLst/>
          </a:prstGeom>
          <a:noFill/>
          <a:ln>
            <a:noFill/>
          </a:ln>
        </p:spPr>
      </p:pic>
      <p:sp>
        <p:nvSpPr>
          <p:cNvPr id="556" name="Google Shape;556;p36"/>
          <p:cNvSpPr txBox="1"/>
          <p:nvPr/>
        </p:nvSpPr>
        <p:spPr>
          <a:xfrm>
            <a:off x="3935775" y="1742763"/>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37" descr="Logo&#10;&#10;Description automatically generated"/>
          <p:cNvPicPr preferRelativeResize="0"/>
          <p:nvPr/>
        </p:nvPicPr>
        <p:blipFill rotWithShape="1">
          <a:blip r:embed="rId3">
            <a:alphaModFix/>
          </a:blip>
          <a:srcRect/>
          <a:stretch/>
        </p:blipFill>
        <p:spPr>
          <a:xfrm>
            <a:off x="4197401" y="2770909"/>
            <a:ext cx="749198" cy="1305790"/>
          </a:xfrm>
          <a:prstGeom prst="rect">
            <a:avLst/>
          </a:prstGeom>
          <a:noFill/>
          <a:ln>
            <a:noFill/>
          </a:ln>
        </p:spPr>
      </p:pic>
      <p:sp>
        <p:nvSpPr>
          <p:cNvPr id="562" name="Google Shape;562;p37"/>
          <p:cNvSpPr txBox="1">
            <a:spLocks noGrp="1"/>
          </p:cNvSpPr>
          <p:nvPr>
            <p:ph type="ctrTitle"/>
          </p:nvPr>
        </p:nvSpPr>
        <p:spPr>
          <a:xfrm>
            <a:off x="595325" y="1197675"/>
            <a:ext cx="7882200" cy="1642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
              <a:buFont typeface="Dosis"/>
              <a:buNone/>
            </a:pPr>
            <a:r>
              <a:rPr lang="en-US" sz="4400">
                <a:latin typeface="Open Sans"/>
                <a:ea typeface="Open Sans"/>
                <a:cs typeface="Open Sans"/>
                <a:sym typeface="Open Sans"/>
              </a:rPr>
              <a:t>FIPFA Powerchair Football World Cup 2022</a:t>
            </a:r>
            <a:endParaRPr/>
          </a:p>
        </p:txBody>
      </p:sp>
      <p:sp>
        <p:nvSpPr>
          <p:cNvPr id="563" name="Google Shape;563;p37"/>
          <p:cNvSpPr txBox="1">
            <a:spLocks noGrp="1"/>
          </p:cNvSpPr>
          <p:nvPr>
            <p:ph type="sldNum" idx="4294967295"/>
          </p:nvPr>
        </p:nvSpPr>
        <p:spPr>
          <a:xfrm>
            <a:off x="0" y="0"/>
            <a:ext cx="595313" cy="731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Roboto"/>
              <a:buNone/>
            </a:pPr>
            <a:fld id="{00000000-1234-1234-1234-123412341234}" type="slidenum">
              <a:rPr lang="en-US" sz="1400" b="0">
                <a:solidFill>
                  <a:srgbClr val="FFFFFF"/>
                </a:solidFill>
                <a:latin typeface="Arial"/>
                <a:ea typeface="Arial"/>
                <a:cs typeface="Arial"/>
                <a:sym typeface="Arial"/>
              </a:rPr>
              <a:t>58</a:t>
            </a:fld>
            <a:endParaRPr sz="1400" b="0">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8"/>
          <p:cNvSpPr txBox="1">
            <a:spLocks noGrp="1"/>
          </p:cNvSpPr>
          <p:nvPr>
            <p:ph type="title"/>
          </p:nvPr>
        </p:nvSpPr>
        <p:spPr>
          <a:xfrm>
            <a:off x="1101725" y="273050"/>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solidFill>
                  <a:schemeClr val="lt1"/>
                </a:solidFill>
                <a:latin typeface="Open Sans"/>
                <a:ea typeface="Open Sans"/>
                <a:cs typeface="Open Sans"/>
                <a:sym typeface="Open Sans"/>
              </a:rPr>
              <a:t>2022 Powerchair Football World Cup Update</a:t>
            </a:r>
            <a:endParaRPr b="1">
              <a:latin typeface="Open Sans"/>
              <a:ea typeface="Open Sans"/>
              <a:cs typeface="Open Sans"/>
              <a:sym typeface="Open Sans"/>
            </a:endParaRPr>
          </a:p>
        </p:txBody>
      </p:sp>
      <p:sp>
        <p:nvSpPr>
          <p:cNvPr id="569" name="Google Shape;569;p38"/>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59</a:t>
            </a:fld>
            <a:endParaRPr sz="1400" b="0">
              <a:solidFill>
                <a:srgbClr val="FFFFFF"/>
              </a:solidFill>
              <a:latin typeface="Arial"/>
              <a:ea typeface="Arial"/>
              <a:cs typeface="Arial"/>
              <a:sym typeface="Arial"/>
            </a:endParaRPr>
          </a:p>
        </p:txBody>
      </p:sp>
      <p:pic>
        <p:nvPicPr>
          <p:cNvPr id="570" name="Google Shape;570;p38"/>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sp>
        <p:nvSpPr>
          <p:cNvPr id="571" name="Google Shape;571;p38"/>
          <p:cNvSpPr txBox="1">
            <a:spLocks noGrp="1"/>
          </p:cNvSpPr>
          <p:nvPr>
            <p:ph type="body" idx="2"/>
          </p:nvPr>
        </p:nvSpPr>
        <p:spPr>
          <a:xfrm>
            <a:off x="917575" y="1692276"/>
            <a:ext cx="4065588" cy="2998788"/>
          </a:xfrm>
          <a:prstGeom prst="rect">
            <a:avLst/>
          </a:prstGeom>
          <a:noFill/>
          <a:ln>
            <a:noFill/>
          </a:ln>
        </p:spPr>
        <p:txBody>
          <a:bodyPr spcFirstLastPara="1" wrap="square" lIns="91425" tIns="91425" rIns="91425" bIns="91425" anchor="t" anchorCtr="0">
            <a:noAutofit/>
          </a:bodyPr>
          <a:lstStyle/>
          <a:p>
            <a:pPr marL="457200" lvl="1" indent="0" algn="l" rtl="0">
              <a:lnSpc>
                <a:spcPct val="100000"/>
              </a:lnSpc>
              <a:spcBef>
                <a:spcPts val="0"/>
              </a:spcBef>
              <a:spcAft>
                <a:spcPts val="0"/>
              </a:spcAft>
              <a:buSzPts val="2400"/>
              <a:buFont typeface="Roboto"/>
              <a:buNone/>
            </a:pPr>
            <a:r>
              <a:rPr lang="en-US" sz="2400" u="sng">
                <a:latin typeface="Roboto"/>
                <a:ea typeface="Roboto"/>
                <a:cs typeface="Roboto"/>
                <a:sym typeface="Roboto"/>
              </a:rPr>
              <a:t>Hosts</a:t>
            </a:r>
            <a:endParaRPr/>
          </a:p>
          <a:p>
            <a:pPr marL="457200" lvl="1" indent="0" algn="l" rtl="0">
              <a:lnSpc>
                <a:spcPct val="100000"/>
              </a:lnSpc>
              <a:spcBef>
                <a:spcPts val="0"/>
              </a:spcBef>
              <a:spcAft>
                <a:spcPts val="0"/>
              </a:spcAft>
              <a:buSzPts val="2400"/>
              <a:buFont typeface="Roboto"/>
              <a:buNone/>
            </a:pPr>
            <a:r>
              <a:rPr lang="en-US" sz="2400">
                <a:latin typeface="Roboto"/>
                <a:ea typeface="Roboto"/>
                <a:cs typeface="Roboto"/>
                <a:sym typeface="Roboto"/>
              </a:rPr>
              <a:t>Australia</a:t>
            </a:r>
            <a:endParaRPr sz="2400">
              <a:latin typeface="Roboto"/>
              <a:ea typeface="Roboto"/>
              <a:cs typeface="Roboto"/>
              <a:sym typeface="Roboto"/>
            </a:endParaRPr>
          </a:p>
          <a:p>
            <a:pPr marL="457200" lvl="1" indent="0" algn="l" rtl="0">
              <a:lnSpc>
                <a:spcPct val="100000"/>
              </a:lnSpc>
              <a:spcBef>
                <a:spcPts val="0"/>
              </a:spcBef>
              <a:spcAft>
                <a:spcPts val="0"/>
              </a:spcAft>
              <a:buSzPts val="2400"/>
              <a:buFont typeface="Roboto"/>
              <a:buNone/>
            </a:pPr>
            <a:r>
              <a:rPr lang="en-US" sz="2400" u="sng">
                <a:latin typeface="Roboto"/>
                <a:ea typeface="Roboto"/>
                <a:cs typeface="Roboto"/>
                <a:sym typeface="Roboto"/>
              </a:rPr>
              <a:t>EPFA Qualified Nations</a:t>
            </a:r>
            <a:endParaRPr/>
          </a:p>
          <a:p>
            <a:pPr marL="457200" lvl="1" indent="0" algn="l" rtl="0">
              <a:lnSpc>
                <a:spcPct val="100000"/>
              </a:lnSpc>
              <a:spcBef>
                <a:spcPts val="0"/>
              </a:spcBef>
              <a:spcAft>
                <a:spcPts val="0"/>
              </a:spcAft>
              <a:buSzPts val="2400"/>
              <a:buFont typeface="Roboto"/>
              <a:buNone/>
            </a:pPr>
            <a:r>
              <a:rPr lang="en-US" sz="2400">
                <a:latin typeface="Roboto"/>
                <a:ea typeface="Roboto"/>
                <a:cs typeface="Roboto"/>
                <a:sym typeface="Roboto"/>
              </a:rPr>
              <a:t>England</a:t>
            </a:r>
            <a:br>
              <a:rPr lang="en-US" sz="2400">
                <a:latin typeface="Roboto"/>
                <a:ea typeface="Roboto"/>
                <a:cs typeface="Roboto"/>
                <a:sym typeface="Roboto"/>
              </a:rPr>
            </a:br>
            <a:r>
              <a:rPr lang="en-US" sz="2400">
                <a:latin typeface="Roboto"/>
                <a:ea typeface="Roboto"/>
                <a:cs typeface="Roboto"/>
                <a:sym typeface="Roboto"/>
              </a:rPr>
              <a:t>France</a:t>
            </a:r>
            <a:br>
              <a:rPr lang="en-US" sz="2400">
                <a:latin typeface="Roboto"/>
                <a:ea typeface="Roboto"/>
                <a:cs typeface="Roboto"/>
                <a:sym typeface="Roboto"/>
              </a:rPr>
            </a:br>
            <a:r>
              <a:rPr lang="en-US" sz="2400">
                <a:latin typeface="Roboto"/>
                <a:ea typeface="Roboto"/>
                <a:cs typeface="Roboto"/>
                <a:sym typeface="Roboto"/>
              </a:rPr>
              <a:t>Ireland</a:t>
            </a:r>
            <a:br>
              <a:rPr lang="en-US" sz="2400">
                <a:latin typeface="Roboto"/>
                <a:ea typeface="Roboto"/>
                <a:cs typeface="Roboto"/>
                <a:sym typeface="Roboto"/>
              </a:rPr>
            </a:br>
            <a:r>
              <a:rPr lang="en-US" sz="2400">
                <a:latin typeface="Roboto"/>
                <a:ea typeface="Roboto"/>
                <a:cs typeface="Roboto"/>
                <a:sym typeface="Roboto"/>
              </a:rPr>
              <a:t>Denmark</a:t>
            </a:r>
            <a:br>
              <a:rPr lang="en-US" sz="2400">
                <a:latin typeface="Roboto"/>
                <a:ea typeface="Roboto"/>
                <a:cs typeface="Roboto"/>
                <a:sym typeface="Roboto"/>
              </a:rPr>
            </a:br>
            <a:r>
              <a:rPr lang="en-US" sz="2400">
                <a:latin typeface="Roboto"/>
                <a:ea typeface="Roboto"/>
                <a:cs typeface="Roboto"/>
                <a:sym typeface="Roboto"/>
              </a:rPr>
              <a:t>Northern Ireland</a:t>
            </a:r>
            <a:endParaRPr sz="2400">
              <a:latin typeface="Roboto"/>
              <a:ea typeface="Roboto"/>
              <a:cs typeface="Roboto"/>
              <a:sym typeface="Roboto"/>
            </a:endParaRPr>
          </a:p>
          <a:p>
            <a:pPr marL="1079500" lvl="2" indent="-12700" algn="l" rtl="0">
              <a:lnSpc>
                <a:spcPct val="100000"/>
              </a:lnSpc>
              <a:spcBef>
                <a:spcPts val="0"/>
              </a:spcBef>
              <a:spcAft>
                <a:spcPts val="0"/>
              </a:spcAft>
              <a:buSzPts val="2400"/>
              <a:buFont typeface="Roboto"/>
              <a:buNone/>
            </a:pPr>
            <a:endParaRPr sz="2400">
              <a:latin typeface="Roboto"/>
              <a:ea typeface="Roboto"/>
              <a:cs typeface="Roboto"/>
              <a:sym typeface="Roboto"/>
            </a:endParaRPr>
          </a:p>
          <a:p>
            <a:pPr marL="165100" lvl="0" indent="-12700" algn="l" rtl="0">
              <a:lnSpc>
                <a:spcPct val="100000"/>
              </a:lnSpc>
              <a:spcBef>
                <a:spcPts val="0"/>
              </a:spcBef>
              <a:spcAft>
                <a:spcPts val="0"/>
              </a:spcAft>
              <a:buSzPts val="2400"/>
              <a:buFont typeface="Roboto"/>
              <a:buNone/>
            </a:pPr>
            <a:endParaRPr sz="2400">
              <a:latin typeface="Open Sans"/>
              <a:ea typeface="Open Sans"/>
              <a:cs typeface="Open Sans"/>
              <a:sym typeface="Open Sans"/>
            </a:endParaRPr>
          </a:p>
        </p:txBody>
      </p:sp>
      <p:sp>
        <p:nvSpPr>
          <p:cNvPr id="572" name="Google Shape;572;p38"/>
          <p:cNvSpPr txBox="1">
            <a:spLocks noGrp="1"/>
          </p:cNvSpPr>
          <p:nvPr>
            <p:ph type="body" idx="2"/>
          </p:nvPr>
        </p:nvSpPr>
        <p:spPr>
          <a:xfrm>
            <a:off x="4783138" y="1692275"/>
            <a:ext cx="3819525" cy="2644775"/>
          </a:xfrm>
          <a:prstGeom prst="rect">
            <a:avLst/>
          </a:prstGeom>
          <a:noFill/>
          <a:ln>
            <a:noFill/>
          </a:ln>
        </p:spPr>
        <p:txBody>
          <a:bodyPr spcFirstLastPara="1" wrap="square" lIns="91425" tIns="91425" rIns="91425" bIns="91425" anchor="t" anchorCtr="0">
            <a:noAutofit/>
          </a:bodyPr>
          <a:lstStyle/>
          <a:p>
            <a:pPr marL="457200" lvl="1" indent="0" algn="l" rtl="0">
              <a:lnSpc>
                <a:spcPct val="100000"/>
              </a:lnSpc>
              <a:spcBef>
                <a:spcPts val="0"/>
              </a:spcBef>
              <a:spcAft>
                <a:spcPts val="0"/>
              </a:spcAft>
              <a:buSzPts val="2400"/>
              <a:buFont typeface="Roboto"/>
              <a:buNone/>
            </a:pPr>
            <a:r>
              <a:rPr lang="en-US" sz="2400" u="sng">
                <a:latin typeface="Roboto"/>
                <a:ea typeface="Roboto"/>
                <a:cs typeface="Roboto"/>
                <a:sym typeface="Roboto"/>
              </a:rPr>
              <a:t>APFC Qualified Nations</a:t>
            </a:r>
            <a:endParaRPr/>
          </a:p>
          <a:p>
            <a:pPr marL="457200" lvl="1" indent="0" algn="l" rtl="0">
              <a:lnSpc>
                <a:spcPct val="100000"/>
              </a:lnSpc>
              <a:spcBef>
                <a:spcPts val="0"/>
              </a:spcBef>
              <a:spcAft>
                <a:spcPts val="0"/>
              </a:spcAft>
              <a:buSzPts val="2400"/>
              <a:buFont typeface="Roboto"/>
              <a:buNone/>
            </a:pPr>
            <a:r>
              <a:rPr lang="en-US" sz="2400">
                <a:latin typeface="Roboto"/>
                <a:ea typeface="Roboto"/>
                <a:cs typeface="Roboto"/>
                <a:sym typeface="Roboto"/>
              </a:rPr>
              <a:t>USA</a:t>
            </a:r>
            <a:br>
              <a:rPr lang="en-US" sz="2400">
                <a:latin typeface="Roboto"/>
                <a:ea typeface="Roboto"/>
                <a:cs typeface="Roboto"/>
                <a:sym typeface="Roboto"/>
              </a:rPr>
            </a:br>
            <a:r>
              <a:rPr lang="en-US" sz="2400">
                <a:latin typeface="Roboto"/>
                <a:ea typeface="Roboto"/>
                <a:cs typeface="Roboto"/>
                <a:sym typeface="Roboto"/>
              </a:rPr>
              <a:t>Uruguay</a:t>
            </a:r>
            <a:br>
              <a:rPr lang="en-US" sz="2400">
                <a:latin typeface="Roboto"/>
                <a:ea typeface="Roboto"/>
                <a:cs typeface="Roboto"/>
                <a:sym typeface="Roboto"/>
              </a:rPr>
            </a:br>
            <a:r>
              <a:rPr lang="en-US" sz="2400">
                <a:latin typeface="Roboto"/>
                <a:ea typeface="Roboto"/>
                <a:cs typeface="Roboto"/>
                <a:sym typeface="Roboto"/>
              </a:rPr>
              <a:t>Argentina</a:t>
            </a:r>
            <a:endParaRPr/>
          </a:p>
          <a:p>
            <a:pPr marL="457200" lvl="1" indent="0" algn="l" rtl="0">
              <a:lnSpc>
                <a:spcPct val="100000"/>
              </a:lnSpc>
              <a:spcBef>
                <a:spcPts val="0"/>
              </a:spcBef>
              <a:spcAft>
                <a:spcPts val="0"/>
              </a:spcAft>
              <a:buSzPts val="2400"/>
              <a:buFont typeface="Roboto"/>
              <a:buNone/>
            </a:pPr>
            <a:br>
              <a:rPr lang="en-US" sz="2400">
                <a:latin typeface="Roboto"/>
                <a:ea typeface="Roboto"/>
                <a:cs typeface="Roboto"/>
                <a:sym typeface="Roboto"/>
              </a:rPr>
            </a:br>
            <a:r>
              <a:rPr lang="en-US" sz="2400" u="sng">
                <a:latin typeface="Roboto"/>
                <a:ea typeface="Roboto"/>
                <a:cs typeface="Roboto"/>
                <a:sym typeface="Roboto"/>
              </a:rPr>
              <a:t>APO Qualified Nations</a:t>
            </a:r>
            <a:endParaRPr/>
          </a:p>
          <a:p>
            <a:pPr marL="457200" lvl="1" indent="0" algn="l" rtl="0">
              <a:lnSpc>
                <a:spcPct val="100000"/>
              </a:lnSpc>
              <a:spcBef>
                <a:spcPts val="0"/>
              </a:spcBef>
              <a:spcAft>
                <a:spcPts val="0"/>
              </a:spcAft>
              <a:buSzPts val="2400"/>
              <a:buFont typeface="Roboto"/>
              <a:buNone/>
            </a:pPr>
            <a:r>
              <a:rPr lang="en-US" sz="2400">
                <a:latin typeface="Roboto"/>
                <a:ea typeface="Roboto"/>
                <a:cs typeface="Roboto"/>
                <a:sym typeface="Roboto"/>
              </a:rPr>
              <a:t>Japan</a:t>
            </a:r>
            <a:endParaRPr sz="2400">
              <a:latin typeface="Roboto"/>
              <a:ea typeface="Roboto"/>
              <a:cs typeface="Roboto"/>
              <a:sym typeface="Roboto"/>
            </a:endParaRPr>
          </a:p>
          <a:p>
            <a:pPr marL="457200" lvl="1" indent="0" algn="l" rtl="0">
              <a:lnSpc>
                <a:spcPct val="100000"/>
              </a:lnSpc>
              <a:spcBef>
                <a:spcPts val="0"/>
              </a:spcBef>
              <a:spcAft>
                <a:spcPts val="0"/>
              </a:spcAft>
              <a:buSzPts val="2600"/>
              <a:buFont typeface="Roboto"/>
              <a:buNone/>
            </a:pPr>
            <a:endParaRPr>
              <a:latin typeface="Roboto"/>
              <a:ea typeface="Roboto"/>
              <a:cs typeface="Roboto"/>
              <a:sym typeface="Roboto"/>
            </a:endParaRPr>
          </a:p>
          <a:p>
            <a:pPr marL="165100" lvl="0" indent="-38100" algn="l" rtl="0">
              <a:lnSpc>
                <a:spcPct val="100000"/>
              </a:lnSpc>
              <a:spcBef>
                <a:spcPts val="0"/>
              </a:spcBef>
              <a:spcAft>
                <a:spcPts val="0"/>
              </a:spcAft>
              <a:buSzPts val="2000"/>
              <a:buFont typeface="Roboto"/>
              <a:buNone/>
            </a:pPr>
            <a:endParaRPr sz="2000">
              <a:latin typeface="Open Sans"/>
              <a:ea typeface="Open Sans"/>
              <a:cs typeface="Open Sans"/>
              <a:sym typeface="Open Sans"/>
            </a:endParaRPr>
          </a:p>
        </p:txBody>
      </p:sp>
      <p:sp>
        <p:nvSpPr>
          <p:cNvPr id="573" name="Google Shape;573;p38"/>
          <p:cNvSpPr txBox="1">
            <a:spLocks noGrp="1"/>
          </p:cNvSpPr>
          <p:nvPr>
            <p:ph type="body" idx="2"/>
          </p:nvPr>
        </p:nvSpPr>
        <p:spPr>
          <a:xfrm>
            <a:off x="917575" y="1158875"/>
            <a:ext cx="7640638" cy="533400"/>
          </a:xfrm>
          <a:prstGeom prst="rect">
            <a:avLst/>
          </a:prstGeom>
          <a:noFill/>
          <a:ln>
            <a:noFill/>
          </a:ln>
        </p:spPr>
        <p:txBody>
          <a:bodyPr spcFirstLastPara="1" wrap="square" lIns="91425" tIns="91425" rIns="91425" bIns="91425" anchor="t" anchorCtr="0">
            <a:noAutofit/>
          </a:bodyPr>
          <a:lstStyle/>
          <a:p>
            <a:pPr marL="457200" lvl="1" indent="0" algn="ctr" rtl="0">
              <a:lnSpc>
                <a:spcPct val="100000"/>
              </a:lnSpc>
              <a:spcBef>
                <a:spcPts val="0"/>
              </a:spcBef>
              <a:spcAft>
                <a:spcPts val="0"/>
              </a:spcAft>
              <a:buSzPts val="2600"/>
              <a:buFont typeface="Roboto"/>
              <a:buNone/>
            </a:pPr>
            <a:r>
              <a:rPr lang="en-US">
                <a:latin typeface="Roboto"/>
                <a:ea typeface="Roboto"/>
                <a:cs typeface="Roboto"/>
                <a:sym typeface="Roboto"/>
              </a:rPr>
              <a:t>Confirmation of Nations Qualified</a:t>
            </a:r>
            <a:endParaRPr sz="2000">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TODAY’S AGENDA </a:t>
            </a:r>
            <a:r>
              <a:rPr lang="en-US" sz="1400" b="1"/>
              <a:t>(continued)</a:t>
            </a:r>
            <a:endParaRPr/>
          </a:p>
        </p:txBody>
      </p:sp>
      <p:sp>
        <p:nvSpPr>
          <p:cNvPr id="114" name="Google Shape;114;p7"/>
          <p:cNvSpPr txBox="1">
            <a:spLocks noGrp="1"/>
          </p:cNvSpPr>
          <p:nvPr>
            <p:ph type="body" idx="1"/>
          </p:nvPr>
        </p:nvSpPr>
        <p:spPr>
          <a:xfrm>
            <a:off x="1104900" y="1095376"/>
            <a:ext cx="6364288" cy="3747558"/>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Char char="▸"/>
            </a:pPr>
            <a:r>
              <a:rPr lang="en-US" sz="2000" b="1" u="sng"/>
              <a:t>Reports </a:t>
            </a:r>
            <a:r>
              <a:rPr lang="en-US" sz="1400" b="1" u="sng"/>
              <a:t>(continued)</a:t>
            </a:r>
            <a:r>
              <a:rPr lang="en-US" sz="1400" b="1"/>
              <a:t>:</a:t>
            </a:r>
            <a:endParaRPr sz="1400"/>
          </a:p>
          <a:p>
            <a:pPr marL="609600" lvl="1" indent="-25400" algn="l" rtl="0">
              <a:lnSpc>
                <a:spcPct val="100000"/>
              </a:lnSpc>
              <a:spcBef>
                <a:spcPts val="0"/>
              </a:spcBef>
              <a:spcAft>
                <a:spcPts val="0"/>
              </a:spcAft>
              <a:buSzPts val="2000"/>
              <a:buNone/>
            </a:pPr>
            <a:endParaRPr sz="1200"/>
          </a:p>
          <a:p>
            <a:pPr marL="609600" lvl="1" indent="-152400" algn="l" rtl="0">
              <a:lnSpc>
                <a:spcPct val="100000"/>
              </a:lnSpc>
              <a:spcBef>
                <a:spcPts val="0"/>
              </a:spcBef>
              <a:spcAft>
                <a:spcPts val="0"/>
              </a:spcAft>
              <a:buSzPts val="2000"/>
              <a:buChar char="▹"/>
            </a:pPr>
            <a:r>
              <a:rPr lang="en-US" sz="2000"/>
              <a:t>Barb Peacock, Secretary General:</a:t>
            </a:r>
            <a:endParaRPr/>
          </a:p>
          <a:p>
            <a:pPr marL="1066800" lvl="2" indent="-152400" algn="l" rtl="0">
              <a:lnSpc>
                <a:spcPct val="100000"/>
              </a:lnSpc>
              <a:spcBef>
                <a:spcPts val="0"/>
              </a:spcBef>
              <a:spcAft>
                <a:spcPts val="0"/>
              </a:spcAft>
              <a:buSzPts val="2000"/>
              <a:buChar char="▹"/>
            </a:pPr>
            <a:r>
              <a:rPr lang="en-US" sz="2000"/>
              <a:t>Status of the Secretariat </a:t>
            </a:r>
            <a:endParaRPr/>
          </a:p>
          <a:p>
            <a:pPr marL="1066800" lvl="2" indent="-152400" algn="l" rtl="0">
              <a:lnSpc>
                <a:spcPct val="100000"/>
              </a:lnSpc>
              <a:spcBef>
                <a:spcPts val="0"/>
              </a:spcBef>
              <a:spcAft>
                <a:spcPts val="0"/>
              </a:spcAft>
              <a:buSzPts val="2000"/>
              <a:buChar char="▹"/>
            </a:pPr>
            <a:r>
              <a:rPr lang="en-US" sz="2000"/>
              <a:t>Review of Voting Procedures/Voting Rights</a:t>
            </a:r>
            <a:endParaRPr sz="2000"/>
          </a:p>
          <a:p>
            <a:pPr marL="1066800" lvl="2" indent="-152400" algn="l" rtl="0">
              <a:lnSpc>
                <a:spcPct val="100000"/>
              </a:lnSpc>
              <a:spcBef>
                <a:spcPts val="0"/>
              </a:spcBef>
              <a:spcAft>
                <a:spcPts val="0"/>
              </a:spcAft>
              <a:buSzPts val="2000"/>
              <a:buChar char="▹"/>
            </a:pPr>
            <a:r>
              <a:rPr lang="en-US" sz="2000"/>
              <a:t>2020 Annual Report</a:t>
            </a:r>
            <a:endParaRPr/>
          </a:p>
          <a:p>
            <a:pPr marL="1524000" lvl="3" indent="-152400" algn="l" rtl="0">
              <a:lnSpc>
                <a:spcPct val="100000"/>
              </a:lnSpc>
              <a:spcBef>
                <a:spcPts val="0"/>
              </a:spcBef>
              <a:spcAft>
                <a:spcPts val="0"/>
              </a:spcAft>
              <a:buSzPts val="2000"/>
              <a:buChar char="▹"/>
            </a:pPr>
            <a:r>
              <a:rPr lang="en-US" sz="1400"/>
              <a:t>2020 Financial Report included</a:t>
            </a:r>
            <a:endParaRPr/>
          </a:p>
          <a:p>
            <a:pPr marL="609600" lvl="1" indent="-25400" algn="l" rtl="0">
              <a:lnSpc>
                <a:spcPct val="100000"/>
              </a:lnSpc>
              <a:spcBef>
                <a:spcPts val="0"/>
              </a:spcBef>
              <a:spcAft>
                <a:spcPts val="0"/>
              </a:spcAft>
              <a:buSzPts val="2000"/>
              <a:buNone/>
            </a:pPr>
            <a:endParaRPr sz="1200"/>
          </a:p>
          <a:p>
            <a:pPr marL="609600" lvl="1" indent="-152400" algn="l" rtl="0">
              <a:lnSpc>
                <a:spcPct val="100000"/>
              </a:lnSpc>
              <a:spcBef>
                <a:spcPts val="0"/>
              </a:spcBef>
              <a:spcAft>
                <a:spcPts val="0"/>
              </a:spcAft>
              <a:buSzPts val="2000"/>
              <a:buChar char="▹"/>
            </a:pPr>
            <a:r>
              <a:rPr lang="en-US" sz="2000"/>
              <a:t>Ricky Stevenson, President:</a:t>
            </a:r>
            <a:endParaRPr/>
          </a:p>
          <a:p>
            <a:pPr marL="1066800" lvl="2" indent="-152400" algn="l" rtl="0">
              <a:lnSpc>
                <a:spcPct val="100000"/>
              </a:lnSpc>
              <a:spcBef>
                <a:spcPts val="0"/>
              </a:spcBef>
              <a:spcAft>
                <a:spcPts val="0"/>
              </a:spcAft>
              <a:buSzPts val="2000"/>
              <a:buChar char="▹"/>
            </a:pPr>
            <a:r>
              <a:rPr lang="en-US" sz="2000"/>
              <a:t>2020/21 Reflections</a:t>
            </a:r>
            <a:endParaRPr/>
          </a:p>
          <a:p>
            <a:pPr marL="1066800" lvl="2" indent="-152400" algn="l" rtl="0">
              <a:lnSpc>
                <a:spcPct val="100000"/>
              </a:lnSpc>
              <a:spcBef>
                <a:spcPts val="0"/>
              </a:spcBef>
              <a:spcAft>
                <a:spcPts val="0"/>
              </a:spcAft>
              <a:buSzPts val="2000"/>
              <a:buChar char="▹"/>
            </a:pPr>
            <a:r>
              <a:rPr lang="en-US" sz="2000"/>
              <a:t>Partner Updates</a:t>
            </a:r>
            <a:endParaRPr/>
          </a:p>
          <a:p>
            <a:pPr marL="609600" lvl="1" indent="-63500" algn="l" rtl="0">
              <a:lnSpc>
                <a:spcPct val="100000"/>
              </a:lnSpc>
              <a:spcBef>
                <a:spcPts val="0"/>
              </a:spcBef>
              <a:spcAft>
                <a:spcPts val="0"/>
              </a:spcAft>
              <a:buSzPts val="1400"/>
              <a:buFont typeface="Roboto"/>
              <a:buNone/>
            </a:pPr>
            <a:endParaRPr sz="1400">
              <a:latin typeface="Roboto"/>
              <a:ea typeface="Roboto"/>
              <a:cs typeface="Roboto"/>
              <a:sym typeface="Roboto"/>
            </a:endParaRPr>
          </a:p>
        </p:txBody>
      </p:sp>
      <p:sp>
        <p:nvSpPr>
          <p:cNvPr id="115" name="Google Shape;115;p7"/>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6</a:t>
            </a:fld>
            <a:endParaRPr sz="1400" b="0">
              <a:solidFill>
                <a:srgbClr val="FFFFFF"/>
              </a:solidFill>
              <a:latin typeface="Arial"/>
              <a:ea typeface="Arial"/>
              <a:cs typeface="Arial"/>
              <a:sym typeface="Arial"/>
            </a:endParaRPr>
          </a:p>
        </p:txBody>
      </p:sp>
      <p:pic>
        <p:nvPicPr>
          <p:cNvPr id="116" name="Google Shape;116;p7"/>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117" name="Google Shape;117;p7"/>
          <p:cNvPicPr preferRelativeResize="0"/>
          <p:nvPr/>
        </p:nvPicPr>
        <p:blipFill rotWithShape="1">
          <a:blip r:embed="rId4">
            <a:alphaModFix/>
          </a:blip>
          <a:srcRect/>
          <a:stretch/>
        </p:blipFill>
        <p:spPr>
          <a:xfrm>
            <a:off x="7242175" y="3376613"/>
            <a:ext cx="1787525" cy="1412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39"/>
          <p:cNvSpPr txBox="1">
            <a:spLocks noGrp="1"/>
          </p:cNvSpPr>
          <p:nvPr>
            <p:ph type="title"/>
          </p:nvPr>
        </p:nvSpPr>
        <p:spPr>
          <a:xfrm>
            <a:off x="1101386" y="272850"/>
            <a:ext cx="7574400" cy="7490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400"/>
              <a:buFont typeface="Dosis"/>
              <a:buNone/>
            </a:pPr>
            <a:r>
              <a:rPr lang="en-US" b="1">
                <a:solidFill>
                  <a:schemeClr val="lt1"/>
                </a:solidFill>
                <a:latin typeface="Open Sans"/>
                <a:ea typeface="Open Sans"/>
                <a:cs typeface="Open Sans"/>
                <a:sym typeface="Open Sans"/>
              </a:rPr>
              <a:t>2022 Powerchair Football World Cup Update</a:t>
            </a:r>
            <a:endParaRPr/>
          </a:p>
        </p:txBody>
      </p:sp>
      <p:sp>
        <p:nvSpPr>
          <p:cNvPr id="579" name="Google Shape;579;p39"/>
          <p:cNvSpPr txBox="1">
            <a:spLocks noGrp="1"/>
          </p:cNvSpPr>
          <p:nvPr>
            <p:ph type="body" idx="1"/>
          </p:nvPr>
        </p:nvSpPr>
        <p:spPr>
          <a:xfrm>
            <a:off x="1101386" y="1976568"/>
            <a:ext cx="3681900" cy="2005800"/>
          </a:xfrm>
          <a:prstGeom prst="rect">
            <a:avLst/>
          </a:prstGeom>
          <a:noFill/>
          <a:ln>
            <a:noFill/>
          </a:ln>
        </p:spPr>
        <p:txBody>
          <a:bodyPr spcFirstLastPara="1" wrap="square" lIns="91425" tIns="91425" rIns="91425" bIns="91425" anchor="t" anchorCtr="0">
            <a:noAutofit/>
          </a:bodyPr>
          <a:lstStyle/>
          <a:p>
            <a:pPr marL="63500" lvl="0" indent="0" algn="ctr" rtl="0">
              <a:lnSpc>
                <a:spcPct val="100000"/>
              </a:lnSpc>
              <a:spcBef>
                <a:spcPts val="0"/>
              </a:spcBef>
              <a:spcAft>
                <a:spcPts val="0"/>
              </a:spcAft>
              <a:buSzPts val="2600"/>
              <a:buNone/>
            </a:pPr>
            <a:r>
              <a:rPr lang="en-US"/>
              <a:t>Andy Harper – Chair of the Local Organising Committee</a:t>
            </a:r>
            <a:endParaRPr/>
          </a:p>
          <a:p>
            <a:pPr marL="63500" lvl="0" indent="0" algn="l" rtl="0">
              <a:lnSpc>
                <a:spcPct val="100000"/>
              </a:lnSpc>
              <a:spcBef>
                <a:spcPts val="0"/>
              </a:spcBef>
              <a:spcAft>
                <a:spcPts val="0"/>
              </a:spcAft>
              <a:buSzPts val="2600"/>
              <a:buNone/>
            </a:pPr>
            <a:endParaRPr/>
          </a:p>
        </p:txBody>
      </p:sp>
      <p:sp>
        <p:nvSpPr>
          <p:cNvPr id="580" name="Google Shape;580;p39"/>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t>60</a:t>
            </a:fld>
            <a:endParaRPr/>
          </a:p>
        </p:txBody>
      </p:sp>
      <p:pic>
        <p:nvPicPr>
          <p:cNvPr id="581" name="Google Shape;581;p39" descr="Logo&#10;&#10;Description automatically generated"/>
          <p:cNvPicPr preferRelativeResize="0"/>
          <p:nvPr/>
        </p:nvPicPr>
        <p:blipFill rotWithShape="1">
          <a:blip r:embed="rId3">
            <a:alphaModFix/>
          </a:blip>
          <a:srcRect/>
          <a:stretch/>
        </p:blipFill>
        <p:spPr>
          <a:xfrm>
            <a:off x="5562601" y="1433944"/>
            <a:ext cx="1857036" cy="32366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40" descr="Logo&#10;&#10;Description automatically generated"/>
          <p:cNvPicPr preferRelativeResize="0"/>
          <p:nvPr/>
        </p:nvPicPr>
        <p:blipFill rotWithShape="1">
          <a:blip r:embed="rId3">
            <a:alphaModFix/>
          </a:blip>
          <a:srcRect/>
          <a:stretch/>
        </p:blipFill>
        <p:spPr>
          <a:xfrm>
            <a:off x="5521852" y="2805545"/>
            <a:ext cx="1121116" cy="1954012"/>
          </a:xfrm>
          <a:prstGeom prst="rect">
            <a:avLst/>
          </a:prstGeom>
          <a:noFill/>
          <a:ln>
            <a:noFill/>
          </a:ln>
        </p:spPr>
      </p:pic>
      <p:sp>
        <p:nvSpPr>
          <p:cNvPr id="587" name="Google Shape;587;p40"/>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588" name="Google Shape;588;p40"/>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61</a:t>
            </a:fld>
            <a:endParaRPr>
              <a:solidFill>
                <a:schemeClr val="lt1"/>
              </a:solidFill>
            </a:endParaRPr>
          </a:p>
        </p:txBody>
      </p:sp>
      <p:pic>
        <p:nvPicPr>
          <p:cNvPr id="589" name="Google Shape;589;p40"/>
          <p:cNvPicPr preferRelativeResize="0"/>
          <p:nvPr/>
        </p:nvPicPr>
        <p:blipFill rotWithShape="1">
          <a:blip r:embed="rId4">
            <a:alphaModFix amt="36000"/>
          </a:blip>
          <a:srcRect t="29" b="28"/>
          <a:stretch/>
        </p:blipFill>
        <p:spPr>
          <a:xfrm>
            <a:off x="595200" y="1025175"/>
            <a:ext cx="8744998" cy="3889063"/>
          </a:xfrm>
          <a:prstGeom prst="rect">
            <a:avLst/>
          </a:prstGeom>
          <a:noFill/>
          <a:ln>
            <a:noFill/>
          </a:ln>
        </p:spPr>
      </p:pic>
      <p:sp>
        <p:nvSpPr>
          <p:cNvPr id="590" name="Google Shape;590;p40"/>
          <p:cNvSpPr txBox="1"/>
          <p:nvPr/>
        </p:nvSpPr>
        <p:spPr>
          <a:xfrm>
            <a:off x="3935775" y="1742763"/>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1"/>
          <p:cNvSpPr txBox="1">
            <a:spLocks noGrp="1"/>
          </p:cNvSpPr>
          <p:nvPr>
            <p:ph type="ctrTitle"/>
          </p:nvPr>
        </p:nvSpPr>
        <p:spPr>
          <a:xfrm>
            <a:off x="981075" y="1679576"/>
            <a:ext cx="8477250" cy="116046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200"/>
              <a:buNone/>
            </a:pPr>
            <a:br>
              <a:rPr lang="en-US">
                <a:latin typeface="Open Sans"/>
                <a:ea typeface="Open Sans"/>
                <a:cs typeface="Open Sans"/>
                <a:sym typeface="Open Sans"/>
              </a:rPr>
            </a:br>
            <a:r>
              <a:rPr lang="en-US" sz="4400">
                <a:latin typeface="Open Sans"/>
                <a:ea typeface="Open Sans"/>
                <a:cs typeface="Open Sans"/>
                <a:sym typeface="Open Sans"/>
              </a:rPr>
              <a:t>Sport Department Updates</a:t>
            </a:r>
            <a:endParaRPr/>
          </a:p>
        </p:txBody>
      </p:sp>
      <p:sp>
        <p:nvSpPr>
          <p:cNvPr id="596" name="Google Shape;596;p41"/>
          <p:cNvSpPr txBox="1">
            <a:spLocks noGrp="1"/>
          </p:cNvSpPr>
          <p:nvPr>
            <p:ph type="sldNum" idx="4294967295"/>
          </p:nvPr>
        </p:nvSpPr>
        <p:spPr>
          <a:xfrm>
            <a:off x="1" y="0"/>
            <a:ext cx="595313" cy="7318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None/>
            </a:pPr>
            <a:fld id="{00000000-1234-1234-1234-123412341234}" type="slidenum">
              <a:rPr lang="en-US" sz="1400">
                <a:latin typeface="Arial"/>
                <a:ea typeface="Arial"/>
                <a:cs typeface="Arial"/>
                <a:sym typeface="Arial"/>
              </a:rPr>
              <a:t>62</a:t>
            </a:fld>
            <a:endParaRPr sz="1400">
              <a:latin typeface="Arial"/>
              <a:ea typeface="Arial"/>
              <a:cs typeface="Arial"/>
              <a:sym typeface="Arial"/>
            </a:endParaRPr>
          </a:p>
        </p:txBody>
      </p:sp>
      <p:sp>
        <p:nvSpPr>
          <p:cNvPr id="597" name="Google Shape;597;p41"/>
          <p:cNvSpPr txBox="1"/>
          <p:nvPr/>
        </p:nvSpPr>
        <p:spPr>
          <a:xfrm>
            <a:off x="1136651" y="4049713"/>
            <a:ext cx="2233613"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1" i="0" u="none" strike="noStrike" cap="none">
                <a:solidFill>
                  <a:schemeClr val="lt1"/>
                </a:solidFill>
                <a:latin typeface="Open Sans"/>
                <a:ea typeface="Open Sans"/>
                <a:cs typeface="Open Sans"/>
                <a:sym typeface="Open Sans"/>
              </a:rPr>
              <a:t>Sophie Bevan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6"/>
          <p:cNvSpPr txBox="1">
            <a:spLocks noGrp="1"/>
          </p:cNvSpPr>
          <p:nvPr>
            <p:ph type="title"/>
          </p:nvPr>
        </p:nvSpPr>
        <p:spPr>
          <a:xfrm>
            <a:off x="1104900" y="276226"/>
            <a:ext cx="6724650" cy="74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400"/>
              <a:buFont typeface="Dosis"/>
              <a:buNone/>
            </a:pPr>
            <a:r>
              <a:rPr lang="en-US" b="1">
                <a:latin typeface="Dosis"/>
                <a:ea typeface="Dosis"/>
                <a:cs typeface="Dosis"/>
                <a:sym typeface="Dosis"/>
              </a:rPr>
              <a:t>SOPHIE BEVAN- DIRECTOR OF SPORT</a:t>
            </a:r>
            <a:endParaRPr/>
          </a:p>
        </p:txBody>
      </p:sp>
      <p:sp>
        <p:nvSpPr>
          <p:cNvPr id="603" name="Google Shape;603;p46"/>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chemeClr val="lt1"/>
                </a:solidFill>
              </a:rPr>
              <a:t>63</a:t>
            </a:fld>
            <a:endParaRPr>
              <a:solidFill>
                <a:schemeClr val="lt1"/>
              </a:solidFill>
            </a:endParaRPr>
          </a:p>
        </p:txBody>
      </p:sp>
      <p:pic>
        <p:nvPicPr>
          <p:cNvPr id="604" name="Google Shape;604;p46"/>
          <p:cNvPicPr preferRelativeResize="0"/>
          <p:nvPr/>
        </p:nvPicPr>
        <p:blipFill rotWithShape="1">
          <a:blip r:embed="rId3">
            <a:alphaModFix/>
          </a:blip>
          <a:srcRect/>
          <a:stretch/>
        </p:blipFill>
        <p:spPr>
          <a:xfrm>
            <a:off x="6176964" y="1187451"/>
            <a:ext cx="2470150" cy="2470150"/>
          </a:xfrm>
          <a:prstGeom prst="rect">
            <a:avLst/>
          </a:prstGeom>
          <a:noFill/>
          <a:ln>
            <a:noFill/>
          </a:ln>
        </p:spPr>
      </p:pic>
      <p:pic>
        <p:nvPicPr>
          <p:cNvPr id="605" name="Google Shape;605;p46"/>
          <p:cNvPicPr preferRelativeResize="0"/>
          <p:nvPr/>
        </p:nvPicPr>
        <p:blipFill rotWithShape="1">
          <a:blip r:embed="rId4">
            <a:alphaModFix/>
          </a:blip>
          <a:srcRect t="16205" b="14339"/>
          <a:stretch/>
        </p:blipFill>
        <p:spPr>
          <a:xfrm>
            <a:off x="5127626" y="3503614"/>
            <a:ext cx="3559175" cy="1158875"/>
          </a:xfrm>
          <a:prstGeom prst="rect">
            <a:avLst/>
          </a:prstGeom>
          <a:noFill/>
          <a:ln>
            <a:noFill/>
          </a:ln>
        </p:spPr>
      </p:pic>
      <p:pic>
        <p:nvPicPr>
          <p:cNvPr id="606" name="Google Shape;606;p46"/>
          <p:cNvPicPr preferRelativeResize="0"/>
          <p:nvPr/>
        </p:nvPicPr>
        <p:blipFill rotWithShape="1">
          <a:blip r:embed="rId5">
            <a:alphaModFix/>
          </a:blip>
          <a:srcRect t="10387" r="9229" b="23494"/>
          <a:stretch/>
        </p:blipFill>
        <p:spPr>
          <a:xfrm>
            <a:off x="1879597" y="1187450"/>
            <a:ext cx="2127326" cy="34007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7"/>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612" name="Google Shape;612;p47"/>
          <p:cNvSpPr txBox="1">
            <a:spLocks noGrp="1"/>
          </p:cNvSpPr>
          <p:nvPr>
            <p:ph type="body" idx="2"/>
          </p:nvPr>
        </p:nvSpPr>
        <p:spPr>
          <a:xfrm>
            <a:off x="1003301" y="119221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Technical Update</a:t>
            </a:r>
            <a:endParaRPr/>
          </a:p>
        </p:txBody>
      </p:sp>
      <p:sp>
        <p:nvSpPr>
          <p:cNvPr id="613" name="Google Shape;613;p47"/>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64</a:t>
            </a:fld>
            <a:endParaRPr>
              <a:solidFill>
                <a:srgbClr val="FFFFFF"/>
              </a:solidFill>
            </a:endParaRPr>
          </a:p>
        </p:txBody>
      </p:sp>
      <p:pic>
        <p:nvPicPr>
          <p:cNvPr id="614" name="Google Shape;614;p47"/>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615" name="Google Shape;615;p47"/>
          <p:cNvCxnSpPr/>
          <p:nvPr/>
        </p:nvCxnSpPr>
        <p:spPr>
          <a:xfrm flipH="1">
            <a:off x="5073651" y="2030413"/>
            <a:ext cx="565150" cy="2722562"/>
          </a:xfrm>
          <a:prstGeom prst="straightConnector1">
            <a:avLst/>
          </a:prstGeom>
          <a:noFill/>
          <a:ln w="28575" cap="flat" cmpd="sng">
            <a:solidFill>
              <a:srgbClr val="D7471F"/>
            </a:solidFill>
            <a:prstDash val="dot"/>
            <a:round/>
            <a:headEnd type="none" w="sm" len="sm"/>
            <a:tailEnd type="none" w="sm" len="sm"/>
          </a:ln>
        </p:spPr>
      </p:cxnSp>
      <p:sp>
        <p:nvSpPr>
          <p:cNvPr id="616" name="Google Shape;616;p47"/>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617" name="Google Shape;617;p47"/>
          <p:cNvSpPr txBox="1">
            <a:spLocks noGrp="1"/>
          </p:cNvSpPr>
          <p:nvPr>
            <p:ph type="body" idx="2"/>
          </p:nvPr>
        </p:nvSpPr>
        <p:spPr>
          <a:xfrm>
            <a:off x="6972300" y="4084639"/>
            <a:ext cx="2274888"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Florent Bokobza (FRA)</a:t>
            </a:r>
            <a:endParaRPr/>
          </a:p>
        </p:txBody>
      </p:sp>
      <p:cxnSp>
        <p:nvCxnSpPr>
          <p:cNvPr id="618" name="Google Shape;618;p47"/>
          <p:cNvCxnSpPr/>
          <p:nvPr/>
        </p:nvCxnSpPr>
        <p:spPr>
          <a:xfrm rot="10800000" flipH="1">
            <a:off x="7875589"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sp>
        <p:nvSpPr>
          <p:cNvPr id="619" name="Google Shape;619;p47"/>
          <p:cNvSpPr/>
          <p:nvPr/>
        </p:nvSpPr>
        <p:spPr>
          <a:xfrm>
            <a:off x="7558088" y="2738439"/>
            <a:ext cx="1239837" cy="1246187"/>
          </a:xfrm>
          <a:custGeom>
            <a:avLst/>
            <a:gdLst/>
            <a:ahLst/>
            <a:cxnLst/>
            <a:rect l="l" t="t" r="r" b="b"/>
            <a:pathLst>
              <a:path w="120000" h="120000" fill="none" extrusionOk="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47"/>
          <p:cNvSpPr/>
          <p:nvPr/>
        </p:nvSpPr>
        <p:spPr>
          <a:xfrm>
            <a:off x="6811964" y="2003425"/>
            <a:ext cx="2454275" cy="2503488"/>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21" name="Google Shape;621;p47"/>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622" name="Google Shape;622;p47"/>
          <p:cNvSpPr txBox="1">
            <a:spLocks noGrp="1"/>
          </p:cNvSpPr>
          <p:nvPr>
            <p:ph type="body" idx="2"/>
          </p:nvPr>
        </p:nvSpPr>
        <p:spPr>
          <a:xfrm>
            <a:off x="7113588" y="3961191"/>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VACANT</a:t>
            </a:r>
            <a:endParaRPr/>
          </a:p>
          <a:p>
            <a:pPr marL="0" lvl="0" indent="0" algn="ctr" rtl="0">
              <a:lnSpc>
                <a:spcPct val="100000"/>
              </a:lnSpc>
              <a:spcBef>
                <a:spcPts val="0"/>
              </a:spcBef>
              <a:spcAft>
                <a:spcPts val="0"/>
              </a:spcAft>
              <a:buSzPts val="1400"/>
              <a:buNone/>
            </a:pPr>
            <a:endParaRPr sz="1400" b="1">
              <a:solidFill>
                <a:schemeClr val="lt1"/>
              </a:solidFill>
              <a:latin typeface="Open Sans"/>
              <a:ea typeface="Open Sans"/>
              <a:cs typeface="Open Sans"/>
              <a:sym typeface="Open Sans"/>
            </a:endParaRPr>
          </a:p>
        </p:txBody>
      </p:sp>
      <p:sp>
        <p:nvSpPr>
          <p:cNvPr id="623" name="Google Shape;623;p47"/>
          <p:cNvSpPr txBox="1">
            <a:spLocks noGrp="1"/>
          </p:cNvSpPr>
          <p:nvPr>
            <p:ph type="body" idx="2"/>
          </p:nvPr>
        </p:nvSpPr>
        <p:spPr>
          <a:xfrm>
            <a:off x="601350" y="1744075"/>
            <a:ext cx="4769400" cy="3137100"/>
          </a:xfrm>
          <a:prstGeom prst="rect">
            <a:avLst/>
          </a:prstGeom>
          <a:noFill/>
          <a:ln>
            <a:noFill/>
          </a:ln>
        </p:spPr>
        <p:txBody>
          <a:bodyPr spcFirstLastPara="1" wrap="square" lIns="91425" tIns="91425" rIns="91425" bIns="91425" anchor="t" anchorCtr="0">
            <a:noAutofit/>
          </a:bodyPr>
          <a:lstStyle/>
          <a:p>
            <a:pPr marL="165096" lvl="0" indent="-152396" algn="l" rtl="0">
              <a:lnSpc>
                <a:spcPct val="100000"/>
              </a:lnSpc>
              <a:spcBef>
                <a:spcPts val="0"/>
              </a:spcBef>
              <a:spcAft>
                <a:spcPts val="0"/>
              </a:spcAft>
              <a:buSzPts val="1800"/>
              <a:buChar char="▸"/>
            </a:pPr>
            <a:r>
              <a:rPr lang="en-US" sz="1650"/>
              <a:t>Milton Tuttle stepped down from the position of Technical Officer in May 2021</a:t>
            </a:r>
            <a:endParaRPr/>
          </a:p>
          <a:p>
            <a:pPr marL="165096" lvl="0" indent="-38096" algn="l" rtl="0">
              <a:lnSpc>
                <a:spcPct val="100000"/>
              </a:lnSpc>
              <a:spcBef>
                <a:spcPts val="0"/>
              </a:spcBef>
              <a:spcAft>
                <a:spcPts val="0"/>
              </a:spcAft>
              <a:buSzPts val="1800"/>
              <a:buNone/>
            </a:pPr>
            <a:endParaRPr sz="1650"/>
          </a:p>
          <a:p>
            <a:pPr marL="165096" lvl="0" indent="-152396" algn="l" rtl="0">
              <a:lnSpc>
                <a:spcPct val="100000"/>
              </a:lnSpc>
              <a:spcBef>
                <a:spcPts val="0"/>
              </a:spcBef>
              <a:spcAft>
                <a:spcPts val="0"/>
              </a:spcAft>
              <a:buSzPts val="1800"/>
              <a:buChar char="▸"/>
            </a:pPr>
            <a:r>
              <a:rPr lang="en-US" sz="1650"/>
              <a:t>We are still looking for someone with the correct knowledge to fill this position</a:t>
            </a:r>
            <a:endParaRPr/>
          </a:p>
          <a:p>
            <a:pPr marL="165096" lvl="0" indent="-38096" algn="l" rtl="0">
              <a:lnSpc>
                <a:spcPct val="100000"/>
              </a:lnSpc>
              <a:spcBef>
                <a:spcPts val="0"/>
              </a:spcBef>
              <a:spcAft>
                <a:spcPts val="0"/>
              </a:spcAft>
              <a:buSzPts val="1800"/>
              <a:buNone/>
            </a:pPr>
            <a:endParaRPr sz="1650"/>
          </a:p>
          <a:p>
            <a:pPr marL="165096" lvl="0" indent="-152396" algn="l" rtl="0">
              <a:lnSpc>
                <a:spcPct val="100000"/>
              </a:lnSpc>
              <a:spcBef>
                <a:spcPts val="0"/>
              </a:spcBef>
              <a:spcAft>
                <a:spcPts val="0"/>
              </a:spcAft>
              <a:buSzPts val="1800"/>
              <a:buChar char="▸"/>
            </a:pPr>
            <a:r>
              <a:rPr lang="en-US" sz="1650"/>
              <a:t>Towards the end of 2021 into early 2022 we will look to form a technical committee who work together on the many different technical aspects of our sport. If you are interested in being a part of this committee please email </a:t>
            </a:r>
            <a:r>
              <a:rPr lang="en-US" sz="1650" u="sng">
                <a:solidFill>
                  <a:schemeClr val="hlink"/>
                </a:solidFill>
                <a:hlinkClick r:id="rId4"/>
              </a:rPr>
              <a:t>sport@fipfa.org</a:t>
            </a:r>
            <a:endParaRPr sz="1650"/>
          </a:p>
        </p:txBody>
      </p:sp>
      <p:grpSp>
        <p:nvGrpSpPr>
          <p:cNvPr id="624" name="Google Shape;624;p47"/>
          <p:cNvGrpSpPr/>
          <p:nvPr/>
        </p:nvGrpSpPr>
        <p:grpSpPr>
          <a:xfrm>
            <a:off x="7677150" y="2757489"/>
            <a:ext cx="941388" cy="1225550"/>
            <a:chOff x="590250" y="244200"/>
            <a:chExt cx="407975" cy="532174"/>
          </a:xfrm>
        </p:grpSpPr>
        <p:sp>
          <p:nvSpPr>
            <p:cNvPr id="625" name="Google Shape;625;p47"/>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47"/>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47"/>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47"/>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47"/>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47"/>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47"/>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47"/>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47"/>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47"/>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47"/>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47"/>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47"/>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47"/>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p48"/>
          <p:cNvGrpSpPr/>
          <p:nvPr/>
        </p:nvGrpSpPr>
        <p:grpSpPr>
          <a:xfrm>
            <a:off x="7621091" y="2799186"/>
            <a:ext cx="1190362" cy="1190362"/>
            <a:chOff x="2116" y="1774"/>
            <a:chExt cx="1141" cy="1141"/>
          </a:xfrm>
        </p:grpSpPr>
        <p:sp>
          <p:nvSpPr>
            <p:cNvPr id="644" name="Google Shape;644;p48"/>
            <p:cNvSpPr/>
            <p:nvPr/>
          </p:nvSpPr>
          <p:spPr>
            <a:xfrm>
              <a:off x="2116" y="1774"/>
              <a:ext cx="1141" cy="1141"/>
            </a:xfrm>
            <a:prstGeom prst="ellipse">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48"/>
            <p:cNvSpPr/>
            <p:nvPr/>
          </p:nvSpPr>
          <p:spPr>
            <a:xfrm>
              <a:off x="2520" y="2220"/>
              <a:ext cx="369" cy="362"/>
            </a:xfrm>
            <a:custGeom>
              <a:avLst/>
              <a:gdLst/>
              <a:ahLst/>
              <a:cxnLst/>
              <a:rect l="l" t="t" r="r" b="b"/>
              <a:pathLst>
                <a:path w="52" h="51" extrusionOk="0">
                  <a:moveTo>
                    <a:pt x="22" y="0"/>
                  </a:moveTo>
                  <a:cubicBezTo>
                    <a:pt x="0" y="23"/>
                    <a:pt x="0" y="23"/>
                    <a:pt x="0" y="23"/>
                  </a:cubicBezTo>
                  <a:cubicBezTo>
                    <a:pt x="18" y="51"/>
                    <a:pt x="18" y="51"/>
                    <a:pt x="18" y="51"/>
                  </a:cubicBezTo>
                  <a:cubicBezTo>
                    <a:pt x="49" y="43"/>
                    <a:pt x="49" y="43"/>
                    <a:pt x="49" y="43"/>
                  </a:cubicBezTo>
                  <a:cubicBezTo>
                    <a:pt x="49" y="43"/>
                    <a:pt x="52" y="16"/>
                    <a:pt x="51" y="11"/>
                  </a:cubicBezTo>
                  <a:lnTo>
                    <a:pt x="22" y="0"/>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48"/>
            <p:cNvSpPr/>
            <p:nvPr/>
          </p:nvSpPr>
          <p:spPr>
            <a:xfrm>
              <a:off x="2116" y="2163"/>
              <a:ext cx="156" cy="355"/>
            </a:xfrm>
            <a:custGeom>
              <a:avLst/>
              <a:gdLst/>
              <a:ahLst/>
              <a:cxnLst/>
              <a:rect l="l" t="t" r="r" b="b"/>
              <a:pathLst>
                <a:path w="22" h="50" extrusionOk="0">
                  <a:moveTo>
                    <a:pt x="2" y="7"/>
                  </a:moveTo>
                  <a:cubicBezTo>
                    <a:pt x="2" y="7"/>
                    <a:pt x="6" y="3"/>
                    <a:pt x="14" y="0"/>
                  </a:cubicBezTo>
                  <a:cubicBezTo>
                    <a:pt x="14" y="0"/>
                    <a:pt x="17" y="21"/>
                    <a:pt x="22" y="26"/>
                  </a:cubicBezTo>
                  <a:cubicBezTo>
                    <a:pt x="22" y="26"/>
                    <a:pt x="11" y="42"/>
                    <a:pt x="12" y="50"/>
                  </a:cubicBezTo>
                  <a:cubicBezTo>
                    <a:pt x="9" y="47"/>
                    <a:pt x="1" y="38"/>
                    <a:pt x="1" y="35"/>
                  </a:cubicBezTo>
                  <a:cubicBezTo>
                    <a:pt x="1" y="35"/>
                    <a:pt x="0" y="18"/>
                    <a:pt x="2" y="7"/>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48"/>
            <p:cNvSpPr/>
            <p:nvPr/>
          </p:nvSpPr>
          <p:spPr>
            <a:xfrm>
              <a:off x="2407" y="1781"/>
              <a:ext cx="347" cy="170"/>
            </a:xfrm>
            <a:custGeom>
              <a:avLst/>
              <a:gdLst/>
              <a:ahLst/>
              <a:cxnLst/>
              <a:rect l="l" t="t" r="r" b="b"/>
              <a:pathLst>
                <a:path w="49" h="24" extrusionOk="0">
                  <a:moveTo>
                    <a:pt x="6" y="6"/>
                  </a:moveTo>
                  <a:cubicBezTo>
                    <a:pt x="6" y="6"/>
                    <a:pt x="0" y="17"/>
                    <a:pt x="0" y="21"/>
                  </a:cubicBezTo>
                  <a:cubicBezTo>
                    <a:pt x="0" y="21"/>
                    <a:pt x="12" y="21"/>
                    <a:pt x="28" y="24"/>
                  </a:cubicBezTo>
                  <a:cubicBezTo>
                    <a:pt x="28" y="24"/>
                    <a:pt x="40" y="13"/>
                    <a:pt x="49" y="10"/>
                  </a:cubicBezTo>
                  <a:cubicBezTo>
                    <a:pt x="49" y="10"/>
                    <a:pt x="39" y="1"/>
                    <a:pt x="36" y="0"/>
                  </a:cubicBezTo>
                  <a:lnTo>
                    <a:pt x="6" y="6"/>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48"/>
            <p:cNvSpPr/>
            <p:nvPr/>
          </p:nvSpPr>
          <p:spPr>
            <a:xfrm>
              <a:off x="3023" y="1958"/>
              <a:ext cx="206" cy="305"/>
            </a:xfrm>
            <a:custGeom>
              <a:avLst/>
              <a:gdLst/>
              <a:ahLst/>
              <a:cxnLst/>
              <a:rect l="l" t="t" r="r" b="b"/>
              <a:pathLst>
                <a:path w="29" h="43" extrusionOk="0">
                  <a:moveTo>
                    <a:pt x="0" y="0"/>
                  </a:moveTo>
                  <a:cubicBezTo>
                    <a:pt x="0" y="0"/>
                    <a:pt x="10" y="0"/>
                    <a:pt x="12" y="0"/>
                  </a:cubicBezTo>
                  <a:cubicBezTo>
                    <a:pt x="14" y="0"/>
                    <a:pt x="28" y="23"/>
                    <a:pt x="28" y="27"/>
                  </a:cubicBezTo>
                  <a:cubicBezTo>
                    <a:pt x="29" y="32"/>
                    <a:pt x="28" y="40"/>
                    <a:pt x="26" y="41"/>
                  </a:cubicBezTo>
                  <a:cubicBezTo>
                    <a:pt x="24" y="43"/>
                    <a:pt x="19" y="33"/>
                    <a:pt x="9" y="28"/>
                  </a:cubicBezTo>
                  <a:cubicBezTo>
                    <a:pt x="9" y="28"/>
                    <a:pt x="5" y="6"/>
                    <a:pt x="0"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48"/>
            <p:cNvSpPr/>
            <p:nvPr/>
          </p:nvSpPr>
          <p:spPr>
            <a:xfrm>
              <a:off x="2966" y="2539"/>
              <a:ext cx="234" cy="284"/>
            </a:xfrm>
            <a:custGeom>
              <a:avLst/>
              <a:gdLst/>
              <a:ahLst/>
              <a:cxnLst/>
              <a:rect l="l" t="t" r="r" b="b"/>
              <a:pathLst>
                <a:path w="33" h="40" extrusionOk="0">
                  <a:moveTo>
                    <a:pt x="12" y="16"/>
                  </a:moveTo>
                  <a:cubicBezTo>
                    <a:pt x="12" y="16"/>
                    <a:pt x="23" y="11"/>
                    <a:pt x="32" y="0"/>
                  </a:cubicBezTo>
                  <a:cubicBezTo>
                    <a:pt x="32" y="0"/>
                    <a:pt x="33" y="7"/>
                    <a:pt x="33" y="9"/>
                  </a:cubicBezTo>
                  <a:cubicBezTo>
                    <a:pt x="33" y="11"/>
                    <a:pt x="14" y="40"/>
                    <a:pt x="0" y="37"/>
                  </a:cubicBezTo>
                  <a:cubicBezTo>
                    <a:pt x="0" y="37"/>
                    <a:pt x="11" y="22"/>
                    <a:pt x="12" y="16"/>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48"/>
            <p:cNvSpPr/>
            <p:nvPr/>
          </p:nvSpPr>
          <p:spPr>
            <a:xfrm>
              <a:off x="2357" y="2759"/>
              <a:ext cx="326" cy="149"/>
            </a:xfrm>
            <a:custGeom>
              <a:avLst/>
              <a:gdLst/>
              <a:ahLst/>
              <a:cxnLst/>
              <a:rect l="l" t="t" r="r" b="b"/>
              <a:pathLst>
                <a:path w="46" h="21" extrusionOk="0">
                  <a:moveTo>
                    <a:pt x="0" y="0"/>
                  </a:moveTo>
                  <a:cubicBezTo>
                    <a:pt x="0" y="0"/>
                    <a:pt x="11" y="4"/>
                    <a:pt x="27" y="3"/>
                  </a:cubicBezTo>
                  <a:cubicBezTo>
                    <a:pt x="27" y="3"/>
                    <a:pt x="40" y="15"/>
                    <a:pt x="46" y="17"/>
                  </a:cubicBezTo>
                  <a:cubicBezTo>
                    <a:pt x="46" y="17"/>
                    <a:pt x="41" y="21"/>
                    <a:pt x="30" y="20"/>
                  </a:cubicBezTo>
                  <a:cubicBezTo>
                    <a:pt x="30" y="20"/>
                    <a:pt x="10" y="13"/>
                    <a:pt x="3" y="9"/>
                  </a:cubicBezTo>
                  <a:lnTo>
                    <a:pt x="0" y="0"/>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48"/>
            <p:cNvSpPr/>
            <p:nvPr/>
          </p:nvSpPr>
          <p:spPr>
            <a:xfrm>
              <a:off x="2222" y="1944"/>
              <a:ext cx="178" cy="212"/>
            </a:xfrm>
            <a:custGeom>
              <a:avLst/>
              <a:gdLst/>
              <a:ahLst/>
              <a:cxnLst/>
              <a:rect l="l" t="t" r="r" b="b"/>
              <a:pathLst>
                <a:path w="25" h="30" extrusionOk="0">
                  <a:moveTo>
                    <a:pt x="0" y="30"/>
                  </a:moveTo>
                  <a:cubicBezTo>
                    <a:pt x="0" y="30"/>
                    <a:pt x="15" y="8"/>
                    <a:pt x="25" y="0"/>
                  </a:cubicBezTo>
                  <a:lnTo>
                    <a:pt x="0" y="30"/>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48"/>
            <p:cNvSpPr/>
            <p:nvPr/>
          </p:nvSpPr>
          <p:spPr>
            <a:xfrm>
              <a:off x="2612" y="1958"/>
              <a:ext cx="57" cy="241"/>
            </a:xfrm>
            <a:custGeom>
              <a:avLst/>
              <a:gdLst/>
              <a:ahLst/>
              <a:cxnLst/>
              <a:rect l="l" t="t" r="r" b="b"/>
              <a:pathLst>
                <a:path w="8" h="34" extrusionOk="0">
                  <a:moveTo>
                    <a:pt x="0" y="0"/>
                  </a:moveTo>
                  <a:cubicBezTo>
                    <a:pt x="0" y="0"/>
                    <a:pt x="6" y="20"/>
                    <a:pt x="8" y="34"/>
                  </a:cubicBezTo>
                  <a:cubicBezTo>
                    <a:pt x="8" y="34"/>
                    <a:pt x="3" y="6"/>
                    <a:pt x="0"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48"/>
            <p:cNvSpPr/>
            <p:nvPr/>
          </p:nvSpPr>
          <p:spPr>
            <a:xfrm>
              <a:off x="2768" y="1852"/>
              <a:ext cx="248" cy="113"/>
            </a:xfrm>
            <a:custGeom>
              <a:avLst/>
              <a:gdLst/>
              <a:ahLst/>
              <a:cxnLst/>
              <a:rect l="l" t="t" r="r" b="b"/>
              <a:pathLst>
                <a:path w="35" h="16" extrusionOk="0">
                  <a:moveTo>
                    <a:pt x="0" y="0"/>
                  </a:moveTo>
                  <a:cubicBezTo>
                    <a:pt x="0" y="0"/>
                    <a:pt x="16" y="3"/>
                    <a:pt x="35" y="16"/>
                  </a:cubicBezTo>
                  <a:cubicBezTo>
                    <a:pt x="35" y="16"/>
                    <a:pt x="17" y="5"/>
                    <a:pt x="0"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48"/>
            <p:cNvSpPr/>
            <p:nvPr/>
          </p:nvSpPr>
          <p:spPr>
            <a:xfrm>
              <a:off x="2555" y="2596"/>
              <a:ext cx="93" cy="170"/>
            </a:xfrm>
            <a:custGeom>
              <a:avLst/>
              <a:gdLst/>
              <a:ahLst/>
              <a:cxnLst/>
              <a:rect l="l" t="t" r="r" b="b"/>
              <a:pathLst>
                <a:path w="13" h="24" extrusionOk="0">
                  <a:moveTo>
                    <a:pt x="13" y="0"/>
                  </a:moveTo>
                  <a:cubicBezTo>
                    <a:pt x="13" y="0"/>
                    <a:pt x="4" y="18"/>
                    <a:pt x="0" y="24"/>
                  </a:cubicBezTo>
                  <a:cubicBezTo>
                    <a:pt x="0" y="24"/>
                    <a:pt x="12" y="5"/>
                    <a:pt x="13"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48"/>
            <p:cNvSpPr/>
            <p:nvPr/>
          </p:nvSpPr>
          <p:spPr>
            <a:xfrm>
              <a:off x="2874" y="2532"/>
              <a:ext cx="163" cy="113"/>
            </a:xfrm>
            <a:custGeom>
              <a:avLst/>
              <a:gdLst/>
              <a:ahLst/>
              <a:cxnLst/>
              <a:rect l="l" t="t" r="r" b="b"/>
              <a:pathLst>
                <a:path w="23" h="16" extrusionOk="0">
                  <a:moveTo>
                    <a:pt x="0" y="0"/>
                  </a:moveTo>
                  <a:cubicBezTo>
                    <a:pt x="0" y="0"/>
                    <a:pt x="19" y="12"/>
                    <a:pt x="23" y="16"/>
                  </a:cubicBezTo>
                  <a:cubicBezTo>
                    <a:pt x="23" y="16"/>
                    <a:pt x="8" y="3"/>
                    <a:pt x="0"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48"/>
            <p:cNvSpPr/>
            <p:nvPr/>
          </p:nvSpPr>
          <p:spPr>
            <a:xfrm>
              <a:off x="2896" y="2171"/>
              <a:ext cx="184" cy="120"/>
            </a:xfrm>
            <a:custGeom>
              <a:avLst/>
              <a:gdLst/>
              <a:ahLst/>
              <a:cxnLst/>
              <a:rect l="l" t="t" r="r" b="b"/>
              <a:pathLst>
                <a:path w="26" h="17" extrusionOk="0">
                  <a:moveTo>
                    <a:pt x="0" y="17"/>
                  </a:moveTo>
                  <a:cubicBezTo>
                    <a:pt x="0" y="17"/>
                    <a:pt x="11" y="6"/>
                    <a:pt x="26" y="0"/>
                  </a:cubicBezTo>
                  <a:cubicBezTo>
                    <a:pt x="26" y="0"/>
                    <a:pt x="8" y="6"/>
                    <a:pt x="0" y="17"/>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48"/>
            <p:cNvSpPr/>
            <p:nvPr/>
          </p:nvSpPr>
          <p:spPr>
            <a:xfrm>
              <a:off x="3193" y="2263"/>
              <a:ext cx="22" cy="255"/>
            </a:xfrm>
            <a:custGeom>
              <a:avLst/>
              <a:gdLst/>
              <a:ahLst/>
              <a:cxnLst/>
              <a:rect l="l" t="t" r="r" b="b"/>
              <a:pathLst>
                <a:path w="3" h="36" extrusionOk="0">
                  <a:moveTo>
                    <a:pt x="2" y="0"/>
                  </a:moveTo>
                  <a:cubicBezTo>
                    <a:pt x="2" y="0"/>
                    <a:pt x="3" y="17"/>
                    <a:pt x="0" y="36"/>
                  </a:cubicBezTo>
                  <a:cubicBezTo>
                    <a:pt x="0" y="36"/>
                    <a:pt x="3" y="14"/>
                    <a:pt x="2"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48"/>
            <p:cNvSpPr/>
            <p:nvPr/>
          </p:nvSpPr>
          <p:spPr>
            <a:xfrm>
              <a:off x="2697" y="2809"/>
              <a:ext cx="255" cy="70"/>
            </a:xfrm>
            <a:custGeom>
              <a:avLst/>
              <a:gdLst/>
              <a:ahLst/>
              <a:cxnLst/>
              <a:rect l="l" t="t" r="r" b="b"/>
              <a:pathLst>
                <a:path w="36" h="10" extrusionOk="0">
                  <a:moveTo>
                    <a:pt x="0" y="10"/>
                  </a:moveTo>
                  <a:cubicBezTo>
                    <a:pt x="0" y="10"/>
                    <a:pt x="26" y="6"/>
                    <a:pt x="36" y="0"/>
                  </a:cubicBezTo>
                  <a:cubicBezTo>
                    <a:pt x="36" y="0"/>
                    <a:pt x="11" y="9"/>
                    <a:pt x="0" y="1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48"/>
            <p:cNvSpPr/>
            <p:nvPr/>
          </p:nvSpPr>
          <p:spPr>
            <a:xfrm>
              <a:off x="2201" y="2518"/>
              <a:ext cx="142" cy="227"/>
            </a:xfrm>
            <a:custGeom>
              <a:avLst/>
              <a:gdLst/>
              <a:ahLst/>
              <a:cxnLst/>
              <a:rect l="l" t="t" r="r" b="b"/>
              <a:pathLst>
                <a:path w="20" h="32" extrusionOk="0">
                  <a:moveTo>
                    <a:pt x="0" y="0"/>
                  </a:moveTo>
                  <a:cubicBezTo>
                    <a:pt x="0" y="0"/>
                    <a:pt x="10" y="25"/>
                    <a:pt x="20" y="32"/>
                  </a:cubicBezTo>
                  <a:cubicBezTo>
                    <a:pt x="20" y="32"/>
                    <a:pt x="7" y="16"/>
                    <a:pt x="0" y="0"/>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48"/>
            <p:cNvSpPr/>
            <p:nvPr/>
          </p:nvSpPr>
          <p:spPr>
            <a:xfrm>
              <a:off x="2279" y="2334"/>
              <a:ext cx="234" cy="49"/>
            </a:xfrm>
            <a:custGeom>
              <a:avLst/>
              <a:gdLst/>
              <a:ahLst/>
              <a:cxnLst/>
              <a:rect l="l" t="t" r="r" b="b"/>
              <a:pathLst>
                <a:path w="33" h="7" extrusionOk="0">
                  <a:moveTo>
                    <a:pt x="0" y="2"/>
                  </a:moveTo>
                  <a:cubicBezTo>
                    <a:pt x="0" y="2"/>
                    <a:pt x="12" y="0"/>
                    <a:pt x="33" y="7"/>
                  </a:cubicBezTo>
                  <a:cubicBezTo>
                    <a:pt x="33" y="7"/>
                    <a:pt x="15" y="0"/>
                    <a:pt x="0" y="2"/>
                  </a:cubicBez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61" name="Google Shape;661;p48"/>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b="1">
              <a:latin typeface="Open Sans"/>
              <a:ea typeface="Open Sans"/>
              <a:cs typeface="Open Sans"/>
              <a:sym typeface="Open Sans"/>
            </a:endParaRPr>
          </a:p>
        </p:txBody>
      </p:sp>
      <p:sp>
        <p:nvSpPr>
          <p:cNvPr id="662" name="Google Shape;662;p48"/>
          <p:cNvSpPr txBox="1">
            <a:spLocks noGrp="1"/>
          </p:cNvSpPr>
          <p:nvPr>
            <p:ph type="body" idx="2"/>
          </p:nvPr>
        </p:nvSpPr>
        <p:spPr>
          <a:xfrm>
            <a:off x="1101725" y="124301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Competitions Update</a:t>
            </a:r>
            <a:endParaRPr/>
          </a:p>
        </p:txBody>
      </p:sp>
      <p:sp>
        <p:nvSpPr>
          <p:cNvPr id="663" name="Google Shape;663;p48"/>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65</a:t>
            </a:fld>
            <a:endParaRPr>
              <a:solidFill>
                <a:srgbClr val="FFFFFF"/>
              </a:solidFill>
            </a:endParaRPr>
          </a:p>
        </p:txBody>
      </p:sp>
      <p:pic>
        <p:nvPicPr>
          <p:cNvPr id="664" name="Google Shape;664;p48"/>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665" name="Google Shape;665;p48"/>
          <p:cNvCxnSpPr/>
          <p:nvPr/>
        </p:nvCxnSpPr>
        <p:spPr>
          <a:xfrm flipH="1">
            <a:off x="5148264" y="2030413"/>
            <a:ext cx="490537" cy="2476500"/>
          </a:xfrm>
          <a:prstGeom prst="straightConnector1">
            <a:avLst/>
          </a:prstGeom>
          <a:noFill/>
          <a:ln w="28575" cap="flat" cmpd="sng">
            <a:solidFill>
              <a:srgbClr val="D7471F"/>
            </a:solidFill>
            <a:prstDash val="dot"/>
            <a:round/>
            <a:headEnd type="none" w="sm" len="sm"/>
            <a:tailEnd type="none" w="sm" len="sm"/>
          </a:ln>
        </p:spPr>
      </p:cxnSp>
      <p:sp>
        <p:nvSpPr>
          <p:cNvPr id="666" name="Google Shape;666;p48"/>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667" name="Google Shape;667;p48"/>
          <p:cNvSpPr txBox="1">
            <a:spLocks noGrp="1"/>
          </p:cNvSpPr>
          <p:nvPr>
            <p:ph type="body" idx="2"/>
          </p:nvPr>
        </p:nvSpPr>
        <p:spPr>
          <a:xfrm>
            <a:off x="7170738" y="4084639"/>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Nicolas Dubes (FRA)</a:t>
            </a:r>
            <a:endParaRPr/>
          </a:p>
        </p:txBody>
      </p:sp>
      <p:cxnSp>
        <p:nvCxnSpPr>
          <p:cNvPr id="668" name="Google Shape;668;p48"/>
          <p:cNvCxnSpPr/>
          <p:nvPr/>
        </p:nvCxnSpPr>
        <p:spPr>
          <a:xfrm rot="10800000" flipH="1">
            <a:off x="7939089"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sp>
        <p:nvSpPr>
          <p:cNvPr id="669" name="Google Shape;669;p48"/>
          <p:cNvSpPr/>
          <p:nvPr/>
        </p:nvSpPr>
        <p:spPr>
          <a:xfrm>
            <a:off x="6811964" y="2003425"/>
            <a:ext cx="2454275" cy="2503488"/>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70" name="Google Shape;670;p48"/>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671" name="Google Shape;671;p48"/>
          <p:cNvSpPr txBox="1">
            <a:spLocks noGrp="1"/>
          </p:cNvSpPr>
          <p:nvPr>
            <p:ph type="body" idx="2"/>
          </p:nvPr>
        </p:nvSpPr>
        <p:spPr>
          <a:xfrm>
            <a:off x="7082926" y="3935130"/>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Hanna Kwitko</a:t>
            </a:r>
            <a:br>
              <a:rPr lang="en-US" sz="1400" b="1">
                <a:solidFill>
                  <a:schemeClr val="lt1"/>
                </a:solidFill>
                <a:latin typeface="Open Sans"/>
                <a:ea typeface="Open Sans"/>
                <a:cs typeface="Open Sans"/>
                <a:sym typeface="Open Sans"/>
              </a:rPr>
            </a:br>
            <a:r>
              <a:rPr lang="en-US" sz="1400" b="1">
                <a:solidFill>
                  <a:schemeClr val="lt1"/>
                </a:solidFill>
                <a:latin typeface="Open Sans"/>
                <a:ea typeface="Open Sans"/>
                <a:cs typeface="Open Sans"/>
                <a:sym typeface="Open Sans"/>
              </a:rPr>
              <a:t>(BRA)</a:t>
            </a:r>
            <a:endParaRPr sz="1400" b="1">
              <a:solidFill>
                <a:schemeClr val="lt1"/>
              </a:solidFill>
              <a:latin typeface="Open Sans"/>
              <a:ea typeface="Open Sans"/>
              <a:cs typeface="Open Sans"/>
              <a:sym typeface="Open Sans"/>
            </a:endParaRPr>
          </a:p>
        </p:txBody>
      </p:sp>
      <p:pic>
        <p:nvPicPr>
          <p:cNvPr id="672" name="Google Shape;672;p48"/>
          <p:cNvPicPr preferRelativeResize="0"/>
          <p:nvPr/>
        </p:nvPicPr>
        <p:blipFill rotWithShape="1">
          <a:blip r:embed="rId4">
            <a:alphaModFix/>
          </a:blip>
          <a:srcRect/>
          <a:stretch/>
        </p:blipFill>
        <p:spPr>
          <a:xfrm>
            <a:off x="5223012" y="2016813"/>
            <a:ext cx="2253977" cy="2490101"/>
          </a:xfrm>
          <a:prstGeom prst="parallelogram">
            <a:avLst>
              <a:gd name="adj" fmla="val 27022"/>
            </a:avLst>
          </a:prstGeom>
          <a:noFill/>
          <a:ln w="9525" cap="flat" cmpd="sng">
            <a:solidFill>
              <a:schemeClr val="dk1"/>
            </a:solidFill>
            <a:prstDash val="solid"/>
            <a:round/>
            <a:headEnd type="none" w="sm" len="sm"/>
            <a:tailEnd type="none" w="sm" len="sm"/>
          </a:ln>
        </p:spPr>
      </p:pic>
      <p:sp>
        <p:nvSpPr>
          <p:cNvPr id="673" name="Google Shape;673;p48"/>
          <p:cNvSpPr txBox="1">
            <a:spLocks noGrp="1"/>
          </p:cNvSpPr>
          <p:nvPr>
            <p:ph type="body" idx="2"/>
          </p:nvPr>
        </p:nvSpPr>
        <p:spPr>
          <a:xfrm>
            <a:off x="672850" y="1974875"/>
            <a:ext cx="4696500" cy="2266800"/>
          </a:xfrm>
          <a:prstGeom prst="rect">
            <a:avLst/>
          </a:prstGeom>
          <a:noFill/>
          <a:ln>
            <a:noFill/>
          </a:ln>
        </p:spPr>
        <p:txBody>
          <a:bodyPr spcFirstLastPara="1" wrap="square" lIns="91425" tIns="91425" rIns="91425" bIns="91425" anchor="t" anchorCtr="0">
            <a:noAutofit/>
          </a:bodyPr>
          <a:lstStyle/>
          <a:p>
            <a:pPr marL="165096" lvl="0" indent="-139697" algn="l" rtl="0">
              <a:lnSpc>
                <a:spcPct val="100000"/>
              </a:lnSpc>
              <a:spcBef>
                <a:spcPts val="0"/>
              </a:spcBef>
              <a:spcAft>
                <a:spcPts val="0"/>
              </a:spcAft>
              <a:buSzPts val="2000"/>
              <a:buChar char="▸"/>
            </a:pPr>
            <a:r>
              <a:rPr lang="en-US" sz="2000"/>
              <a:t>Appointed by Sports Dept. in January 2020</a:t>
            </a:r>
            <a:endParaRPr sz="2000"/>
          </a:p>
          <a:p>
            <a:pPr marL="165096" lvl="0" indent="0" algn="l" rtl="0">
              <a:lnSpc>
                <a:spcPct val="100000"/>
              </a:lnSpc>
              <a:spcBef>
                <a:spcPts val="0"/>
              </a:spcBef>
              <a:spcAft>
                <a:spcPts val="0"/>
              </a:spcAft>
              <a:buSzPts val="2600"/>
              <a:buNone/>
            </a:pPr>
            <a:endParaRPr sz="800"/>
          </a:p>
          <a:p>
            <a:pPr marL="165096" lvl="0" indent="-139697" algn="l" rtl="0">
              <a:lnSpc>
                <a:spcPct val="100000"/>
              </a:lnSpc>
              <a:spcBef>
                <a:spcPts val="0"/>
              </a:spcBef>
              <a:spcAft>
                <a:spcPts val="0"/>
              </a:spcAft>
              <a:buSzPts val="2000"/>
              <a:buChar char="▸"/>
            </a:pPr>
            <a:r>
              <a:rPr lang="en-US" sz="2000"/>
              <a:t>Due to Covid-19 pandemic, events for 2020 and 2021 have been postponed/cancelled so Hanna will be assisting with planning and execution of events in 2022/2023</a:t>
            </a:r>
            <a:endParaRPr sz="2000"/>
          </a:p>
        </p:txBody>
      </p:sp>
      <p:grpSp>
        <p:nvGrpSpPr>
          <p:cNvPr id="674" name="Google Shape;674;p48"/>
          <p:cNvGrpSpPr/>
          <p:nvPr/>
        </p:nvGrpSpPr>
        <p:grpSpPr>
          <a:xfrm>
            <a:off x="7677150" y="2757489"/>
            <a:ext cx="941388" cy="1225550"/>
            <a:chOff x="590250" y="244200"/>
            <a:chExt cx="407975" cy="532174"/>
          </a:xfrm>
        </p:grpSpPr>
        <p:sp>
          <p:nvSpPr>
            <p:cNvPr id="675" name="Google Shape;675;p48"/>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48"/>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48"/>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48"/>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48"/>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48"/>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48"/>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48"/>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48"/>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48"/>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48"/>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48"/>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48"/>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48"/>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3"/>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694" name="Google Shape;694;p53"/>
          <p:cNvSpPr txBox="1">
            <a:spLocks noGrp="1"/>
          </p:cNvSpPr>
          <p:nvPr>
            <p:ph type="body" idx="2"/>
          </p:nvPr>
        </p:nvSpPr>
        <p:spPr>
          <a:xfrm>
            <a:off x="1003301" y="119221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Referees Update</a:t>
            </a:r>
            <a:endParaRPr sz="2000" b="1">
              <a:solidFill>
                <a:srgbClr val="D7471F"/>
              </a:solidFill>
              <a:latin typeface="Open Sans"/>
              <a:ea typeface="Open Sans"/>
              <a:cs typeface="Open Sans"/>
              <a:sym typeface="Open Sans"/>
            </a:endParaRPr>
          </a:p>
        </p:txBody>
      </p:sp>
      <p:sp>
        <p:nvSpPr>
          <p:cNvPr id="695" name="Google Shape;695;p53"/>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66</a:t>
            </a:fld>
            <a:endParaRPr>
              <a:solidFill>
                <a:srgbClr val="FFFFFF"/>
              </a:solidFill>
            </a:endParaRPr>
          </a:p>
        </p:txBody>
      </p:sp>
      <p:pic>
        <p:nvPicPr>
          <p:cNvPr id="696" name="Google Shape;696;p53"/>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697" name="Google Shape;697;p53"/>
          <p:cNvCxnSpPr/>
          <p:nvPr/>
        </p:nvCxnSpPr>
        <p:spPr>
          <a:xfrm flipH="1">
            <a:off x="5073651" y="2030413"/>
            <a:ext cx="565150" cy="2722562"/>
          </a:xfrm>
          <a:prstGeom prst="straightConnector1">
            <a:avLst/>
          </a:prstGeom>
          <a:noFill/>
          <a:ln w="28575" cap="flat" cmpd="sng">
            <a:solidFill>
              <a:srgbClr val="D7471F"/>
            </a:solidFill>
            <a:prstDash val="dot"/>
            <a:round/>
            <a:headEnd type="none" w="sm" len="sm"/>
            <a:tailEnd type="none" w="sm" len="sm"/>
          </a:ln>
        </p:spPr>
      </p:cxnSp>
      <p:sp>
        <p:nvSpPr>
          <p:cNvPr id="698" name="Google Shape;698;p53"/>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699" name="Google Shape;699;p53"/>
          <p:cNvSpPr txBox="1">
            <a:spLocks noGrp="1"/>
          </p:cNvSpPr>
          <p:nvPr>
            <p:ph type="body" idx="2"/>
          </p:nvPr>
        </p:nvSpPr>
        <p:spPr>
          <a:xfrm>
            <a:off x="6972300" y="4084639"/>
            <a:ext cx="2274888"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Florent Bokobza (FRA)</a:t>
            </a:r>
            <a:endParaRPr/>
          </a:p>
        </p:txBody>
      </p:sp>
      <p:cxnSp>
        <p:nvCxnSpPr>
          <p:cNvPr id="700" name="Google Shape;700;p53"/>
          <p:cNvCxnSpPr/>
          <p:nvPr/>
        </p:nvCxnSpPr>
        <p:spPr>
          <a:xfrm rot="10800000" flipH="1">
            <a:off x="7875589"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sp>
        <p:nvSpPr>
          <p:cNvPr id="701" name="Google Shape;701;p53"/>
          <p:cNvSpPr/>
          <p:nvPr/>
        </p:nvSpPr>
        <p:spPr>
          <a:xfrm>
            <a:off x="7558088" y="2738439"/>
            <a:ext cx="1239837" cy="1246187"/>
          </a:xfrm>
          <a:custGeom>
            <a:avLst/>
            <a:gdLst/>
            <a:ahLst/>
            <a:cxnLst/>
            <a:rect l="l" t="t" r="r" b="b"/>
            <a:pathLst>
              <a:path w="120000" h="120000" fill="none" extrusionOk="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53"/>
          <p:cNvSpPr/>
          <p:nvPr/>
        </p:nvSpPr>
        <p:spPr>
          <a:xfrm>
            <a:off x="6811964" y="2003425"/>
            <a:ext cx="2454275" cy="2503488"/>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03" name="Google Shape;703;p53"/>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04" name="Google Shape;704;p53"/>
          <p:cNvSpPr txBox="1">
            <a:spLocks noGrp="1"/>
          </p:cNvSpPr>
          <p:nvPr>
            <p:ph type="body" idx="2"/>
          </p:nvPr>
        </p:nvSpPr>
        <p:spPr>
          <a:xfrm>
            <a:off x="7113588" y="3961191"/>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Martin Bevan</a:t>
            </a:r>
            <a:endParaRPr/>
          </a:p>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(ENG)</a:t>
            </a:r>
            <a:endParaRPr sz="1400" b="1">
              <a:solidFill>
                <a:schemeClr val="lt1"/>
              </a:solidFill>
              <a:latin typeface="Open Sans"/>
              <a:ea typeface="Open Sans"/>
              <a:cs typeface="Open Sans"/>
              <a:sym typeface="Open Sans"/>
            </a:endParaRPr>
          </a:p>
        </p:txBody>
      </p:sp>
      <p:pic>
        <p:nvPicPr>
          <p:cNvPr id="705" name="Google Shape;705;p53"/>
          <p:cNvPicPr preferRelativeResize="0"/>
          <p:nvPr/>
        </p:nvPicPr>
        <p:blipFill rotWithShape="1">
          <a:blip r:embed="rId4">
            <a:alphaModFix/>
          </a:blip>
          <a:srcRect/>
          <a:stretch/>
        </p:blipFill>
        <p:spPr>
          <a:xfrm>
            <a:off x="5530838" y="2018904"/>
            <a:ext cx="1867169" cy="2469236"/>
          </a:xfrm>
          <a:prstGeom prst="parallelogram">
            <a:avLst>
              <a:gd name="adj" fmla="val 25000"/>
            </a:avLst>
          </a:prstGeom>
          <a:noFill/>
          <a:ln w="9525" cap="flat" cmpd="sng">
            <a:solidFill>
              <a:schemeClr val="dk1"/>
            </a:solidFill>
            <a:prstDash val="solid"/>
            <a:round/>
            <a:headEnd type="none" w="sm" len="sm"/>
            <a:tailEnd type="none" w="sm" len="sm"/>
          </a:ln>
        </p:spPr>
      </p:pic>
      <p:sp>
        <p:nvSpPr>
          <p:cNvPr id="706" name="Google Shape;706;p53"/>
          <p:cNvSpPr txBox="1">
            <a:spLocks noGrp="1"/>
          </p:cNvSpPr>
          <p:nvPr>
            <p:ph type="body" idx="2"/>
          </p:nvPr>
        </p:nvSpPr>
        <p:spPr>
          <a:xfrm>
            <a:off x="595314" y="1782526"/>
            <a:ext cx="4157662" cy="2021379"/>
          </a:xfrm>
          <a:prstGeom prst="rect">
            <a:avLst/>
          </a:prstGeom>
          <a:noFill/>
          <a:ln>
            <a:noFill/>
          </a:ln>
        </p:spPr>
        <p:txBody>
          <a:bodyPr spcFirstLastPara="1" wrap="square" lIns="91425" tIns="91425" rIns="91425" bIns="91425" anchor="t" anchorCtr="0">
            <a:noAutofit/>
          </a:bodyPr>
          <a:lstStyle/>
          <a:p>
            <a:pPr marL="457200" marR="0" lvl="0" indent="-393700" algn="l" rtl="0">
              <a:lnSpc>
                <a:spcPct val="100000"/>
              </a:lnSpc>
              <a:spcBef>
                <a:spcPts val="0"/>
              </a:spcBef>
              <a:spcAft>
                <a:spcPts val="0"/>
              </a:spcAft>
              <a:buClr>
                <a:srgbClr val="FF8700"/>
              </a:buClr>
              <a:buSzPts val="2600"/>
              <a:buFont typeface="Roboto"/>
              <a:buChar char="▸"/>
            </a:pPr>
            <a:r>
              <a:rPr lang="en-US" sz="1650" dirty="0"/>
              <a:t>As with other departments, 2020/2021 was a non-event for FIPFA referees. It was planned and is still hoped to have a visit to Sydney to finally sign off two referees to enable there to be home referees at the October 22 World Cup, finger crossed for this to happen in April 2022.</a:t>
            </a:r>
            <a:endParaRPr dirty="0"/>
          </a:p>
        </p:txBody>
      </p:sp>
      <p:pic>
        <p:nvPicPr>
          <p:cNvPr id="707" name="Google Shape;707;p53" descr="siffet 22.png"/>
          <p:cNvPicPr preferRelativeResize="0"/>
          <p:nvPr/>
        </p:nvPicPr>
        <p:blipFill rotWithShape="1">
          <a:blip r:embed="rId5">
            <a:alphaModFix/>
          </a:blip>
          <a:srcRect/>
          <a:stretch/>
        </p:blipFill>
        <p:spPr>
          <a:xfrm>
            <a:off x="7464426" y="2771776"/>
            <a:ext cx="1320800" cy="12303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4"/>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713" name="Google Shape;713;p54"/>
          <p:cNvSpPr txBox="1">
            <a:spLocks noGrp="1"/>
          </p:cNvSpPr>
          <p:nvPr>
            <p:ph type="body" idx="2"/>
          </p:nvPr>
        </p:nvSpPr>
        <p:spPr>
          <a:xfrm>
            <a:off x="1003301" y="119221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Referees Update continued</a:t>
            </a:r>
            <a:endParaRPr/>
          </a:p>
          <a:p>
            <a:pPr marL="0" lvl="0" indent="0" algn="l" rtl="0">
              <a:lnSpc>
                <a:spcPct val="100000"/>
              </a:lnSpc>
              <a:spcBef>
                <a:spcPts val="0"/>
              </a:spcBef>
              <a:spcAft>
                <a:spcPts val="0"/>
              </a:spcAft>
              <a:buSzPts val="2000"/>
              <a:buNone/>
            </a:pPr>
            <a:endParaRPr sz="2000" b="1">
              <a:solidFill>
                <a:srgbClr val="D7471F"/>
              </a:solidFill>
              <a:latin typeface="Open Sans"/>
              <a:ea typeface="Open Sans"/>
              <a:cs typeface="Open Sans"/>
              <a:sym typeface="Open Sans"/>
            </a:endParaRPr>
          </a:p>
        </p:txBody>
      </p:sp>
      <p:sp>
        <p:nvSpPr>
          <p:cNvPr id="714" name="Google Shape;714;p54"/>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67</a:t>
            </a:fld>
            <a:endParaRPr>
              <a:solidFill>
                <a:srgbClr val="FFFFFF"/>
              </a:solidFill>
            </a:endParaRPr>
          </a:p>
        </p:txBody>
      </p:sp>
      <p:pic>
        <p:nvPicPr>
          <p:cNvPr id="715" name="Google Shape;715;p54"/>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716" name="Google Shape;716;p54"/>
          <p:cNvCxnSpPr/>
          <p:nvPr/>
        </p:nvCxnSpPr>
        <p:spPr>
          <a:xfrm flipH="1">
            <a:off x="5073651" y="2030413"/>
            <a:ext cx="565150" cy="2722562"/>
          </a:xfrm>
          <a:prstGeom prst="straightConnector1">
            <a:avLst/>
          </a:prstGeom>
          <a:noFill/>
          <a:ln w="28575" cap="flat" cmpd="sng">
            <a:solidFill>
              <a:srgbClr val="D7471F"/>
            </a:solidFill>
            <a:prstDash val="dot"/>
            <a:round/>
            <a:headEnd type="none" w="sm" len="sm"/>
            <a:tailEnd type="none" w="sm" len="sm"/>
          </a:ln>
        </p:spPr>
      </p:cxnSp>
      <p:sp>
        <p:nvSpPr>
          <p:cNvPr id="717" name="Google Shape;717;p54"/>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18" name="Google Shape;718;p54"/>
          <p:cNvSpPr txBox="1">
            <a:spLocks noGrp="1"/>
          </p:cNvSpPr>
          <p:nvPr>
            <p:ph type="body" idx="2"/>
          </p:nvPr>
        </p:nvSpPr>
        <p:spPr>
          <a:xfrm>
            <a:off x="6972300" y="4084639"/>
            <a:ext cx="2274888"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Florent Bokobza (FRA)</a:t>
            </a:r>
            <a:endParaRPr/>
          </a:p>
        </p:txBody>
      </p:sp>
      <p:cxnSp>
        <p:nvCxnSpPr>
          <p:cNvPr id="719" name="Google Shape;719;p54"/>
          <p:cNvCxnSpPr/>
          <p:nvPr/>
        </p:nvCxnSpPr>
        <p:spPr>
          <a:xfrm rot="10800000" flipH="1">
            <a:off x="7875589"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sp>
        <p:nvSpPr>
          <p:cNvPr id="720" name="Google Shape;720;p54"/>
          <p:cNvSpPr/>
          <p:nvPr/>
        </p:nvSpPr>
        <p:spPr>
          <a:xfrm>
            <a:off x="7558088" y="2738439"/>
            <a:ext cx="1239837" cy="1246187"/>
          </a:xfrm>
          <a:custGeom>
            <a:avLst/>
            <a:gdLst/>
            <a:ahLst/>
            <a:cxnLst/>
            <a:rect l="l" t="t" r="r" b="b"/>
            <a:pathLst>
              <a:path w="120000" h="120000" fill="none" extrusionOk="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54"/>
          <p:cNvSpPr/>
          <p:nvPr/>
        </p:nvSpPr>
        <p:spPr>
          <a:xfrm>
            <a:off x="6811964" y="2003425"/>
            <a:ext cx="2454275" cy="2503488"/>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22" name="Google Shape;722;p54"/>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23" name="Google Shape;723;p54"/>
          <p:cNvSpPr txBox="1">
            <a:spLocks noGrp="1"/>
          </p:cNvSpPr>
          <p:nvPr>
            <p:ph type="body" idx="2"/>
          </p:nvPr>
        </p:nvSpPr>
        <p:spPr>
          <a:xfrm>
            <a:off x="7113588" y="3961191"/>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Martin Bevan</a:t>
            </a:r>
            <a:endParaRPr/>
          </a:p>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(ENG)</a:t>
            </a:r>
            <a:endParaRPr sz="1400" b="1">
              <a:solidFill>
                <a:schemeClr val="lt1"/>
              </a:solidFill>
              <a:latin typeface="Open Sans"/>
              <a:ea typeface="Open Sans"/>
              <a:cs typeface="Open Sans"/>
              <a:sym typeface="Open Sans"/>
            </a:endParaRPr>
          </a:p>
        </p:txBody>
      </p:sp>
      <p:pic>
        <p:nvPicPr>
          <p:cNvPr id="724" name="Google Shape;724;p54"/>
          <p:cNvPicPr preferRelativeResize="0"/>
          <p:nvPr/>
        </p:nvPicPr>
        <p:blipFill rotWithShape="1">
          <a:blip r:embed="rId4">
            <a:alphaModFix/>
          </a:blip>
          <a:srcRect/>
          <a:stretch/>
        </p:blipFill>
        <p:spPr>
          <a:xfrm>
            <a:off x="5530838" y="2018904"/>
            <a:ext cx="1867169" cy="2469236"/>
          </a:xfrm>
          <a:prstGeom prst="parallelogram">
            <a:avLst>
              <a:gd name="adj" fmla="val 25000"/>
            </a:avLst>
          </a:prstGeom>
          <a:noFill/>
          <a:ln w="9525" cap="flat" cmpd="sng">
            <a:solidFill>
              <a:schemeClr val="dk1"/>
            </a:solidFill>
            <a:prstDash val="solid"/>
            <a:round/>
            <a:headEnd type="none" w="sm" len="sm"/>
            <a:tailEnd type="none" w="sm" len="sm"/>
          </a:ln>
        </p:spPr>
      </p:pic>
      <p:sp>
        <p:nvSpPr>
          <p:cNvPr id="725" name="Google Shape;725;p54"/>
          <p:cNvSpPr txBox="1">
            <a:spLocks noGrp="1"/>
          </p:cNvSpPr>
          <p:nvPr>
            <p:ph type="body" idx="2"/>
          </p:nvPr>
        </p:nvSpPr>
        <p:spPr>
          <a:xfrm>
            <a:off x="595314" y="1782526"/>
            <a:ext cx="4157662" cy="2970449"/>
          </a:xfrm>
          <a:prstGeom prst="rect">
            <a:avLst/>
          </a:prstGeom>
          <a:noFill/>
          <a:ln>
            <a:noFill/>
          </a:ln>
        </p:spPr>
        <p:txBody>
          <a:bodyPr spcFirstLastPara="1" wrap="square" lIns="91425" tIns="91425" rIns="91425" bIns="91425" anchor="t" anchorCtr="0">
            <a:noAutofit/>
          </a:bodyPr>
          <a:lstStyle/>
          <a:p>
            <a:pPr marL="457200" marR="0" lvl="0" indent="-393700" algn="l" rtl="0">
              <a:lnSpc>
                <a:spcPct val="100000"/>
              </a:lnSpc>
              <a:spcBef>
                <a:spcPts val="0"/>
              </a:spcBef>
              <a:spcAft>
                <a:spcPts val="0"/>
              </a:spcAft>
              <a:buClr>
                <a:srgbClr val="FF8700"/>
              </a:buClr>
              <a:buSzPts val="2600"/>
              <a:buFont typeface="Roboto"/>
              <a:buChar char="▸"/>
            </a:pPr>
            <a:r>
              <a:rPr lang="en-US" sz="1500" dirty="0"/>
              <a:t>Continue to support the Zone Referee Heads and it would be good if we were able to have these together before the World Cup so that a unified strategy can be formed for refereeing world wide going forward.</a:t>
            </a:r>
            <a:endParaRPr dirty="0"/>
          </a:p>
          <a:p>
            <a:pPr marL="457200" marR="0" lvl="0" indent="-228600" algn="l" rtl="0">
              <a:lnSpc>
                <a:spcPct val="100000"/>
              </a:lnSpc>
              <a:spcBef>
                <a:spcPts val="0"/>
              </a:spcBef>
              <a:spcAft>
                <a:spcPts val="0"/>
              </a:spcAft>
              <a:buClr>
                <a:srgbClr val="FF8700"/>
              </a:buClr>
              <a:buSzPts val="2600"/>
              <a:buFont typeface="Roboto"/>
              <a:buNone/>
            </a:pPr>
            <a:endParaRPr sz="1500" dirty="0"/>
          </a:p>
          <a:p>
            <a:pPr marL="457200" marR="0" lvl="0" indent="-393700" algn="l" rtl="0">
              <a:lnSpc>
                <a:spcPct val="100000"/>
              </a:lnSpc>
              <a:spcBef>
                <a:spcPts val="0"/>
              </a:spcBef>
              <a:spcAft>
                <a:spcPts val="0"/>
              </a:spcAft>
              <a:buClr>
                <a:srgbClr val="FF8700"/>
              </a:buClr>
              <a:buSzPts val="2600"/>
              <a:buFont typeface="Roboto"/>
              <a:buChar char="▸"/>
            </a:pPr>
            <a:r>
              <a:rPr lang="en-US" sz="1500" dirty="0"/>
              <a:t>It is good to see National Leagues starting up and I know that some zones are starting new referee training as no doubt we will have lost some over the prolonged break.</a:t>
            </a:r>
            <a:br>
              <a:rPr lang="en-US" sz="2100" dirty="0"/>
            </a:br>
            <a:br>
              <a:rPr lang="en-US" sz="2100" dirty="0"/>
            </a:br>
            <a:endParaRPr dirty="0"/>
          </a:p>
        </p:txBody>
      </p:sp>
      <p:pic>
        <p:nvPicPr>
          <p:cNvPr id="726" name="Google Shape;726;p54" descr="siffet 22.png"/>
          <p:cNvPicPr preferRelativeResize="0"/>
          <p:nvPr/>
        </p:nvPicPr>
        <p:blipFill rotWithShape="1">
          <a:blip r:embed="rId5">
            <a:alphaModFix/>
          </a:blip>
          <a:srcRect/>
          <a:stretch/>
        </p:blipFill>
        <p:spPr>
          <a:xfrm>
            <a:off x="7464426" y="2771776"/>
            <a:ext cx="1320800" cy="12303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5"/>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732" name="Google Shape;732;p55"/>
          <p:cNvSpPr txBox="1">
            <a:spLocks noGrp="1"/>
          </p:cNvSpPr>
          <p:nvPr>
            <p:ph type="body" idx="2"/>
          </p:nvPr>
        </p:nvSpPr>
        <p:spPr>
          <a:xfrm>
            <a:off x="1003301" y="119221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Referees Update</a:t>
            </a:r>
            <a:endParaRPr sz="2000" b="1">
              <a:solidFill>
                <a:srgbClr val="D7471F"/>
              </a:solidFill>
              <a:latin typeface="Open Sans"/>
              <a:ea typeface="Open Sans"/>
              <a:cs typeface="Open Sans"/>
              <a:sym typeface="Open Sans"/>
            </a:endParaRPr>
          </a:p>
        </p:txBody>
      </p:sp>
      <p:sp>
        <p:nvSpPr>
          <p:cNvPr id="733" name="Google Shape;733;p55"/>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68</a:t>
            </a:fld>
            <a:endParaRPr dirty="0">
              <a:solidFill>
                <a:srgbClr val="FFFFFF"/>
              </a:solidFill>
            </a:endParaRPr>
          </a:p>
        </p:txBody>
      </p:sp>
      <p:pic>
        <p:nvPicPr>
          <p:cNvPr id="734" name="Google Shape;734;p55"/>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735" name="Google Shape;735;p55"/>
          <p:cNvCxnSpPr/>
          <p:nvPr/>
        </p:nvCxnSpPr>
        <p:spPr>
          <a:xfrm flipH="1">
            <a:off x="5073651" y="2030413"/>
            <a:ext cx="565150" cy="2722562"/>
          </a:xfrm>
          <a:prstGeom prst="straightConnector1">
            <a:avLst/>
          </a:prstGeom>
          <a:noFill/>
          <a:ln w="28575" cap="flat" cmpd="sng">
            <a:solidFill>
              <a:srgbClr val="D7471F"/>
            </a:solidFill>
            <a:prstDash val="dot"/>
            <a:round/>
            <a:headEnd type="none" w="sm" len="sm"/>
            <a:tailEnd type="none" w="sm" len="sm"/>
          </a:ln>
        </p:spPr>
      </p:cxnSp>
      <p:sp>
        <p:nvSpPr>
          <p:cNvPr id="736" name="Google Shape;736;p55"/>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37" name="Google Shape;737;p55"/>
          <p:cNvSpPr txBox="1">
            <a:spLocks noGrp="1"/>
          </p:cNvSpPr>
          <p:nvPr>
            <p:ph type="body" idx="2"/>
          </p:nvPr>
        </p:nvSpPr>
        <p:spPr>
          <a:xfrm>
            <a:off x="6972300" y="4084639"/>
            <a:ext cx="2274888"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Florent Bokobza (FRA)</a:t>
            </a:r>
            <a:endParaRPr/>
          </a:p>
        </p:txBody>
      </p:sp>
      <p:cxnSp>
        <p:nvCxnSpPr>
          <p:cNvPr id="738" name="Google Shape;738;p55"/>
          <p:cNvCxnSpPr/>
          <p:nvPr/>
        </p:nvCxnSpPr>
        <p:spPr>
          <a:xfrm rot="10800000" flipH="1">
            <a:off x="7875589"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sp>
        <p:nvSpPr>
          <p:cNvPr id="739" name="Google Shape;739;p55"/>
          <p:cNvSpPr/>
          <p:nvPr/>
        </p:nvSpPr>
        <p:spPr>
          <a:xfrm>
            <a:off x="7558088" y="2738439"/>
            <a:ext cx="1239837" cy="1246187"/>
          </a:xfrm>
          <a:custGeom>
            <a:avLst/>
            <a:gdLst/>
            <a:ahLst/>
            <a:cxnLst/>
            <a:rect l="l" t="t" r="r" b="b"/>
            <a:pathLst>
              <a:path w="120000" h="120000" fill="none" extrusionOk="0">
                <a:moveTo>
                  <a:pt x="114485" y="49657"/>
                </a:moveTo>
                <a:lnTo>
                  <a:pt x="102069" y="48277"/>
                </a:lnTo>
                <a:lnTo>
                  <a:pt x="101382" y="45863"/>
                </a:lnTo>
                <a:lnTo>
                  <a:pt x="100342" y="43279"/>
                </a:lnTo>
                <a:lnTo>
                  <a:pt x="99308" y="40865"/>
                </a:lnTo>
                <a:lnTo>
                  <a:pt x="98105" y="38452"/>
                </a:lnTo>
                <a:lnTo>
                  <a:pt x="105863" y="28796"/>
                </a:lnTo>
                <a:lnTo>
                  <a:pt x="106380" y="27763"/>
                </a:lnTo>
                <a:lnTo>
                  <a:pt x="106727" y="26729"/>
                </a:lnTo>
                <a:lnTo>
                  <a:pt x="107067" y="25696"/>
                </a:lnTo>
                <a:lnTo>
                  <a:pt x="107067" y="24662"/>
                </a:lnTo>
                <a:lnTo>
                  <a:pt x="106897" y="23452"/>
                </a:lnTo>
                <a:lnTo>
                  <a:pt x="106550" y="22418"/>
                </a:lnTo>
                <a:lnTo>
                  <a:pt x="106033" y="21385"/>
                </a:lnTo>
                <a:lnTo>
                  <a:pt x="105346" y="20521"/>
                </a:lnTo>
                <a:lnTo>
                  <a:pt x="99485" y="14660"/>
                </a:lnTo>
                <a:lnTo>
                  <a:pt x="98621" y="13973"/>
                </a:lnTo>
                <a:lnTo>
                  <a:pt x="97588" y="13456"/>
                </a:lnTo>
                <a:lnTo>
                  <a:pt x="96554" y="13109"/>
                </a:lnTo>
                <a:lnTo>
                  <a:pt x="95344" y="12932"/>
                </a:lnTo>
                <a:lnTo>
                  <a:pt x="94310" y="12932"/>
                </a:lnTo>
                <a:lnTo>
                  <a:pt x="93277" y="13279"/>
                </a:lnTo>
                <a:lnTo>
                  <a:pt x="92243" y="13626"/>
                </a:lnTo>
                <a:lnTo>
                  <a:pt x="91210" y="14313"/>
                </a:lnTo>
                <a:lnTo>
                  <a:pt x="81554" y="21901"/>
                </a:lnTo>
                <a:lnTo>
                  <a:pt x="79141" y="20691"/>
                </a:lnTo>
                <a:lnTo>
                  <a:pt x="76727" y="19657"/>
                </a:lnTo>
                <a:lnTo>
                  <a:pt x="74136" y="18624"/>
                </a:lnTo>
                <a:lnTo>
                  <a:pt x="71729" y="17937"/>
                </a:lnTo>
                <a:lnTo>
                  <a:pt x="70349" y="5521"/>
                </a:lnTo>
                <a:lnTo>
                  <a:pt x="70002" y="4487"/>
                </a:lnTo>
                <a:lnTo>
                  <a:pt x="69655" y="3454"/>
                </a:lnTo>
                <a:lnTo>
                  <a:pt x="68968" y="2420"/>
                </a:lnTo>
                <a:lnTo>
                  <a:pt x="68275" y="1727"/>
                </a:lnTo>
                <a:lnTo>
                  <a:pt x="67241" y="1040"/>
                </a:lnTo>
                <a:lnTo>
                  <a:pt x="66385" y="523"/>
                </a:lnTo>
                <a:lnTo>
                  <a:pt x="65344" y="176"/>
                </a:lnTo>
                <a:lnTo>
                  <a:pt x="64141" y="7"/>
                </a:lnTo>
                <a:lnTo>
                  <a:pt x="55865" y="7"/>
                </a:lnTo>
                <a:lnTo>
                  <a:pt x="54655" y="176"/>
                </a:lnTo>
                <a:lnTo>
                  <a:pt x="53621" y="523"/>
                </a:lnTo>
                <a:lnTo>
                  <a:pt x="52758" y="1040"/>
                </a:lnTo>
                <a:lnTo>
                  <a:pt x="51724" y="1727"/>
                </a:lnTo>
                <a:lnTo>
                  <a:pt x="51038" y="2420"/>
                </a:lnTo>
                <a:lnTo>
                  <a:pt x="50344" y="3454"/>
                </a:lnTo>
                <a:lnTo>
                  <a:pt x="50004" y="4487"/>
                </a:lnTo>
                <a:lnTo>
                  <a:pt x="49657" y="5521"/>
                </a:lnTo>
                <a:lnTo>
                  <a:pt x="48277" y="17937"/>
                </a:lnTo>
                <a:lnTo>
                  <a:pt x="45863" y="18624"/>
                </a:lnTo>
                <a:lnTo>
                  <a:pt x="43279" y="19657"/>
                </a:lnTo>
                <a:lnTo>
                  <a:pt x="40865" y="20691"/>
                </a:lnTo>
                <a:lnTo>
                  <a:pt x="38452" y="21901"/>
                </a:lnTo>
                <a:lnTo>
                  <a:pt x="28796" y="14313"/>
                </a:lnTo>
                <a:lnTo>
                  <a:pt x="27763" y="13626"/>
                </a:lnTo>
                <a:lnTo>
                  <a:pt x="26729" y="13279"/>
                </a:lnTo>
                <a:lnTo>
                  <a:pt x="25696" y="12932"/>
                </a:lnTo>
                <a:lnTo>
                  <a:pt x="24662" y="12932"/>
                </a:lnTo>
                <a:lnTo>
                  <a:pt x="23452" y="13109"/>
                </a:lnTo>
                <a:lnTo>
                  <a:pt x="22418" y="13456"/>
                </a:lnTo>
                <a:lnTo>
                  <a:pt x="21385" y="13973"/>
                </a:lnTo>
                <a:lnTo>
                  <a:pt x="20521" y="14660"/>
                </a:lnTo>
                <a:lnTo>
                  <a:pt x="14660" y="20521"/>
                </a:lnTo>
                <a:lnTo>
                  <a:pt x="13973" y="21385"/>
                </a:lnTo>
                <a:lnTo>
                  <a:pt x="13456" y="22418"/>
                </a:lnTo>
                <a:lnTo>
                  <a:pt x="13109" y="23452"/>
                </a:lnTo>
                <a:lnTo>
                  <a:pt x="12932" y="24662"/>
                </a:lnTo>
                <a:lnTo>
                  <a:pt x="12932" y="25696"/>
                </a:lnTo>
                <a:lnTo>
                  <a:pt x="13279" y="26729"/>
                </a:lnTo>
                <a:lnTo>
                  <a:pt x="13626" y="27763"/>
                </a:lnTo>
                <a:lnTo>
                  <a:pt x="14313" y="28796"/>
                </a:lnTo>
                <a:lnTo>
                  <a:pt x="21901" y="38452"/>
                </a:lnTo>
                <a:lnTo>
                  <a:pt x="20691" y="40865"/>
                </a:lnTo>
                <a:lnTo>
                  <a:pt x="19657" y="43279"/>
                </a:lnTo>
                <a:lnTo>
                  <a:pt x="18624" y="45863"/>
                </a:lnTo>
                <a:lnTo>
                  <a:pt x="17937" y="48277"/>
                </a:lnTo>
                <a:lnTo>
                  <a:pt x="5521" y="49657"/>
                </a:lnTo>
                <a:lnTo>
                  <a:pt x="4487" y="50004"/>
                </a:lnTo>
                <a:lnTo>
                  <a:pt x="3454" y="50344"/>
                </a:lnTo>
                <a:lnTo>
                  <a:pt x="2420" y="51038"/>
                </a:lnTo>
                <a:lnTo>
                  <a:pt x="1727" y="51724"/>
                </a:lnTo>
                <a:lnTo>
                  <a:pt x="1040" y="52758"/>
                </a:lnTo>
                <a:lnTo>
                  <a:pt x="523" y="53621"/>
                </a:lnTo>
                <a:lnTo>
                  <a:pt x="176" y="54655"/>
                </a:lnTo>
                <a:lnTo>
                  <a:pt x="7" y="55865"/>
                </a:lnTo>
                <a:lnTo>
                  <a:pt x="7" y="64141"/>
                </a:lnTo>
                <a:lnTo>
                  <a:pt x="176" y="65344"/>
                </a:lnTo>
                <a:lnTo>
                  <a:pt x="523" y="66378"/>
                </a:lnTo>
                <a:lnTo>
                  <a:pt x="1040" y="67241"/>
                </a:lnTo>
                <a:lnTo>
                  <a:pt x="1727" y="68275"/>
                </a:lnTo>
                <a:lnTo>
                  <a:pt x="2420" y="68968"/>
                </a:lnTo>
                <a:lnTo>
                  <a:pt x="3454" y="69655"/>
                </a:lnTo>
                <a:lnTo>
                  <a:pt x="4487" y="70002"/>
                </a:lnTo>
                <a:lnTo>
                  <a:pt x="5521" y="70349"/>
                </a:lnTo>
                <a:lnTo>
                  <a:pt x="17937" y="71722"/>
                </a:lnTo>
                <a:lnTo>
                  <a:pt x="18624" y="74136"/>
                </a:lnTo>
                <a:lnTo>
                  <a:pt x="19657" y="76727"/>
                </a:lnTo>
                <a:lnTo>
                  <a:pt x="20691" y="79141"/>
                </a:lnTo>
                <a:lnTo>
                  <a:pt x="21901" y="81554"/>
                </a:lnTo>
                <a:lnTo>
                  <a:pt x="14313" y="91210"/>
                </a:lnTo>
                <a:lnTo>
                  <a:pt x="13626" y="92243"/>
                </a:lnTo>
                <a:lnTo>
                  <a:pt x="13279" y="93277"/>
                </a:lnTo>
                <a:lnTo>
                  <a:pt x="12932" y="94310"/>
                </a:lnTo>
                <a:lnTo>
                  <a:pt x="12932" y="95344"/>
                </a:lnTo>
                <a:lnTo>
                  <a:pt x="13109" y="96554"/>
                </a:lnTo>
                <a:lnTo>
                  <a:pt x="13456" y="97588"/>
                </a:lnTo>
                <a:lnTo>
                  <a:pt x="13973" y="98621"/>
                </a:lnTo>
                <a:lnTo>
                  <a:pt x="14660" y="99485"/>
                </a:lnTo>
                <a:lnTo>
                  <a:pt x="20521" y="105346"/>
                </a:lnTo>
                <a:lnTo>
                  <a:pt x="21385" y="106033"/>
                </a:lnTo>
                <a:lnTo>
                  <a:pt x="22418" y="106550"/>
                </a:lnTo>
                <a:lnTo>
                  <a:pt x="23452" y="106897"/>
                </a:lnTo>
                <a:lnTo>
                  <a:pt x="24662" y="107067"/>
                </a:lnTo>
                <a:lnTo>
                  <a:pt x="25696" y="107067"/>
                </a:lnTo>
                <a:lnTo>
                  <a:pt x="26729" y="106727"/>
                </a:lnTo>
                <a:lnTo>
                  <a:pt x="27763" y="106380"/>
                </a:lnTo>
                <a:lnTo>
                  <a:pt x="28796" y="105863"/>
                </a:lnTo>
                <a:lnTo>
                  <a:pt x="38452" y="98105"/>
                </a:lnTo>
                <a:lnTo>
                  <a:pt x="40865" y="99308"/>
                </a:lnTo>
                <a:lnTo>
                  <a:pt x="43279" y="100342"/>
                </a:lnTo>
                <a:lnTo>
                  <a:pt x="45863" y="101382"/>
                </a:lnTo>
                <a:lnTo>
                  <a:pt x="48277" y="102069"/>
                </a:lnTo>
                <a:lnTo>
                  <a:pt x="49657" y="114485"/>
                </a:lnTo>
                <a:lnTo>
                  <a:pt x="50004" y="115519"/>
                </a:lnTo>
                <a:lnTo>
                  <a:pt x="50344" y="116552"/>
                </a:lnTo>
                <a:lnTo>
                  <a:pt x="51038" y="117586"/>
                </a:lnTo>
                <a:lnTo>
                  <a:pt x="51724" y="118272"/>
                </a:lnTo>
                <a:lnTo>
                  <a:pt x="52758" y="118966"/>
                </a:lnTo>
                <a:lnTo>
                  <a:pt x="53621" y="119483"/>
                </a:lnTo>
                <a:lnTo>
                  <a:pt x="54655" y="119830"/>
                </a:lnTo>
                <a:lnTo>
                  <a:pt x="55865" y="120000"/>
                </a:lnTo>
                <a:lnTo>
                  <a:pt x="64141" y="120000"/>
                </a:lnTo>
                <a:lnTo>
                  <a:pt x="65344" y="119830"/>
                </a:lnTo>
                <a:lnTo>
                  <a:pt x="66385" y="119483"/>
                </a:lnTo>
                <a:lnTo>
                  <a:pt x="67241" y="118966"/>
                </a:lnTo>
                <a:lnTo>
                  <a:pt x="68275" y="118272"/>
                </a:lnTo>
                <a:lnTo>
                  <a:pt x="68968" y="117586"/>
                </a:lnTo>
                <a:lnTo>
                  <a:pt x="69655" y="116552"/>
                </a:lnTo>
                <a:lnTo>
                  <a:pt x="70002" y="115519"/>
                </a:lnTo>
                <a:lnTo>
                  <a:pt x="70349" y="114485"/>
                </a:lnTo>
                <a:lnTo>
                  <a:pt x="71729" y="102069"/>
                </a:lnTo>
                <a:lnTo>
                  <a:pt x="74136" y="101382"/>
                </a:lnTo>
                <a:lnTo>
                  <a:pt x="76727" y="100342"/>
                </a:lnTo>
                <a:lnTo>
                  <a:pt x="79141" y="99308"/>
                </a:lnTo>
                <a:lnTo>
                  <a:pt x="81554" y="98105"/>
                </a:lnTo>
                <a:lnTo>
                  <a:pt x="91210" y="105863"/>
                </a:lnTo>
                <a:lnTo>
                  <a:pt x="92243" y="106380"/>
                </a:lnTo>
                <a:lnTo>
                  <a:pt x="93277" y="106727"/>
                </a:lnTo>
                <a:lnTo>
                  <a:pt x="94310" y="107067"/>
                </a:lnTo>
                <a:lnTo>
                  <a:pt x="95344" y="107067"/>
                </a:lnTo>
                <a:lnTo>
                  <a:pt x="96554" y="106897"/>
                </a:lnTo>
                <a:lnTo>
                  <a:pt x="97588" y="106550"/>
                </a:lnTo>
                <a:lnTo>
                  <a:pt x="98621" y="106033"/>
                </a:lnTo>
                <a:lnTo>
                  <a:pt x="99485" y="105346"/>
                </a:lnTo>
                <a:lnTo>
                  <a:pt x="105346" y="99485"/>
                </a:lnTo>
                <a:lnTo>
                  <a:pt x="106033" y="98621"/>
                </a:lnTo>
                <a:lnTo>
                  <a:pt x="106550" y="97588"/>
                </a:lnTo>
                <a:lnTo>
                  <a:pt x="106897" y="96554"/>
                </a:lnTo>
                <a:lnTo>
                  <a:pt x="107067" y="95344"/>
                </a:lnTo>
                <a:lnTo>
                  <a:pt x="107067" y="94310"/>
                </a:lnTo>
                <a:lnTo>
                  <a:pt x="106727" y="93277"/>
                </a:lnTo>
                <a:lnTo>
                  <a:pt x="106380" y="92243"/>
                </a:lnTo>
                <a:lnTo>
                  <a:pt x="105863" y="91210"/>
                </a:lnTo>
                <a:lnTo>
                  <a:pt x="98105" y="81554"/>
                </a:lnTo>
                <a:lnTo>
                  <a:pt x="99308" y="79141"/>
                </a:lnTo>
                <a:lnTo>
                  <a:pt x="100342" y="76727"/>
                </a:lnTo>
                <a:lnTo>
                  <a:pt x="101382" y="74136"/>
                </a:lnTo>
                <a:lnTo>
                  <a:pt x="102069" y="71722"/>
                </a:lnTo>
                <a:lnTo>
                  <a:pt x="114485" y="70349"/>
                </a:lnTo>
                <a:lnTo>
                  <a:pt x="115519" y="70002"/>
                </a:lnTo>
                <a:lnTo>
                  <a:pt x="116552" y="69655"/>
                </a:lnTo>
                <a:lnTo>
                  <a:pt x="117586" y="68968"/>
                </a:lnTo>
                <a:lnTo>
                  <a:pt x="118272" y="68275"/>
                </a:lnTo>
                <a:lnTo>
                  <a:pt x="118966" y="67241"/>
                </a:lnTo>
                <a:lnTo>
                  <a:pt x="119483" y="66378"/>
                </a:lnTo>
                <a:lnTo>
                  <a:pt x="119830" y="65344"/>
                </a:lnTo>
                <a:lnTo>
                  <a:pt x="120000" y="64141"/>
                </a:lnTo>
                <a:lnTo>
                  <a:pt x="120000" y="55865"/>
                </a:lnTo>
                <a:lnTo>
                  <a:pt x="119830" y="54655"/>
                </a:lnTo>
                <a:lnTo>
                  <a:pt x="119483" y="53621"/>
                </a:lnTo>
                <a:lnTo>
                  <a:pt x="118966" y="52758"/>
                </a:lnTo>
                <a:lnTo>
                  <a:pt x="118272" y="51724"/>
                </a:lnTo>
                <a:lnTo>
                  <a:pt x="117586" y="51038"/>
                </a:lnTo>
                <a:lnTo>
                  <a:pt x="116552" y="50344"/>
                </a:lnTo>
                <a:lnTo>
                  <a:pt x="115519" y="50004"/>
                </a:lnTo>
                <a:lnTo>
                  <a:pt x="114485" y="49657"/>
                </a:lnTo>
                <a:close/>
                <a:moveTo>
                  <a:pt x="73796" y="73796"/>
                </a:moveTo>
                <a:lnTo>
                  <a:pt x="73796" y="73796"/>
                </a:lnTo>
                <a:lnTo>
                  <a:pt x="72246" y="75176"/>
                </a:lnTo>
                <a:lnTo>
                  <a:pt x="70689" y="76210"/>
                </a:lnTo>
                <a:lnTo>
                  <a:pt x="69138" y="77243"/>
                </a:lnTo>
                <a:lnTo>
                  <a:pt x="67418" y="78107"/>
                </a:lnTo>
                <a:lnTo>
                  <a:pt x="65521" y="78624"/>
                </a:lnTo>
                <a:lnTo>
                  <a:pt x="63794" y="79141"/>
                </a:lnTo>
                <a:lnTo>
                  <a:pt x="61897" y="79480"/>
                </a:lnTo>
                <a:lnTo>
                  <a:pt x="60000" y="79480"/>
                </a:lnTo>
                <a:lnTo>
                  <a:pt x="58102" y="79480"/>
                </a:lnTo>
                <a:lnTo>
                  <a:pt x="56212" y="79141"/>
                </a:lnTo>
                <a:lnTo>
                  <a:pt x="54485" y="78624"/>
                </a:lnTo>
                <a:lnTo>
                  <a:pt x="52588" y="78107"/>
                </a:lnTo>
                <a:lnTo>
                  <a:pt x="50868" y="77243"/>
                </a:lnTo>
                <a:lnTo>
                  <a:pt x="49310" y="76210"/>
                </a:lnTo>
                <a:lnTo>
                  <a:pt x="47760" y="75176"/>
                </a:lnTo>
                <a:lnTo>
                  <a:pt x="46210" y="73796"/>
                </a:lnTo>
                <a:lnTo>
                  <a:pt x="44830" y="72246"/>
                </a:lnTo>
                <a:lnTo>
                  <a:pt x="43796" y="70689"/>
                </a:lnTo>
                <a:lnTo>
                  <a:pt x="42763" y="69138"/>
                </a:lnTo>
                <a:lnTo>
                  <a:pt x="41899" y="67418"/>
                </a:lnTo>
                <a:lnTo>
                  <a:pt x="41382" y="65521"/>
                </a:lnTo>
                <a:lnTo>
                  <a:pt x="40865" y="63794"/>
                </a:lnTo>
                <a:lnTo>
                  <a:pt x="40519" y="61897"/>
                </a:lnTo>
                <a:lnTo>
                  <a:pt x="40519" y="60000"/>
                </a:lnTo>
                <a:lnTo>
                  <a:pt x="40519" y="58102"/>
                </a:lnTo>
                <a:lnTo>
                  <a:pt x="40865" y="56212"/>
                </a:lnTo>
                <a:lnTo>
                  <a:pt x="41382" y="54485"/>
                </a:lnTo>
                <a:lnTo>
                  <a:pt x="41899" y="52588"/>
                </a:lnTo>
                <a:lnTo>
                  <a:pt x="42763" y="50868"/>
                </a:lnTo>
                <a:lnTo>
                  <a:pt x="43796" y="49310"/>
                </a:lnTo>
                <a:lnTo>
                  <a:pt x="44830" y="47760"/>
                </a:lnTo>
                <a:lnTo>
                  <a:pt x="46210" y="46210"/>
                </a:lnTo>
                <a:lnTo>
                  <a:pt x="47760" y="44830"/>
                </a:lnTo>
                <a:lnTo>
                  <a:pt x="49310" y="43796"/>
                </a:lnTo>
                <a:lnTo>
                  <a:pt x="50868" y="42763"/>
                </a:lnTo>
                <a:lnTo>
                  <a:pt x="52588" y="41899"/>
                </a:lnTo>
                <a:lnTo>
                  <a:pt x="54485" y="41382"/>
                </a:lnTo>
                <a:lnTo>
                  <a:pt x="56212" y="40865"/>
                </a:lnTo>
                <a:lnTo>
                  <a:pt x="58102" y="40519"/>
                </a:lnTo>
                <a:lnTo>
                  <a:pt x="60000" y="40519"/>
                </a:lnTo>
                <a:lnTo>
                  <a:pt x="61897" y="40519"/>
                </a:lnTo>
                <a:lnTo>
                  <a:pt x="63794" y="40865"/>
                </a:lnTo>
                <a:lnTo>
                  <a:pt x="65521" y="41382"/>
                </a:lnTo>
                <a:lnTo>
                  <a:pt x="67418" y="41899"/>
                </a:lnTo>
                <a:lnTo>
                  <a:pt x="69138" y="42763"/>
                </a:lnTo>
                <a:lnTo>
                  <a:pt x="70689" y="43796"/>
                </a:lnTo>
                <a:lnTo>
                  <a:pt x="72246" y="44830"/>
                </a:lnTo>
                <a:lnTo>
                  <a:pt x="73796" y="46210"/>
                </a:lnTo>
                <a:lnTo>
                  <a:pt x="75176" y="47760"/>
                </a:lnTo>
                <a:lnTo>
                  <a:pt x="76210" y="49310"/>
                </a:lnTo>
                <a:lnTo>
                  <a:pt x="77243" y="50868"/>
                </a:lnTo>
                <a:lnTo>
                  <a:pt x="78107" y="52588"/>
                </a:lnTo>
                <a:lnTo>
                  <a:pt x="78624" y="54485"/>
                </a:lnTo>
                <a:lnTo>
                  <a:pt x="79141" y="56212"/>
                </a:lnTo>
                <a:lnTo>
                  <a:pt x="79480" y="58102"/>
                </a:lnTo>
                <a:lnTo>
                  <a:pt x="79480" y="60000"/>
                </a:lnTo>
                <a:lnTo>
                  <a:pt x="79480" y="61897"/>
                </a:lnTo>
                <a:lnTo>
                  <a:pt x="79141" y="63794"/>
                </a:lnTo>
                <a:lnTo>
                  <a:pt x="78624" y="65521"/>
                </a:lnTo>
                <a:lnTo>
                  <a:pt x="78107" y="67418"/>
                </a:lnTo>
                <a:lnTo>
                  <a:pt x="77243" y="69138"/>
                </a:lnTo>
                <a:lnTo>
                  <a:pt x="76210" y="70689"/>
                </a:lnTo>
                <a:lnTo>
                  <a:pt x="75176" y="72246"/>
                </a:lnTo>
                <a:lnTo>
                  <a:pt x="73796" y="73796"/>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55"/>
          <p:cNvSpPr/>
          <p:nvPr/>
        </p:nvSpPr>
        <p:spPr>
          <a:xfrm>
            <a:off x="6811964" y="2003425"/>
            <a:ext cx="2454275" cy="2503488"/>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41" name="Google Shape;741;p55"/>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42" name="Google Shape;742;p55"/>
          <p:cNvSpPr txBox="1">
            <a:spLocks noGrp="1"/>
          </p:cNvSpPr>
          <p:nvPr>
            <p:ph type="body" idx="2"/>
          </p:nvPr>
        </p:nvSpPr>
        <p:spPr>
          <a:xfrm>
            <a:off x="7113588" y="3961191"/>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Martin Bevan</a:t>
            </a:r>
            <a:endParaRPr/>
          </a:p>
          <a:p>
            <a:pPr marL="0" lvl="0" indent="0" algn="ctr" rtl="0">
              <a:lnSpc>
                <a:spcPct val="100000"/>
              </a:lnSpc>
              <a:spcBef>
                <a:spcPts val="0"/>
              </a:spcBef>
              <a:spcAft>
                <a:spcPts val="0"/>
              </a:spcAft>
              <a:buSzPts val="1400"/>
              <a:buNone/>
            </a:pPr>
            <a:r>
              <a:rPr lang="en-US" sz="1400" b="1">
                <a:solidFill>
                  <a:schemeClr val="lt1"/>
                </a:solidFill>
                <a:latin typeface="Open Sans"/>
                <a:ea typeface="Open Sans"/>
                <a:cs typeface="Open Sans"/>
                <a:sym typeface="Open Sans"/>
              </a:rPr>
              <a:t>(ENG)</a:t>
            </a:r>
            <a:endParaRPr sz="1400" b="1">
              <a:solidFill>
                <a:schemeClr val="lt1"/>
              </a:solidFill>
              <a:latin typeface="Open Sans"/>
              <a:ea typeface="Open Sans"/>
              <a:cs typeface="Open Sans"/>
              <a:sym typeface="Open Sans"/>
            </a:endParaRPr>
          </a:p>
        </p:txBody>
      </p:sp>
      <p:pic>
        <p:nvPicPr>
          <p:cNvPr id="743" name="Google Shape;743;p55"/>
          <p:cNvPicPr preferRelativeResize="0"/>
          <p:nvPr/>
        </p:nvPicPr>
        <p:blipFill rotWithShape="1">
          <a:blip r:embed="rId4">
            <a:alphaModFix/>
          </a:blip>
          <a:srcRect/>
          <a:stretch/>
        </p:blipFill>
        <p:spPr>
          <a:xfrm>
            <a:off x="5530838" y="2018904"/>
            <a:ext cx="1867169" cy="2469236"/>
          </a:xfrm>
          <a:prstGeom prst="parallelogram">
            <a:avLst>
              <a:gd name="adj" fmla="val 25000"/>
            </a:avLst>
          </a:prstGeom>
          <a:noFill/>
          <a:ln w="9525" cap="flat" cmpd="sng">
            <a:solidFill>
              <a:schemeClr val="dk1"/>
            </a:solidFill>
            <a:prstDash val="solid"/>
            <a:round/>
            <a:headEnd type="none" w="sm" len="sm"/>
            <a:tailEnd type="none" w="sm" len="sm"/>
          </a:ln>
        </p:spPr>
      </p:pic>
      <p:sp>
        <p:nvSpPr>
          <p:cNvPr id="744" name="Google Shape;744;p55"/>
          <p:cNvSpPr txBox="1">
            <a:spLocks noGrp="1"/>
          </p:cNvSpPr>
          <p:nvPr>
            <p:ph type="body" idx="2"/>
          </p:nvPr>
        </p:nvSpPr>
        <p:spPr>
          <a:xfrm>
            <a:off x="1101725" y="2771775"/>
            <a:ext cx="3862200" cy="749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r>
              <a:rPr lang="en-US" sz="3100">
                <a:solidFill>
                  <a:srgbClr val="00AFEC"/>
                </a:solidFill>
              </a:rPr>
              <a:t>Any Questions?</a:t>
            </a:r>
            <a:endParaRPr sz="3100">
              <a:solidFill>
                <a:srgbClr val="00AFEC"/>
              </a:solidFill>
            </a:endParaRPr>
          </a:p>
        </p:txBody>
      </p:sp>
      <p:pic>
        <p:nvPicPr>
          <p:cNvPr id="745" name="Google Shape;745;p55" descr="siffet 22.png"/>
          <p:cNvPicPr preferRelativeResize="0"/>
          <p:nvPr/>
        </p:nvPicPr>
        <p:blipFill rotWithShape="1">
          <a:blip r:embed="rId5">
            <a:alphaModFix/>
          </a:blip>
          <a:srcRect/>
          <a:stretch/>
        </p:blipFill>
        <p:spPr>
          <a:xfrm>
            <a:off x="7464426" y="2771776"/>
            <a:ext cx="1320800" cy="12303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6"/>
          <p:cNvSpPr/>
          <p:nvPr/>
        </p:nvSpPr>
        <p:spPr>
          <a:xfrm>
            <a:off x="6432550" y="1992314"/>
            <a:ext cx="2711450" cy="2738437"/>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51" name="Google Shape;751;p56"/>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752" name="Google Shape;752;p56"/>
          <p:cNvSpPr txBox="1">
            <a:spLocks noGrp="1"/>
          </p:cNvSpPr>
          <p:nvPr>
            <p:ph type="body" idx="2"/>
          </p:nvPr>
        </p:nvSpPr>
        <p:spPr>
          <a:xfrm>
            <a:off x="455104" y="2274187"/>
            <a:ext cx="4778035" cy="152460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3200" b="1" dirty="0">
                <a:solidFill>
                  <a:srgbClr val="D7471F"/>
                </a:solidFill>
                <a:latin typeface="Open Sans"/>
                <a:ea typeface="Open Sans"/>
                <a:cs typeface="Open Sans"/>
                <a:sym typeface="Open Sans"/>
              </a:rPr>
              <a:t>Classification Update</a:t>
            </a:r>
            <a:endParaRPr sz="3600" dirty="0"/>
          </a:p>
        </p:txBody>
      </p:sp>
      <p:sp>
        <p:nvSpPr>
          <p:cNvPr id="753" name="Google Shape;753;p56"/>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69</a:t>
            </a:fld>
            <a:endParaRPr>
              <a:solidFill>
                <a:srgbClr val="FFFFFF"/>
              </a:solidFill>
            </a:endParaRPr>
          </a:p>
        </p:txBody>
      </p:sp>
      <p:pic>
        <p:nvPicPr>
          <p:cNvPr id="754" name="Google Shape;754;p56"/>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755" name="Google Shape;755;p56"/>
          <p:cNvCxnSpPr>
            <a:cxnSpLocks/>
          </p:cNvCxnSpPr>
          <p:nvPr/>
        </p:nvCxnSpPr>
        <p:spPr>
          <a:xfrm flipH="1">
            <a:off x="5082988" y="2030414"/>
            <a:ext cx="555814" cy="2669333"/>
          </a:xfrm>
          <a:prstGeom prst="straightConnector1">
            <a:avLst/>
          </a:prstGeom>
          <a:noFill/>
          <a:ln w="28575" cap="flat" cmpd="sng">
            <a:solidFill>
              <a:srgbClr val="D7471F"/>
            </a:solidFill>
            <a:prstDash val="dot"/>
            <a:round/>
            <a:headEnd type="none" w="sm" len="sm"/>
            <a:tailEnd type="none" w="sm" len="sm"/>
          </a:ln>
        </p:spPr>
      </p:cxnSp>
      <p:sp>
        <p:nvSpPr>
          <p:cNvPr id="756" name="Google Shape;756;p56"/>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57" name="Google Shape;757;p56"/>
          <p:cNvSpPr txBox="1">
            <a:spLocks noGrp="1"/>
          </p:cNvSpPr>
          <p:nvPr>
            <p:ph type="body" idx="2"/>
          </p:nvPr>
        </p:nvSpPr>
        <p:spPr>
          <a:xfrm>
            <a:off x="7065964" y="4084639"/>
            <a:ext cx="2274887"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Stewart Evans </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758" name="Google Shape;758;p56"/>
          <p:cNvCxnSpPr>
            <a:cxnSpLocks/>
          </p:cNvCxnSpPr>
          <p:nvPr/>
        </p:nvCxnSpPr>
        <p:spPr>
          <a:xfrm flipV="1">
            <a:off x="7875589" y="4016376"/>
            <a:ext cx="558800" cy="4764"/>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pic>
        <p:nvPicPr>
          <p:cNvPr id="759" name="Google Shape;759;p56"/>
          <p:cNvPicPr preferRelativeResize="0"/>
          <p:nvPr/>
        </p:nvPicPr>
        <p:blipFill rotWithShape="1">
          <a:blip r:embed="rId4">
            <a:alphaModFix/>
          </a:blip>
          <a:srcRect/>
          <a:stretch/>
        </p:blipFill>
        <p:spPr>
          <a:xfrm>
            <a:off x="5422900" y="1993901"/>
            <a:ext cx="2006600" cy="2736850"/>
          </a:xfrm>
          <a:prstGeom prst="rect">
            <a:avLst/>
          </a:prstGeom>
          <a:noFill/>
          <a:ln>
            <a:noFill/>
          </a:ln>
        </p:spPr>
      </p:pic>
      <p:grpSp>
        <p:nvGrpSpPr>
          <p:cNvPr id="760" name="Google Shape;760;p56"/>
          <p:cNvGrpSpPr/>
          <p:nvPr/>
        </p:nvGrpSpPr>
        <p:grpSpPr>
          <a:xfrm>
            <a:off x="7677150" y="2757489"/>
            <a:ext cx="941388" cy="1225550"/>
            <a:chOff x="590250" y="244200"/>
            <a:chExt cx="407975" cy="532174"/>
          </a:xfrm>
        </p:grpSpPr>
        <p:sp>
          <p:nvSpPr>
            <p:cNvPr id="761" name="Google Shape;761;p56"/>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56"/>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56"/>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56"/>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56"/>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56"/>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56"/>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56"/>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56"/>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56"/>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56"/>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56"/>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56"/>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56"/>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06315663"/>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TODAY’S AGENDA </a:t>
            </a:r>
            <a:r>
              <a:rPr lang="en-US" sz="1400" b="1"/>
              <a:t>(continued)</a:t>
            </a:r>
            <a:endParaRPr/>
          </a:p>
        </p:txBody>
      </p:sp>
      <p:sp>
        <p:nvSpPr>
          <p:cNvPr id="123" name="Google Shape;123;p8"/>
          <p:cNvSpPr txBox="1">
            <a:spLocks noGrp="1"/>
          </p:cNvSpPr>
          <p:nvPr>
            <p:ph type="body" idx="1"/>
          </p:nvPr>
        </p:nvSpPr>
        <p:spPr>
          <a:xfrm>
            <a:off x="1104900" y="1095375"/>
            <a:ext cx="7789718" cy="5338763"/>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Char char="▸"/>
            </a:pPr>
            <a:r>
              <a:rPr lang="en-US" sz="2000" b="1" u="sng"/>
              <a:t>Reports </a:t>
            </a:r>
            <a:r>
              <a:rPr lang="en-US" sz="1400" b="1" u="sng"/>
              <a:t>(continued)</a:t>
            </a:r>
            <a:r>
              <a:rPr lang="en-US" sz="1400" b="1"/>
              <a:t>:</a:t>
            </a:r>
            <a:endParaRPr sz="1400"/>
          </a:p>
          <a:p>
            <a:pPr marL="609600" lvl="1" indent="-25400" algn="l" rtl="0">
              <a:lnSpc>
                <a:spcPct val="100000"/>
              </a:lnSpc>
              <a:spcBef>
                <a:spcPts val="0"/>
              </a:spcBef>
              <a:spcAft>
                <a:spcPts val="0"/>
              </a:spcAft>
              <a:buSzPts val="2000"/>
              <a:buNone/>
            </a:pPr>
            <a:endParaRPr sz="1200"/>
          </a:p>
          <a:p>
            <a:pPr marL="609600" lvl="1" indent="-152400" algn="l" rtl="0">
              <a:lnSpc>
                <a:spcPct val="100000"/>
              </a:lnSpc>
              <a:spcBef>
                <a:spcPts val="0"/>
              </a:spcBef>
              <a:spcAft>
                <a:spcPts val="0"/>
              </a:spcAft>
              <a:buSzPts val="2000"/>
              <a:buChar char="▹"/>
            </a:pPr>
            <a:r>
              <a:rPr lang="en-US" sz="2000"/>
              <a:t>FIPFA World Cup 2022 Update by Andy Harper, Chair of LOC</a:t>
            </a:r>
            <a:endParaRPr sz="2000"/>
          </a:p>
          <a:p>
            <a:pPr marL="609600" lvl="1" indent="-25400" algn="l" rtl="0">
              <a:lnSpc>
                <a:spcPct val="100000"/>
              </a:lnSpc>
              <a:spcBef>
                <a:spcPts val="0"/>
              </a:spcBef>
              <a:spcAft>
                <a:spcPts val="0"/>
              </a:spcAft>
              <a:buSzPts val="2000"/>
              <a:buNone/>
            </a:pPr>
            <a:endParaRPr sz="1200"/>
          </a:p>
          <a:p>
            <a:pPr marL="609600" lvl="1" indent="-152400" algn="l" rtl="0">
              <a:lnSpc>
                <a:spcPct val="100000"/>
              </a:lnSpc>
              <a:spcBef>
                <a:spcPts val="0"/>
              </a:spcBef>
              <a:spcAft>
                <a:spcPts val="0"/>
              </a:spcAft>
              <a:buSzPts val="2000"/>
              <a:buChar char="▹"/>
            </a:pPr>
            <a:r>
              <a:rPr lang="en-US" sz="2000"/>
              <a:t>Sport Department Update by Sophie Bevan, Director of Sport</a:t>
            </a:r>
            <a:endParaRPr sz="2000"/>
          </a:p>
          <a:p>
            <a:pPr marL="1066800" lvl="2" indent="-25400" algn="l" rtl="0">
              <a:lnSpc>
                <a:spcPct val="100000"/>
              </a:lnSpc>
              <a:spcBef>
                <a:spcPts val="0"/>
              </a:spcBef>
              <a:spcAft>
                <a:spcPts val="0"/>
              </a:spcAft>
              <a:buSzPts val="2000"/>
              <a:buNone/>
            </a:pPr>
            <a:endParaRPr sz="1200"/>
          </a:p>
          <a:p>
            <a:pPr marL="609600" lvl="1" indent="-152400" algn="l" rtl="0">
              <a:lnSpc>
                <a:spcPct val="100000"/>
              </a:lnSpc>
              <a:spcBef>
                <a:spcPts val="0"/>
              </a:spcBef>
              <a:spcAft>
                <a:spcPts val="0"/>
              </a:spcAft>
              <a:buSzPts val="2000"/>
              <a:buChar char="▹"/>
            </a:pPr>
            <a:r>
              <a:rPr lang="en-US" sz="2000"/>
              <a:t>Constitution Update by Ricky Stevenson, President</a:t>
            </a:r>
            <a:endParaRPr/>
          </a:p>
          <a:p>
            <a:pPr marL="1066800" lvl="2" indent="-152400" algn="l" rtl="0">
              <a:lnSpc>
                <a:spcPct val="100000"/>
              </a:lnSpc>
              <a:spcBef>
                <a:spcPts val="0"/>
              </a:spcBef>
              <a:spcAft>
                <a:spcPts val="0"/>
              </a:spcAft>
              <a:buSzPts val="2000"/>
              <a:buChar char="▹"/>
            </a:pPr>
            <a:r>
              <a:rPr lang="en-US" sz="2000"/>
              <a:t>Background Information</a:t>
            </a:r>
            <a:endParaRPr/>
          </a:p>
          <a:p>
            <a:pPr marL="1066800" lvl="2" indent="-152400" algn="l" rtl="0">
              <a:lnSpc>
                <a:spcPct val="100000"/>
              </a:lnSpc>
              <a:spcBef>
                <a:spcPts val="0"/>
              </a:spcBef>
              <a:spcAft>
                <a:spcPts val="0"/>
              </a:spcAft>
              <a:buSzPts val="2000"/>
              <a:buChar char="▹"/>
            </a:pPr>
            <a:r>
              <a:rPr lang="en-US" sz="2000"/>
              <a:t>Proposed Draft Constitution</a:t>
            </a:r>
            <a:endParaRPr/>
          </a:p>
          <a:p>
            <a:pPr marL="1066800" lvl="2" indent="-152400" algn="l" rtl="0">
              <a:lnSpc>
                <a:spcPct val="100000"/>
              </a:lnSpc>
              <a:spcBef>
                <a:spcPts val="0"/>
              </a:spcBef>
              <a:spcAft>
                <a:spcPts val="0"/>
              </a:spcAft>
              <a:buSzPts val="2000"/>
              <a:buChar char="▹"/>
            </a:pPr>
            <a:r>
              <a:rPr lang="en-US" sz="2000"/>
              <a:t>Vote from Membership Required</a:t>
            </a:r>
            <a:endParaRPr sz="2000"/>
          </a:p>
        </p:txBody>
      </p:sp>
      <p:sp>
        <p:nvSpPr>
          <p:cNvPr id="124" name="Google Shape;124;p8"/>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7</a:t>
            </a:fld>
            <a:endParaRPr sz="1400" b="0">
              <a:solidFill>
                <a:srgbClr val="FFFFFF"/>
              </a:solidFill>
              <a:latin typeface="Arial"/>
              <a:ea typeface="Arial"/>
              <a:cs typeface="Arial"/>
              <a:sym typeface="Arial"/>
            </a:endParaRPr>
          </a:p>
        </p:txBody>
      </p:sp>
      <p:pic>
        <p:nvPicPr>
          <p:cNvPr id="125" name="Google Shape;125;p8"/>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126" name="Google Shape;126;p8"/>
          <p:cNvPicPr preferRelativeResize="0"/>
          <p:nvPr/>
        </p:nvPicPr>
        <p:blipFill rotWithShape="1">
          <a:blip r:embed="rId4">
            <a:alphaModFix/>
          </a:blip>
          <a:srcRect/>
          <a:stretch/>
        </p:blipFill>
        <p:spPr>
          <a:xfrm>
            <a:off x="7242175" y="3376613"/>
            <a:ext cx="1787525" cy="1412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6"/>
          <p:cNvSpPr/>
          <p:nvPr/>
        </p:nvSpPr>
        <p:spPr>
          <a:xfrm>
            <a:off x="6432550" y="1992314"/>
            <a:ext cx="2711450" cy="2738437"/>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51" name="Google Shape;751;p56"/>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752" name="Google Shape;752;p56"/>
          <p:cNvSpPr txBox="1">
            <a:spLocks noGrp="1"/>
          </p:cNvSpPr>
          <p:nvPr>
            <p:ph type="body" idx="2"/>
          </p:nvPr>
        </p:nvSpPr>
        <p:spPr>
          <a:xfrm>
            <a:off x="851656" y="107735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dirty="0">
                <a:solidFill>
                  <a:srgbClr val="D7471F"/>
                </a:solidFill>
                <a:latin typeface="Open Sans"/>
                <a:ea typeface="Open Sans"/>
                <a:cs typeface="Open Sans"/>
                <a:sym typeface="Open Sans"/>
              </a:rPr>
              <a:t>Classification Update</a:t>
            </a:r>
            <a:endParaRPr dirty="0"/>
          </a:p>
        </p:txBody>
      </p:sp>
      <p:sp>
        <p:nvSpPr>
          <p:cNvPr id="753" name="Google Shape;753;p56"/>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70</a:t>
            </a:fld>
            <a:endParaRPr>
              <a:solidFill>
                <a:srgbClr val="FFFFFF"/>
              </a:solidFill>
            </a:endParaRPr>
          </a:p>
        </p:txBody>
      </p:sp>
      <p:pic>
        <p:nvPicPr>
          <p:cNvPr id="754" name="Google Shape;754;p56"/>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755" name="Google Shape;755;p56"/>
          <p:cNvCxnSpPr>
            <a:cxnSpLocks/>
          </p:cNvCxnSpPr>
          <p:nvPr/>
        </p:nvCxnSpPr>
        <p:spPr>
          <a:xfrm flipH="1">
            <a:off x="5082988" y="2030414"/>
            <a:ext cx="555814" cy="2669333"/>
          </a:xfrm>
          <a:prstGeom prst="straightConnector1">
            <a:avLst/>
          </a:prstGeom>
          <a:noFill/>
          <a:ln w="28575" cap="flat" cmpd="sng">
            <a:solidFill>
              <a:srgbClr val="D7471F"/>
            </a:solidFill>
            <a:prstDash val="dot"/>
            <a:round/>
            <a:headEnd type="none" w="sm" len="sm"/>
            <a:tailEnd type="none" w="sm" len="sm"/>
          </a:ln>
        </p:spPr>
      </p:cxnSp>
      <p:sp>
        <p:nvSpPr>
          <p:cNvPr id="756" name="Google Shape;756;p56"/>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57" name="Google Shape;757;p56"/>
          <p:cNvSpPr txBox="1">
            <a:spLocks noGrp="1"/>
          </p:cNvSpPr>
          <p:nvPr>
            <p:ph type="body" idx="2"/>
          </p:nvPr>
        </p:nvSpPr>
        <p:spPr>
          <a:xfrm>
            <a:off x="7065964" y="4084639"/>
            <a:ext cx="2274887"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Stewart Evans </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758" name="Google Shape;758;p56"/>
          <p:cNvCxnSpPr>
            <a:cxnSpLocks/>
          </p:cNvCxnSpPr>
          <p:nvPr/>
        </p:nvCxnSpPr>
        <p:spPr>
          <a:xfrm flipV="1">
            <a:off x="7875589" y="4016376"/>
            <a:ext cx="558800" cy="4764"/>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pic>
        <p:nvPicPr>
          <p:cNvPr id="759" name="Google Shape;759;p56"/>
          <p:cNvPicPr preferRelativeResize="0"/>
          <p:nvPr/>
        </p:nvPicPr>
        <p:blipFill rotWithShape="1">
          <a:blip r:embed="rId4">
            <a:alphaModFix/>
          </a:blip>
          <a:srcRect/>
          <a:stretch/>
        </p:blipFill>
        <p:spPr>
          <a:xfrm>
            <a:off x="5422900" y="1993901"/>
            <a:ext cx="2006600" cy="2736850"/>
          </a:xfrm>
          <a:prstGeom prst="rect">
            <a:avLst/>
          </a:prstGeom>
          <a:noFill/>
          <a:ln>
            <a:noFill/>
          </a:ln>
        </p:spPr>
      </p:pic>
      <p:grpSp>
        <p:nvGrpSpPr>
          <p:cNvPr id="760" name="Google Shape;760;p56"/>
          <p:cNvGrpSpPr/>
          <p:nvPr/>
        </p:nvGrpSpPr>
        <p:grpSpPr>
          <a:xfrm>
            <a:off x="7677150" y="2757489"/>
            <a:ext cx="941388" cy="1225550"/>
            <a:chOff x="590250" y="244200"/>
            <a:chExt cx="407975" cy="532174"/>
          </a:xfrm>
        </p:grpSpPr>
        <p:sp>
          <p:nvSpPr>
            <p:cNvPr id="761" name="Google Shape;761;p56"/>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56"/>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56"/>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56"/>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56"/>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56"/>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56"/>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56"/>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56"/>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56"/>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56"/>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56"/>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56"/>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56"/>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0" name="Google Shape;725;p54">
            <a:extLst>
              <a:ext uri="{FF2B5EF4-FFF2-40B4-BE49-F238E27FC236}">
                <a16:creationId xmlns:a16="http://schemas.microsoft.com/office/drawing/2014/main" id="{A7E8AEDA-A12C-0C47-B3DB-8F814D5045F4}"/>
              </a:ext>
            </a:extLst>
          </p:cNvPr>
          <p:cNvSpPr txBox="1">
            <a:spLocks/>
          </p:cNvSpPr>
          <p:nvPr/>
        </p:nvSpPr>
        <p:spPr>
          <a:xfrm>
            <a:off x="464305" y="1554205"/>
            <a:ext cx="4710945" cy="25243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1pPr>
            <a:lvl2pPr marL="914400" marR="0" lvl="1"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2pPr>
            <a:lvl3pPr marL="1371600" marR="0" lvl="2"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3pPr>
            <a:lvl4pPr marL="1828800" marR="0" lvl="3"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4pPr>
            <a:lvl5pPr marL="2286000" marR="0" lvl="4"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5pPr>
            <a:lvl6pPr marL="2743200" marR="0" lvl="5"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6pPr>
            <a:lvl7pPr marL="3200400" marR="0" lvl="6"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7pPr>
            <a:lvl8pPr marL="3657600" marR="0" lvl="7"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8pPr>
            <a:lvl9pPr marL="4114800" marR="0" lvl="8" indent="-393700" algn="l" rtl="0">
              <a:lnSpc>
                <a:spcPct val="100000"/>
              </a:lnSpc>
              <a:spcBef>
                <a:spcPts val="0"/>
              </a:spcBef>
              <a:spcAft>
                <a:spcPts val="0"/>
              </a:spcAft>
              <a:buClr>
                <a:srgbClr val="FF8700"/>
              </a:buClr>
              <a:buSzPts val="2600"/>
              <a:buFont typeface="Roboto"/>
              <a:buChar char="▹"/>
              <a:defRPr sz="2600" b="0" i="0" u="none" strike="noStrike" cap="none">
                <a:solidFill>
                  <a:srgbClr val="222222"/>
                </a:solidFill>
                <a:latin typeface="Roboto"/>
                <a:ea typeface="Roboto"/>
                <a:cs typeface="Roboto"/>
                <a:sym typeface="Roboto"/>
              </a:defRPr>
            </a:lvl9pPr>
          </a:lstStyle>
          <a:p>
            <a:r>
              <a:rPr lang="en-US" sz="1250" dirty="0"/>
              <a:t>We have developed a new classification database alongside Goals Beyond Grass</a:t>
            </a:r>
          </a:p>
          <a:p>
            <a:endParaRPr lang="en-US" sz="1250" dirty="0"/>
          </a:p>
          <a:p>
            <a:r>
              <a:rPr lang="en-US" sz="1250" dirty="0"/>
              <a:t>The new database has been tested at one national league event in England, with further tests planned before Christmas</a:t>
            </a:r>
          </a:p>
          <a:p>
            <a:endParaRPr lang="en-US" sz="1250" dirty="0"/>
          </a:p>
          <a:p>
            <a:r>
              <a:rPr lang="en-US" sz="1250" dirty="0"/>
              <a:t>As part of developing the new classification database, NOPF’s can have to their own National Classification Database- €466 (£400) per country per year</a:t>
            </a:r>
          </a:p>
          <a:p>
            <a:pPr marL="63500" indent="0">
              <a:buNone/>
            </a:pPr>
            <a:endParaRPr lang="en-US" sz="1250" dirty="0"/>
          </a:p>
          <a:p>
            <a:r>
              <a:rPr lang="en-GB" sz="1250" dirty="0"/>
              <a:t>Accurate classification status is vital for all players and their NOPF’s</a:t>
            </a:r>
          </a:p>
          <a:p>
            <a:pPr marL="63500" indent="0">
              <a:buNone/>
            </a:pPr>
            <a:endParaRPr lang="en-GB" sz="1250" dirty="0"/>
          </a:p>
          <a:p>
            <a:r>
              <a:rPr lang="en-GB" sz="1250" dirty="0"/>
              <a:t>Positive discussions to deliver classification courses in both Italy and Spain </a:t>
            </a:r>
            <a:br>
              <a:rPr lang="en-US" sz="1300" dirty="0"/>
            </a:br>
            <a:br>
              <a:rPr lang="en-US" sz="1300" dirty="0"/>
            </a:br>
            <a:endParaRPr lang="en-US" sz="1300" dirty="0"/>
          </a:p>
        </p:txBody>
      </p:sp>
    </p:spTree>
    <p:extLst>
      <p:ext uri="{BB962C8B-B14F-4D97-AF65-F5344CB8AC3E}">
        <p14:creationId xmlns:p14="http://schemas.microsoft.com/office/powerpoint/2010/main" val="167348044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56"/>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dirty="0">
                <a:latin typeface="Open Sans"/>
                <a:ea typeface="Open Sans"/>
                <a:cs typeface="Open Sans"/>
                <a:sym typeface="Open Sans"/>
              </a:rPr>
              <a:t>Sport Department Update</a:t>
            </a:r>
            <a:endParaRPr dirty="0"/>
          </a:p>
        </p:txBody>
      </p:sp>
      <p:sp>
        <p:nvSpPr>
          <p:cNvPr id="752" name="Google Shape;752;p56"/>
          <p:cNvSpPr txBox="1">
            <a:spLocks noGrp="1"/>
          </p:cNvSpPr>
          <p:nvPr>
            <p:ph type="body" idx="2"/>
          </p:nvPr>
        </p:nvSpPr>
        <p:spPr>
          <a:xfrm>
            <a:off x="1019744" y="1132682"/>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dirty="0">
                <a:solidFill>
                  <a:srgbClr val="D7471F"/>
                </a:solidFill>
                <a:latin typeface="Open Sans"/>
                <a:ea typeface="Open Sans"/>
                <a:cs typeface="Open Sans"/>
                <a:sym typeface="Open Sans"/>
              </a:rPr>
              <a:t>Classification Update</a:t>
            </a:r>
            <a:endParaRPr dirty="0"/>
          </a:p>
        </p:txBody>
      </p:sp>
      <p:sp>
        <p:nvSpPr>
          <p:cNvPr id="753" name="Google Shape;753;p56"/>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71</a:t>
            </a:fld>
            <a:endParaRPr>
              <a:solidFill>
                <a:srgbClr val="FFFFFF"/>
              </a:solidFill>
            </a:endParaRPr>
          </a:p>
        </p:txBody>
      </p:sp>
      <p:pic>
        <p:nvPicPr>
          <p:cNvPr id="754" name="Google Shape;754;p56"/>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sp>
        <p:nvSpPr>
          <p:cNvPr id="757" name="Google Shape;757;p56"/>
          <p:cNvSpPr txBox="1">
            <a:spLocks noGrp="1"/>
          </p:cNvSpPr>
          <p:nvPr>
            <p:ph type="body" idx="2"/>
          </p:nvPr>
        </p:nvSpPr>
        <p:spPr>
          <a:xfrm>
            <a:off x="7065964" y="4084639"/>
            <a:ext cx="2274887"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Stewart Evans </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grpSp>
        <p:nvGrpSpPr>
          <p:cNvPr id="760" name="Google Shape;760;p56"/>
          <p:cNvGrpSpPr/>
          <p:nvPr/>
        </p:nvGrpSpPr>
        <p:grpSpPr>
          <a:xfrm>
            <a:off x="7677150" y="2757489"/>
            <a:ext cx="941388" cy="1225550"/>
            <a:chOff x="590250" y="244200"/>
            <a:chExt cx="407975" cy="532174"/>
          </a:xfrm>
        </p:grpSpPr>
        <p:sp>
          <p:nvSpPr>
            <p:cNvPr id="761" name="Google Shape;761;p56"/>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56"/>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56"/>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56"/>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56"/>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56"/>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56"/>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56"/>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56"/>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56"/>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56"/>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56"/>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56"/>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56"/>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28" name="Picture 27" descr="Graphical user interface, application&#10;&#10;Description automatically generated">
            <a:extLst>
              <a:ext uri="{FF2B5EF4-FFF2-40B4-BE49-F238E27FC236}">
                <a16:creationId xmlns:a16="http://schemas.microsoft.com/office/drawing/2014/main" id="{9ECE1A9B-DC01-C148-ADEE-36786600E992}"/>
              </a:ext>
            </a:extLst>
          </p:cNvPr>
          <p:cNvPicPr>
            <a:picLocks noChangeAspect="1"/>
          </p:cNvPicPr>
          <p:nvPr/>
        </p:nvPicPr>
        <p:blipFill>
          <a:blip r:embed="rId4"/>
          <a:stretch>
            <a:fillRect/>
          </a:stretch>
        </p:blipFill>
        <p:spPr>
          <a:xfrm>
            <a:off x="236459" y="1847846"/>
            <a:ext cx="4465639" cy="2744889"/>
          </a:xfrm>
          <a:prstGeom prst="rect">
            <a:avLst/>
          </a:prstGeom>
        </p:spPr>
      </p:pic>
      <p:pic>
        <p:nvPicPr>
          <p:cNvPr id="30" name="Picture 29" descr="Graphical user interface, application, Teams&#10;&#10;Description automatically generated">
            <a:extLst>
              <a:ext uri="{FF2B5EF4-FFF2-40B4-BE49-F238E27FC236}">
                <a16:creationId xmlns:a16="http://schemas.microsoft.com/office/drawing/2014/main" id="{94F69259-F632-C24B-93E6-43C30DDD2446}"/>
              </a:ext>
            </a:extLst>
          </p:cNvPr>
          <p:cNvPicPr>
            <a:picLocks noChangeAspect="1"/>
          </p:cNvPicPr>
          <p:nvPr/>
        </p:nvPicPr>
        <p:blipFill>
          <a:blip r:embed="rId5"/>
          <a:stretch>
            <a:fillRect/>
          </a:stretch>
        </p:blipFill>
        <p:spPr>
          <a:xfrm>
            <a:off x="4794561" y="1847846"/>
            <a:ext cx="4232013" cy="2874168"/>
          </a:xfrm>
          <a:prstGeom prst="rect">
            <a:avLst/>
          </a:prstGeom>
        </p:spPr>
      </p:pic>
    </p:spTree>
    <p:extLst>
      <p:ext uri="{BB962C8B-B14F-4D97-AF65-F5344CB8AC3E}">
        <p14:creationId xmlns:p14="http://schemas.microsoft.com/office/powerpoint/2010/main" val="2809264229"/>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56"/>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752" name="Google Shape;752;p56"/>
          <p:cNvSpPr txBox="1">
            <a:spLocks noGrp="1"/>
          </p:cNvSpPr>
          <p:nvPr>
            <p:ph type="body" idx="2"/>
          </p:nvPr>
        </p:nvSpPr>
        <p:spPr>
          <a:xfrm>
            <a:off x="1101726" y="1123273"/>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dirty="0">
                <a:solidFill>
                  <a:srgbClr val="D7471F"/>
                </a:solidFill>
                <a:latin typeface="Open Sans"/>
                <a:ea typeface="Open Sans"/>
                <a:cs typeface="Open Sans"/>
                <a:sym typeface="Open Sans"/>
              </a:rPr>
              <a:t>Classification Update</a:t>
            </a:r>
            <a:endParaRPr dirty="0"/>
          </a:p>
        </p:txBody>
      </p:sp>
      <p:sp>
        <p:nvSpPr>
          <p:cNvPr id="753" name="Google Shape;753;p56"/>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72</a:t>
            </a:fld>
            <a:endParaRPr>
              <a:solidFill>
                <a:srgbClr val="FFFFFF"/>
              </a:solidFill>
            </a:endParaRPr>
          </a:p>
        </p:txBody>
      </p:sp>
      <p:pic>
        <p:nvPicPr>
          <p:cNvPr id="754" name="Google Shape;754;p56"/>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sp>
        <p:nvSpPr>
          <p:cNvPr id="757" name="Google Shape;757;p56"/>
          <p:cNvSpPr txBox="1">
            <a:spLocks noGrp="1"/>
          </p:cNvSpPr>
          <p:nvPr>
            <p:ph type="body" idx="2"/>
          </p:nvPr>
        </p:nvSpPr>
        <p:spPr>
          <a:xfrm>
            <a:off x="7065964" y="4084639"/>
            <a:ext cx="2274887"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Stewart Evans </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pic>
        <p:nvPicPr>
          <p:cNvPr id="31" name="Picture 30" descr="Graphical user interface, text, application&#10;&#10;Description automatically generated">
            <a:extLst>
              <a:ext uri="{FF2B5EF4-FFF2-40B4-BE49-F238E27FC236}">
                <a16:creationId xmlns:a16="http://schemas.microsoft.com/office/drawing/2014/main" id="{59B2EDDB-6CC9-184C-86BA-22F0AD53A19D}"/>
              </a:ext>
            </a:extLst>
          </p:cNvPr>
          <p:cNvPicPr>
            <a:picLocks noChangeAspect="1"/>
          </p:cNvPicPr>
          <p:nvPr/>
        </p:nvPicPr>
        <p:blipFill>
          <a:blip r:embed="rId4"/>
          <a:stretch>
            <a:fillRect/>
          </a:stretch>
        </p:blipFill>
        <p:spPr>
          <a:xfrm>
            <a:off x="478971" y="1605732"/>
            <a:ext cx="3806959" cy="2828016"/>
          </a:xfrm>
          <a:prstGeom prst="rect">
            <a:avLst/>
          </a:prstGeom>
        </p:spPr>
      </p:pic>
      <p:pic>
        <p:nvPicPr>
          <p:cNvPr id="34" name="Picture 33" descr="Graphical user interface&#10;&#10;Description automatically generated with medium confidence">
            <a:extLst>
              <a:ext uri="{FF2B5EF4-FFF2-40B4-BE49-F238E27FC236}">
                <a16:creationId xmlns:a16="http://schemas.microsoft.com/office/drawing/2014/main" id="{D2F464FC-191B-AE47-A41C-46B93700C0B0}"/>
              </a:ext>
            </a:extLst>
          </p:cNvPr>
          <p:cNvPicPr>
            <a:picLocks noChangeAspect="1"/>
          </p:cNvPicPr>
          <p:nvPr/>
        </p:nvPicPr>
        <p:blipFill>
          <a:blip r:embed="rId5"/>
          <a:stretch>
            <a:fillRect/>
          </a:stretch>
        </p:blipFill>
        <p:spPr>
          <a:xfrm>
            <a:off x="4511720" y="1598346"/>
            <a:ext cx="4341407" cy="2871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58"/>
          <p:cNvSpPr/>
          <p:nvPr/>
        </p:nvSpPr>
        <p:spPr>
          <a:xfrm>
            <a:off x="6432550" y="1992314"/>
            <a:ext cx="2711450" cy="2738437"/>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81" name="Google Shape;781;p58"/>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782" name="Google Shape;782;p58"/>
          <p:cNvSpPr txBox="1">
            <a:spLocks noGrp="1"/>
          </p:cNvSpPr>
          <p:nvPr>
            <p:ph type="body" idx="2"/>
          </p:nvPr>
        </p:nvSpPr>
        <p:spPr>
          <a:xfrm>
            <a:off x="1101725" y="1243014"/>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Classification Update</a:t>
            </a:r>
            <a:endParaRPr/>
          </a:p>
        </p:txBody>
      </p:sp>
      <p:sp>
        <p:nvSpPr>
          <p:cNvPr id="783" name="Google Shape;783;p58"/>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73</a:t>
            </a:fld>
            <a:endParaRPr>
              <a:solidFill>
                <a:srgbClr val="FFFFFF"/>
              </a:solidFill>
            </a:endParaRPr>
          </a:p>
        </p:txBody>
      </p:sp>
      <p:pic>
        <p:nvPicPr>
          <p:cNvPr id="784" name="Google Shape;784;p58"/>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785" name="Google Shape;785;p58"/>
          <p:cNvCxnSpPr/>
          <p:nvPr/>
        </p:nvCxnSpPr>
        <p:spPr>
          <a:xfrm flipH="1">
            <a:off x="5070476" y="2030414"/>
            <a:ext cx="568325" cy="2700337"/>
          </a:xfrm>
          <a:prstGeom prst="straightConnector1">
            <a:avLst/>
          </a:prstGeom>
          <a:noFill/>
          <a:ln w="28575" cap="flat" cmpd="sng">
            <a:solidFill>
              <a:srgbClr val="D7471F"/>
            </a:solidFill>
            <a:prstDash val="dot"/>
            <a:round/>
            <a:headEnd type="none" w="sm" len="sm"/>
            <a:tailEnd type="none" w="sm" len="sm"/>
          </a:ln>
        </p:spPr>
      </p:cxnSp>
      <p:sp>
        <p:nvSpPr>
          <p:cNvPr id="786" name="Google Shape;786;p58"/>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787" name="Google Shape;787;p58"/>
          <p:cNvSpPr txBox="1">
            <a:spLocks noGrp="1"/>
          </p:cNvSpPr>
          <p:nvPr>
            <p:ph type="body" idx="2"/>
          </p:nvPr>
        </p:nvSpPr>
        <p:spPr>
          <a:xfrm>
            <a:off x="7065964" y="4084639"/>
            <a:ext cx="2274887"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Stewart Evans </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788" name="Google Shape;788;p58"/>
          <p:cNvCxnSpPr/>
          <p:nvPr/>
        </p:nvCxnSpPr>
        <p:spPr>
          <a:xfrm rot="10800000" flipH="1">
            <a:off x="7875589"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pic>
        <p:nvPicPr>
          <p:cNvPr id="789" name="Google Shape;789;p58"/>
          <p:cNvPicPr preferRelativeResize="0"/>
          <p:nvPr/>
        </p:nvPicPr>
        <p:blipFill rotWithShape="1">
          <a:blip r:embed="rId4">
            <a:alphaModFix/>
          </a:blip>
          <a:srcRect/>
          <a:stretch/>
        </p:blipFill>
        <p:spPr>
          <a:xfrm>
            <a:off x="5422900" y="1993901"/>
            <a:ext cx="2006600" cy="2736850"/>
          </a:xfrm>
          <a:prstGeom prst="rect">
            <a:avLst/>
          </a:prstGeom>
          <a:noFill/>
          <a:ln>
            <a:noFill/>
          </a:ln>
        </p:spPr>
      </p:pic>
      <p:grpSp>
        <p:nvGrpSpPr>
          <p:cNvPr id="790" name="Google Shape;790;p58"/>
          <p:cNvGrpSpPr/>
          <p:nvPr/>
        </p:nvGrpSpPr>
        <p:grpSpPr>
          <a:xfrm>
            <a:off x="7677150" y="2757489"/>
            <a:ext cx="941388" cy="1225550"/>
            <a:chOff x="590250" y="244200"/>
            <a:chExt cx="407975" cy="532174"/>
          </a:xfrm>
        </p:grpSpPr>
        <p:sp>
          <p:nvSpPr>
            <p:cNvPr id="791" name="Google Shape;791;p58"/>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58"/>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58"/>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58"/>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58"/>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58"/>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58"/>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58"/>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58"/>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58"/>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58"/>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58"/>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58"/>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58"/>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05" name="Google Shape;805;p58"/>
          <p:cNvSpPr txBox="1">
            <a:spLocks noGrp="1"/>
          </p:cNvSpPr>
          <p:nvPr>
            <p:ph type="body" idx="2"/>
          </p:nvPr>
        </p:nvSpPr>
        <p:spPr>
          <a:xfrm>
            <a:off x="847925" y="2957596"/>
            <a:ext cx="3995700" cy="807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000"/>
              <a:buNone/>
            </a:pPr>
            <a:r>
              <a:rPr lang="en-US" sz="3100">
                <a:solidFill>
                  <a:srgbClr val="00AFEC"/>
                </a:solidFill>
              </a:rPr>
              <a:t>Any Questions?</a:t>
            </a:r>
            <a:endParaRPr sz="3100">
              <a:solidFill>
                <a:srgbClr val="00AFEC"/>
              </a:solidFill>
            </a:endParaRPr>
          </a:p>
          <a:p>
            <a:pPr marL="0" lvl="0" indent="0" algn="ctr" rtl="0">
              <a:lnSpc>
                <a:spcPct val="100000"/>
              </a:lnSpc>
              <a:spcBef>
                <a:spcPts val="0"/>
              </a:spcBef>
              <a:spcAft>
                <a:spcPts val="0"/>
              </a:spcAft>
              <a:buSzPts val="2200"/>
              <a:buNone/>
            </a:pPr>
            <a:endParaRPr sz="2200"/>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59"/>
          <p:cNvSpPr/>
          <p:nvPr/>
        </p:nvSpPr>
        <p:spPr>
          <a:xfrm>
            <a:off x="6811964" y="2003426"/>
            <a:ext cx="2536825" cy="2679700"/>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11" name="Google Shape;811;p59"/>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812" name="Google Shape;812;p59"/>
          <p:cNvSpPr txBox="1">
            <a:spLocks noGrp="1"/>
          </p:cNvSpPr>
          <p:nvPr>
            <p:ph type="body" idx="2"/>
          </p:nvPr>
        </p:nvSpPr>
        <p:spPr>
          <a:xfrm>
            <a:off x="1101725" y="1220789"/>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Anti-Doping Update</a:t>
            </a:r>
            <a:endParaRPr/>
          </a:p>
        </p:txBody>
      </p:sp>
      <p:sp>
        <p:nvSpPr>
          <p:cNvPr id="813" name="Google Shape;813;p59"/>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74</a:t>
            </a:fld>
            <a:endParaRPr>
              <a:solidFill>
                <a:srgbClr val="FFFFFF"/>
              </a:solidFill>
            </a:endParaRPr>
          </a:p>
        </p:txBody>
      </p:sp>
      <p:pic>
        <p:nvPicPr>
          <p:cNvPr id="814" name="Google Shape;814;p59"/>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815" name="Google Shape;815;p59"/>
          <p:cNvCxnSpPr/>
          <p:nvPr/>
        </p:nvCxnSpPr>
        <p:spPr>
          <a:xfrm flipH="1">
            <a:off x="4887914" y="2019300"/>
            <a:ext cx="568325" cy="2584450"/>
          </a:xfrm>
          <a:prstGeom prst="straightConnector1">
            <a:avLst/>
          </a:prstGeom>
          <a:noFill/>
          <a:ln w="28575" cap="flat" cmpd="sng">
            <a:solidFill>
              <a:srgbClr val="D7471F"/>
            </a:solidFill>
            <a:prstDash val="dot"/>
            <a:round/>
            <a:headEnd type="none" w="sm" len="sm"/>
            <a:tailEnd type="none" w="sm" len="sm"/>
          </a:ln>
        </p:spPr>
      </p:cxnSp>
      <p:sp>
        <p:nvSpPr>
          <p:cNvPr id="816" name="Google Shape;816;p59"/>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817" name="Google Shape;817;p59"/>
          <p:cNvSpPr txBox="1">
            <a:spLocks noGrp="1"/>
          </p:cNvSpPr>
          <p:nvPr>
            <p:ph type="body" idx="2"/>
          </p:nvPr>
        </p:nvSpPr>
        <p:spPr>
          <a:xfrm>
            <a:off x="7170738" y="4084639"/>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Graham Arthur</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818" name="Google Shape;818;p59"/>
          <p:cNvCxnSpPr/>
          <p:nvPr/>
        </p:nvCxnSpPr>
        <p:spPr>
          <a:xfrm rot="10800000" flipH="1">
            <a:off x="7907338"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pic>
        <p:nvPicPr>
          <p:cNvPr id="819" name="Google Shape;819;p59"/>
          <p:cNvPicPr preferRelativeResize="0"/>
          <p:nvPr/>
        </p:nvPicPr>
        <p:blipFill rotWithShape="1">
          <a:blip r:embed="rId4">
            <a:alphaModFix/>
          </a:blip>
          <a:srcRect/>
          <a:stretch/>
        </p:blipFill>
        <p:spPr>
          <a:xfrm>
            <a:off x="5106988" y="2001839"/>
            <a:ext cx="2400300" cy="2676525"/>
          </a:xfrm>
          <a:prstGeom prst="rect">
            <a:avLst/>
          </a:prstGeom>
          <a:noFill/>
          <a:ln>
            <a:noFill/>
          </a:ln>
        </p:spPr>
      </p:pic>
      <p:sp>
        <p:nvSpPr>
          <p:cNvPr id="820" name="Google Shape;820;p59"/>
          <p:cNvSpPr txBox="1">
            <a:spLocks noGrp="1"/>
          </p:cNvSpPr>
          <p:nvPr>
            <p:ph type="body" idx="2"/>
          </p:nvPr>
        </p:nvSpPr>
        <p:spPr>
          <a:xfrm>
            <a:off x="689326" y="1698625"/>
            <a:ext cx="4309800" cy="2493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en-US" sz="2000" i="1"/>
              <a:t>Anti-doping plans focus on the World Cup 2022.</a:t>
            </a:r>
            <a:endParaRPr sz="2000" i="1"/>
          </a:p>
          <a:p>
            <a:pPr marL="457200" lvl="0" indent="-355600" algn="l" rtl="0">
              <a:lnSpc>
                <a:spcPct val="115000"/>
              </a:lnSpc>
              <a:spcBef>
                <a:spcPts val="0"/>
              </a:spcBef>
              <a:spcAft>
                <a:spcPts val="0"/>
              </a:spcAft>
              <a:buSzPts val="2000"/>
              <a:buChar char="▸"/>
            </a:pPr>
            <a:r>
              <a:rPr lang="en-US" sz="2000" i="1"/>
              <a:t> A brief to qualifying nations will be sent in January 2022 containing an information package and a communications plan. The key contacts for the qualifying nations will be an important part of this plan.</a:t>
            </a:r>
            <a:endParaRPr sz="2000"/>
          </a:p>
        </p:txBody>
      </p:sp>
      <p:grpSp>
        <p:nvGrpSpPr>
          <p:cNvPr id="821" name="Google Shape;821;p59"/>
          <p:cNvGrpSpPr/>
          <p:nvPr/>
        </p:nvGrpSpPr>
        <p:grpSpPr>
          <a:xfrm>
            <a:off x="7677150" y="2757489"/>
            <a:ext cx="998538" cy="1225550"/>
            <a:chOff x="590250" y="244200"/>
            <a:chExt cx="407975" cy="532174"/>
          </a:xfrm>
        </p:grpSpPr>
        <p:sp>
          <p:nvSpPr>
            <p:cNvPr id="822" name="Google Shape;822;p59"/>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59"/>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59"/>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59"/>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59"/>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59"/>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59"/>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59"/>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59"/>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59"/>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59"/>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59"/>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59"/>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59"/>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fd8ef8d534_0_1"/>
          <p:cNvSpPr/>
          <p:nvPr/>
        </p:nvSpPr>
        <p:spPr>
          <a:xfrm>
            <a:off x="6811964" y="2003426"/>
            <a:ext cx="2536800" cy="2679600"/>
          </a:xfrm>
          <a:prstGeom prst="rect">
            <a:avLst/>
          </a:prstGeom>
          <a:solidFill>
            <a:srgbClr val="0092D2">
              <a:alpha val="552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41" name="Google Shape;841;gfd8ef8d534_0_1"/>
          <p:cNvSpPr txBox="1">
            <a:spLocks noGrp="1"/>
          </p:cNvSpPr>
          <p:nvPr>
            <p:ph type="title"/>
          </p:nvPr>
        </p:nvSpPr>
        <p:spPr>
          <a:xfrm>
            <a:off x="1101726" y="273051"/>
            <a:ext cx="75741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842" name="Google Shape;842;gfd8ef8d534_0_1"/>
          <p:cNvSpPr txBox="1">
            <a:spLocks noGrp="1"/>
          </p:cNvSpPr>
          <p:nvPr>
            <p:ph type="body" idx="2"/>
          </p:nvPr>
        </p:nvSpPr>
        <p:spPr>
          <a:xfrm>
            <a:off x="1101725" y="1220789"/>
            <a:ext cx="5248200" cy="51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Anti-Doping Update</a:t>
            </a:r>
            <a:endParaRPr/>
          </a:p>
        </p:txBody>
      </p:sp>
      <p:sp>
        <p:nvSpPr>
          <p:cNvPr id="843" name="Google Shape;843;gfd8ef8d534_0_1"/>
          <p:cNvSpPr txBox="1">
            <a:spLocks noGrp="1"/>
          </p:cNvSpPr>
          <p:nvPr>
            <p:ph type="sldNum" idx="12"/>
          </p:nvPr>
        </p:nvSpPr>
        <p:spPr>
          <a:xfrm>
            <a:off x="1" y="0"/>
            <a:ext cx="595200" cy="7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75</a:t>
            </a:fld>
            <a:endParaRPr>
              <a:solidFill>
                <a:srgbClr val="FFFFFF"/>
              </a:solidFill>
            </a:endParaRPr>
          </a:p>
        </p:txBody>
      </p:sp>
      <p:pic>
        <p:nvPicPr>
          <p:cNvPr id="844" name="Google Shape;844;gfd8ef8d534_0_1"/>
          <p:cNvPicPr preferRelativeResize="0"/>
          <p:nvPr/>
        </p:nvPicPr>
        <p:blipFill rotWithShape="1">
          <a:blip r:embed="rId3">
            <a:alphaModFix/>
          </a:blip>
          <a:srcRect r="38875" b="42964"/>
          <a:stretch/>
        </p:blipFill>
        <p:spPr>
          <a:xfrm>
            <a:off x="8175626" y="301626"/>
            <a:ext cx="854074" cy="690564"/>
          </a:xfrm>
          <a:prstGeom prst="rect">
            <a:avLst/>
          </a:prstGeom>
          <a:noFill/>
          <a:ln>
            <a:noFill/>
          </a:ln>
        </p:spPr>
      </p:pic>
      <p:cxnSp>
        <p:nvCxnSpPr>
          <p:cNvPr id="845" name="Google Shape;845;gfd8ef8d534_0_1"/>
          <p:cNvCxnSpPr/>
          <p:nvPr/>
        </p:nvCxnSpPr>
        <p:spPr>
          <a:xfrm flipH="1">
            <a:off x="4888039" y="2019300"/>
            <a:ext cx="568200" cy="2584500"/>
          </a:xfrm>
          <a:prstGeom prst="straightConnector1">
            <a:avLst/>
          </a:prstGeom>
          <a:noFill/>
          <a:ln w="28575" cap="flat" cmpd="sng">
            <a:solidFill>
              <a:srgbClr val="D7471F"/>
            </a:solidFill>
            <a:prstDash val="dot"/>
            <a:round/>
            <a:headEnd type="none" w="sm" len="sm"/>
            <a:tailEnd type="none" w="sm" len="sm"/>
          </a:ln>
        </p:spPr>
      </p:cxnSp>
      <p:sp>
        <p:nvSpPr>
          <p:cNvPr id="846" name="Google Shape;846;gfd8ef8d534_0_1"/>
          <p:cNvSpPr txBox="1">
            <a:spLocks noGrp="1"/>
          </p:cNvSpPr>
          <p:nvPr>
            <p:ph type="body" idx="2"/>
          </p:nvPr>
        </p:nvSpPr>
        <p:spPr>
          <a:xfrm>
            <a:off x="7446964" y="1971676"/>
            <a:ext cx="1616100" cy="95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847" name="Google Shape;847;gfd8ef8d534_0_1"/>
          <p:cNvSpPr txBox="1">
            <a:spLocks noGrp="1"/>
          </p:cNvSpPr>
          <p:nvPr>
            <p:ph type="body" idx="2"/>
          </p:nvPr>
        </p:nvSpPr>
        <p:spPr>
          <a:xfrm>
            <a:off x="7170738" y="4084639"/>
            <a:ext cx="1992300" cy="377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Graham Arthur</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848" name="Google Shape;848;gfd8ef8d534_0_1"/>
          <p:cNvCxnSpPr/>
          <p:nvPr/>
        </p:nvCxnSpPr>
        <p:spPr>
          <a:xfrm rot="10800000" flipH="1">
            <a:off x="7907338" y="4016339"/>
            <a:ext cx="558900" cy="4800"/>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20"/>
              </a:srgbClr>
            </a:outerShdw>
          </a:effectLst>
        </p:spPr>
      </p:cxnSp>
      <p:pic>
        <p:nvPicPr>
          <p:cNvPr id="849" name="Google Shape;849;gfd8ef8d534_0_1"/>
          <p:cNvPicPr preferRelativeResize="0"/>
          <p:nvPr/>
        </p:nvPicPr>
        <p:blipFill rotWithShape="1">
          <a:blip r:embed="rId4">
            <a:alphaModFix/>
          </a:blip>
          <a:srcRect/>
          <a:stretch/>
        </p:blipFill>
        <p:spPr>
          <a:xfrm>
            <a:off x="5106988" y="2001839"/>
            <a:ext cx="2400300" cy="2676525"/>
          </a:xfrm>
          <a:prstGeom prst="rect">
            <a:avLst/>
          </a:prstGeom>
          <a:noFill/>
          <a:ln>
            <a:noFill/>
          </a:ln>
        </p:spPr>
      </p:pic>
      <p:sp>
        <p:nvSpPr>
          <p:cNvPr id="850" name="Google Shape;850;gfd8ef8d534_0_1"/>
          <p:cNvSpPr txBox="1">
            <a:spLocks noGrp="1"/>
          </p:cNvSpPr>
          <p:nvPr>
            <p:ph type="body" idx="2"/>
          </p:nvPr>
        </p:nvSpPr>
        <p:spPr>
          <a:xfrm>
            <a:off x="821900" y="1698625"/>
            <a:ext cx="4177200" cy="24939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
            </a:pPr>
            <a:r>
              <a:rPr lang="en-US" sz="2200" i="1"/>
              <a:t>The information package will provide qualifying nations with key advice concerning core matters including the use of medications by players; supplement and nutrition risk awareness; and the Doping Control process.</a:t>
            </a:r>
            <a:endParaRPr sz="2200" i="1"/>
          </a:p>
        </p:txBody>
      </p:sp>
      <p:grpSp>
        <p:nvGrpSpPr>
          <p:cNvPr id="851" name="Google Shape;851;gfd8ef8d534_0_1"/>
          <p:cNvGrpSpPr/>
          <p:nvPr/>
        </p:nvGrpSpPr>
        <p:grpSpPr>
          <a:xfrm>
            <a:off x="7677122" y="2757486"/>
            <a:ext cx="998274" cy="1225200"/>
            <a:chOff x="590250" y="244200"/>
            <a:chExt cx="407875" cy="532025"/>
          </a:xfrm>
        </p:grpSpPr>
        <p:sp>
          <p:nvSpPr>
            <p:cNvPr id="852" name="Google Shape;852;gfd8ef8d534_0_1"/>
            <p:cNvSpPr/>
            <p:nvPr/>
          </p:nvSpPr>
          <p:spPr>
            <a:xfrm>
              <a:off x="623125" y="313625"/>
              <a:ext cx="375000" cy="462600"/>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gfd8ef8d534_0_1"/>
            <p:cNvSpPr/>
            <p:nvPr/>
          </p:nvSpPr>
          <p:spPr>
            <a:xfrm>
              <a:off x="590250" y="269775"/>
              <a:ext cx="377400" cy="462900"/>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gfd8ef8d534_0_1"/>
            <p:cNvSpPr/>
            <p:nvPr/>
          </p:nvSpPr>
          <p:spPr>
            <a:xfrm>
              <a:off x="796650" y="274025"/>
              <a:ext cx="45000" cy="450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gfd8ef8d534_0_1"/>
            <p:cNvSpPr/>
            <p:nvPr/>
          </p:nvSpPr>
          <p:spPr>
            <a:xfrm>
              <a:off x="713850" y="274025"/>
              <a:ext cx="45000" cy="450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gfd8ef8d534_0_1"/>
            <p:cNvSpPr/>
            <p:nvPr/>
          </p:nvSpPr>
          <p:spPr>
            <a:xfrm>
              <a:off x="631050" y="274025"/>
              <a:ext cx="45000" cy="450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gfd8ef8d534_0_1"/>
            <p:cNvSpPr/>
            <p:nvPr/>
          </p:nvSpPr>
          <p:spPr>
            <a:xfrm>
              <a:off x="649925" y="590050"/>
              <a:ext cx="134100" cy="0"/>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gfd8ef8d534_0_1"/>
            <p:cNvSpPr/>
            <p:nvPr/>
          </p:nvSpPr>
          <p:spPr>
            <a:xfrm>
              <a:off x="649925" y="534625"/>
              <a:ext cx="255600" cy="0"/>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gfd8ef8d534_0_1"/>
            <p:cNvSpPr/>
            <p:nvPr/>
          </p:nvSpPr>
          <p:spPr>
            <a:xfrm>
              <a:off x="649925" y="479825"/>
              <a:ext cx="255600" cy="0"/>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gfd8ef8d534_0_1"/>
            <p:cNvSpPr/>
            <p:nvPr/>
          </p:nvSpPr>
          <p:spPr>
            <a:xfrm>
              <a:off x="649925" y="424425"/>
              <a:ext cx="255600" cy="0"/>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gfd8ef8d534_0_1"/>
            <p:cNvSpPr/>
            <p:nvPr/>
          </p:nvSpPr>
          <p:spPr>
            <a:xfrm>
              <a:off x="879475" y="274025"/>
              <a:ext cx="45000" cy="450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gfd8ef8d534_0_1"/>
            <p:cNvSpPr/>
            <p:nvPr/>
          </p:nvSpPr>
          <p:spPr>
            <a:xfrm>
              <a:off x="654800" y="244200"/>
              <a:ext cx="0" cy="51300"/>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gfd8ef8d534_0_1"/>
            <p:cNvSpPr/>
            <p:nvPr/>
          </p:nvSpPr>
          <p:spPr>
            <a:xfrm>
              <a:off x="737600" y="244200"/>
              <a:ext cx="0" cy="51300"/>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gfd8ef8d534_0_1"/>
            <p:cNvSpPr/>
            <p:nvPr/>
          </p:nvSpPr>
          <p:spPr>
            <a:xfrm>
              <a:off x="820400" y="244200"/>
              <a:ext cx="0" cy="51300"/>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gfd8ef8d534_0_1"/>
            <p:cNvSpPr/>
            <p:nvPr/>
          </p:nvSpPr>
          <p:spPr>
            <a:xfrm>
              <a:off x="903225" y="244200"/>
              <a:ext cx="0" cy="51300"/>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fd8ef8d534_0_30"/>
          <p:cNvSpPr/>
          <p:nvPr/>
        </p:nvSpPr>
        <p:spPr>
          <a:xfrm>
            <a:off x="6811964" y="2003426"/>
            <a:ext cx="2536800" cy="2679600"/>
          </a:xfrm>
          <a:prstGeom prst="rect">
            <a:avLst/>
          </a:prstGeom>
          <a:solidFill>
            <a:srgbClr val="0092D2">
              <a:alpha val="552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71" name="Google Shape;871;gfd8ef8d534_0_30"/>
          <p:cNvSpPr txBox="1">
            <a:spLocks noGrp="1"/>
          </p:cNvSpPr>
          <p:nvPr>
            <p:ph type="title"/>
          </p:nvPr>
        </p:nvSpPr>
        <p:spPr>
          <a:xfrm>
            <a:off x="1101726" y="273051"/>
            <a:ext cx="75741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872" name="Google Shape;872;gfd8ef8d534_0_30"/>
          <p:cNvSpPr txBox="1">
            <a:spLocks noGrp="1"/>
          </p:cNvSpPr>
          <p:nvPr>
            <p:ph type="body" idx="2"/>
          </p:nvPr>
        </p:nvSpPr>
        <p:spPr>
          <a:xfrm>
            <a:off x="1101725" y="1220789"/>
            <a:ext cx="5248200" cy="51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Anti-Doping Update</a:t>
            </a:r>
            <a:endParaRPr/>
          </a:p>
        </p:txBody>
      </p:sp>
      <p:sp>
        <p:nvSpPr>
          <p:cNvPr id="873" name="Google Shape;873;gfd8ef8d534_0_30"/>
          <p:cNvSpPr txBox="1">
            <a:spLocks noGrp="1"/>
          </p:cNvSpPr>
          <p:nvPr>
            <p:ph type="sldNum" idx="12"/>
          </p:nvPr>
        </p:nvSpPr>
        <p:spPr>
          <a:xfrm>
            <a:off x="1" y="0"/>
            <a:ext cx="595200" cy="7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76</a:t>
            </a:fld>
            <a:endParaRPr>
              <a:solidFill>
                <a:srgbClr val="FFFFFF"/>
              </a:solidFill>
            </a:endParaRPr>
          </a:p>
        </p:txBody>
      </p:sp>
      <p:pic>
        <p:nvPicPr>
          <p:cNvPr id="874" name="Google Shape;874;gfd8ef8d534_0_30"/>
          <p:cNvPicPr preferRelativeResize="0"/>
          <p:nvPr/>
        </p:nvPicPr>
        <p:blipFill rotWithShape="1">
          <a:blip r:embed="rId3">
            <a:alphaModFix/>
          </a:blip>
          <a:srcRect r="38875" b="42964"/>
          <a:stretch/>
        </p:blipFill>
        <p:spPr>
          <a:xfrm>
            <a:off x="8175626" y="301626"/>
            <a:ext cx="854074" cy="690564"/>
          </a:xfrm>
          <a:prstGeom prst="rect">
            <a:avLst/>
          </a:prstGeom>
          <a:noFill/>
          <a:ln>
            <a:noFill/>
          </a:ln>
        </p:spPr>
      </p:pic>
      <p:cxnSp>
        <p:nvCxnSpPr>
          <p:cNvPr id="875" name="Google Shape;875;gfd8ef8d534_0_30"/>
          <p:cNvCxnSpPr/>
          <p:nvPr/>
        </p:nvCxnSpPr>
        <p:spPr>
          <a:xfrm flipH="1">
            <a:off x="4888039" y="2019300"/>
            <a:ext cx="568200" cy="2584500"/>
          </a:xfrm>
          <a:prstGeom prst="straightConnector1">
            <a:avLst/>
          </a:prstGeom>
          <a:noFill/>
          <a:ln w="28575" cap="flat" cmpd="sng">
            <a:solidFill>
              <a:srgbClr val="D7471F"/>
            </a:solidFill>
            <a:prstDash val="dot"/>
            <a:round/>
            <a:headEnd type="none" w="sm" len="sm"/>
            <a:tailEnd type="none" w="sm" len="sm"/>
          </a:ln>
        </p:spPr>
      </p:cxnSp>
      <p:sp>
        <p:nvSpPr>
          <p:cNvPr id="876" name="Google Shape;876;gfd8ef8d534_0_30"/>
          <p:cNvSpPr txBox="1">
            <a:spLocks noGrp="1"/>
          </p:cNvSpPr>
          <p:nvPr>
            <p:ph type="body" idx="2"/>
          </p:nvPr>
        </p:nvSpPr>
        <p:spPr>
          <a:xfrm>
            <a:off x="7446964" y="1971676"/>
            <a:ext cx="1616100" cy="95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877" name="Google Shape;877;gfd8ef8d534_0_30"/>
          <p:cNvSpPr txBox="1">
            <a:spLocks noGrp="1"/>
          </p:cNvSpPr>
          <p:nvPr>
            <p:ph type="body" idx="2"/>
          </p:nvPr>
        </p:nvSpPr>
        <p:spPr>
          <a:xfrm>
            <a:off x="7170738" y="4084639"/>
            <a:ext cx="1992300" cy="377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Graham Arthur</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878" name="Google Shape;878;gfd8ef8d534_0_30"/>
          <p:cNvCxnSpPr/>
          <p:nvPr/>
        </p:nvCxnSpPr>
        <p:spPr>
          <a:xfrm rot="10800000" flipH="1">
            <a:off x="7907338" y="4016339"/>
            <a:ext cx="558900" cy="4800"/>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20"/>
              </a:srgbClr>
            </a:outerShdw>
          </a:effectLst>
        </p:spPr>
      </p:cxnSp>
      <p:pic>
        <p:nvPicPr>
          <p:cNvPr id="879" name="Google Shape;879;gfd8ef8d534_0_30"/>
          <p:cNvPicPr preferRelativeResize="0"/>
          <p:nvPr/>
        </p:nvPicPr>
        <p:blipFill rotWithShape="1">
          <a:blip r:embed="rId4">
            <a:alphaModFix/>
          </a:blip>
          <a:srcRect/>
          <a:stretch/>
        </p:blipFill>
        <p:spPr>
          <a:xfrm>
            <a:off x="5106988" y="2001839"/>
            <a:ext cx="2400300" cy="2676525"/>
          </a:xfrm>
          <a:prstGeom prst="rect">
            <a:avLst/>
          </a:prstGeom>
          <a:noFill/>
          <a:ln>
            <a:noFill/>
          </a:ln>
        </p:spPr>
      </p:pic>
      <p:sp>
        <p:nvSpPr>
          <p:cNvPr id="880" name="Google Shape;880;gfd8ef8d534_0_30"/>
          <p:cNvSpPr txBox="1">
            <a:spLocks noGrp="1"/>
          </p:cNvSpPr>
          <p:nvPr>
            <p:ph type="body" idx="2"/>
          </p:nvPr>
        </p:nvSpPr>
        <p:spPr>
          <a:xfrm>
            <a:off x="702600" y="1698625"/>
            <a:ext cx="4296300" cy="2493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en-US" sz="2000" i="1"/>
              <a:t>The communication plan will encompass key material concerning the introduction of the Doping Control process in 2022. This will include information, practice and guidance regarding the process for obtaining exemptions for the use of medications.</a:t>
            </a:r>
            <a:endParaRPr sz="2000" i="1"/>
          </a:p>
        </p:txBody>
      </p:sp>
      <p:grpSp>
        <p:nvGrpSpPr>
          <p:cNvPr id="881" name="Google Shape;881;gfd8ef8d534_0_30"/>
          <p:cNvGrpSpPr/>
          <p:nvPr/>
        </p:nvGrpSpPr>
        <p:grpSpPr>
          <a:xfrm>
            <a:off x="7677122" y="2757486"/>
            <a:ext cx="998274" cy="1225200"/>
            <a:chOff x="590250" y="244200"/>
            <a:chExt cx="407875" cy="532025"/>
          </a:xfrm>
        </p:grpSpPr>
        <p:sp>
          <p:nvSpPr>
            <p:cNvPr id="882" name="Google Shape;882;gfd8ef8d534_0_30"/>
            <p:cNvSpPr/>
            <p:nvPr/>
          </p:nvSpPr>
          <p:spPr>
            <a:xfrm>
              <a:off x="623125" y="313625"/>
              <a:ext cx="375000" cy="462600"/>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gfd8ef8d534_0_30"/>
            <p:cNvSpPr/>
            <p:nvPr/>
          </p:nvSpPr>
          <p:spPr>
            <a:xfrm>
              <a:off x="590250" y="269775"/>
              <a:ext cx="377400" cy="462900"/>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gfd8ef8d534_0_30"/>
            <p:cNvSpPr/>
            <p:nvPr/>
          </p:nvSpPr>
          <p:spPr>
            <a:xfrm>
              <a:off x="796650" y="274025"/>
              <a:ext cx="45000" cy="450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gfd8ef8d534_0_30"/>
            <p:cNvSpPr/>
            <p:nvPr/>
          </p:nvSpPr>
          <p:spPr>
            <a:xfrm>
              <a:off x="713850" y="274025"/>
              <a:ext cx="45000" cy="450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gfd8ef8d534_0_30"/>
            <p:cNvSpPr/>
            <p:nvPr/>
          </p:nvSpPr>
          <p:spPr>
            <a:xfrm>
              <a:off x="631050" y="274025"/>
              <a:ext cx="45000" cy="450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gfd8ef8d534_0_30"/>
            <p:cNvSpPr/>
            <p:nvPr/>
          </p:nvSpPr>
          <p:spPr>
            <a:xfrm>
              <a:off x="649925" y="590050"/>
              <a:ext cx="134100" cy="0"/>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gfd8ef8d534_0_30"/>
            <p:cNvSpPr/>
            <p:nvPr/>
          </p:nvSpPr>
          <p:spPr>
            <a:xfrm>
              <a:off x="649925" y="534625"/>
              <a:ext cx="255600" cy="0"/>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gfd8ef8d534_0_30"/>
            <p:cNvSpPr/>
            <p:nvPr/>
          </p:nvSpPr>
          <p:spPr>
            <a:xfrm>
              <a:off x="649925" y="479825"/>
              <a:ext cx="255600" cy="0"/>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gfd8ef8d534_0_30"/>
            <p:cNvSpPr/>
            <p:nvPr/>
          </p:nvSpPr>
          <p:spPr>
            <a:xfrm>
              <a:off x="649925" y="424425"/>
              <a:ext cx="255600" cy="0"/>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gfd8ef8d534_0_30"/>
            <p:cNvSpPr/>
            <p:nvPr/>
          </p:nvSpPr>
          <p:spPr>
            <a:xfrm>
              <a:off x="879475" y="274025"/>
              <a:ext cx="45000" cy="450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gfd8ef8d534_0_30"/>
            <p:cNvSpPr/>
            <p:nvPr/>
          </p:nvSpPr>
          <p:spPr>
            <a:xfrm>
              <a:off x="654800" y="244200"/>
              <a:ext cx="0" cy="51300"/>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gfd8ef8d534_0_30"/>
            <p:cNvSpPr/>
            <p:nvPr/>
          </p:nvSpPr>
          <p:spPr>
            <a:xfrm>
              <a:off x="737600" y="244200"/>
              <a:ext cx="0" cy="51300"/>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gfd8ef8d534_0_30"/>
            <p:cNvSpPr/>
            <p:nvPr/>
          </p:nvSpPr>
          <p:spPr>
            <a:xfrm>
              <a:off x="820400" y="244200"/>
              <a:ext cx="0" cy="51300"/>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gfd8ef8d534_0_30"/>
            <p:cNvSpPr/>
            <p:nvPr/>
          </p:nvSpPr>
          <p:spPr>
            <a:xfrm>
              <a:off x="903225" y="244200"/>
              <a:ext cx="0" cy="51300"/>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60"/>
          <p:cNvSpPr/>
          <p:nvPr/>
        </p:nvSpPr>
        <p:spPr>
          <a:xfrm>
            <a:off x="6811964" y="2003426"/>
            <a:ext cx="2536825" cy="2679700"/>
          </a:xfrm>
          <a:prstGeom prst="rect">
            <a:avLst/>
          </a:prstGeom>
          <a:solidFill>
            <a:srgbClr val="0092D2">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901" name="Google Shape;901;p60"/>
          <p:cNvSpPr txBox="1">
            <a:spLocks noGrp="1"/>
          </p:cNvSpPr>
          <p:nvPr>
            <p:ph type="title"/>
          </p:nvPr>
        </p:nvSpPr>
        <p:spPr>
          <a:xfrm>
            <a:off x="1101726" y="273051"/>
            <a:ext cx="7573963"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None/>
            </a:pPr>
            <a:r>
              <a:rPr lang="en-US" b="1">
                <a:latin typeface="Open Sans"/>
                <a:ea typeface="Open Sans"/>
                <a:cs typeface="Open Sans"/>
                <a:sym typeface="Open Sans"/>
              </a:rPr>
              <a:t>Sport Department Update</a:t>
            </a:r>
            <a:endParaRPr/>
          </a:p>
        </p:txBody>
      </p:sp>
      <p:sp>
        <p:nvSpPr>
          <p:cNvPr id="902" name="Google Shape;902;p60"/>
          <p:cNvSpPr txBox="1">
            <a:spLocks noGrp="1"/>
          </p:cNvSpPr>
          <p:nvPr>
            <p:ph type="body" idx="2"/>
          </p:nvPr>
        </p:nvSpPr>
        <p:spPr>
          <a:xfrm>
            <a:off x="1101725" y="1220789"/>
            <a:ext cx="5248275" cy="5111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en-US" sz="2000" b="1">
                <a:solidFill>
                  <a:srgbClr val="D7471F"/>
                </a:solidFill>
                <a:latin typeface="Open Sans"/>
                <a:ea typeface="Open Sans"/>
                <a:cs typeface="Open Sans"/>
                <a:sym typeface="Open Sans"/>
              </a:rPr>
              <a:t>Anti-Doping Update</a:t>
            </a:r>
            <a:endParaRPr/>
          </a:p>
        </p:txBody>
      </p:sp>
      <p:sp>
        <p:nvSpPr>
          <p:cNvPr id="903" name="Google Shape;903;p60"/>
          <p:cNvSpPr txBox="1">
            <a:spLocks noGrp="1"/>
          </p:cNvSpPr>
          <p:nvPr>
            <p:ph type="sldNum" idx="12"/>
          </p:nvPr>
        </p:nvSpPr>
        <p:spPr>
          <a:xfrm>
            <a:off x="1"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rgbClr val="FFFFFF"/>
                </a:solidFill>
              </a:rPr>
              <a:t>77</a:t>
            </a:fld>
            <a:endParaRPr>
              <a:solidFill>
                <a:srgbClr val="FFFFFF"/>
              </a:solidFill>
            </a:endParaRPr>
          </a:p>
        </p:txBody>
      </p:sp>
      <p:pic>
        <p:nvPicPr>
          <p:cNvPr id="904" name="Google Shape;904;p60"/>
          <p:cNvPicPr preferRelativeResize="0"/>
          <p:nvPr/>
        </p:nvPicPr>
        <p:blipFill rotWithShape="1">
          <a:blip r:embed="rId3">
            <a:alphaModFix/>
          </a:blip>
          <a:srcRect r="38874" b="42964"/>
          <a:stretch/>
        </p:blipFill>
        <p:spPr>
          <a:xfrm>
            <a:off x="8175626" y="301626"/>
            <a:ext cx="854075" cy="690563"/>
          </a:xfrm>
          <a:prstGeom prst="rect">
            <a:avLst/>
          </a:prstGeom>
          <a:noFill/>
          <a:ln>
            <a:noFill/>
          </a:ln>
        </p:spPr>
      </p:pic>
      <p:cxnSp>
        <p:nvCxnSpPr>
          <p:cNvPr id="905" name="Google Shape;905;p60"/>
          <p:cNvCxnSpPr/>
          <p:nvPr/>
        </p:nvCxnSpPr>
        <p:spPr>
          <a:xfrm flipH="1">
            <a:off x="4887914" y="2019300"/>
            <a:ext cx="568325" cy="2584450"/>
          </a:xfrm>
          <a:prstGeom prst="straightConnector1">
            <a:avLst/>
          </a:prstGeom>
          <a:noFill/>
          <a:ln w="28575" cap="flat" cmpd="sng">
            <a:solidFill>
              <a:srgbClr val="D7471F"/>
            </a:solidFill>
            <a:prstDash val="dot"/>
            <a:round/>
            <a:headEnd type="none" w="sm" len="sm"/>
            <a:tailEnd type="none" w="sm" len="sm"/>
          </a:ln>
        </p:spPr>
      </p:cxnSp>
      <p:sp>
        <p:nvSpPr>
          <p:cNvPr id="906" name="Google Shape;906;p60"/>
          <p:cNvSpPr txBox="1">
            <a:spLocks noGrp="1"/>
          </p:cNvSpPr>
          <p:nvPr>
            <p:ph type="body" idx="2"/>
          </p:nvPr>
        </p:nvSpPr>
        <p:spPr>
          <a:xfrm>
            <a:off x="7446964" y="1971676"/>
            <a:ext cx="1616075" cy="95726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a:solidFill>
                  <a:srgbClr val="525353"/>
                </a:solidFill>
                <a:latin typeface="Open Sans"/>
                <a:ea typeface="Open Sans"/>
                <a:cs typeface="Open Sans"/>
                <a:sym typeface="Open Sans"/>
              </a:rPr>
              <a:t>APPOINTED OFFICER</a:t>
            </a:r>
            <a:endParaRPr/>
          </a:p>
        </p:txBody>
      </p:sp>
      <p:sp>
        <p:nvSpPr>
          <p:cNvPr id="907" name="Google Shape;907;p60"/>
          <p:cNvSpPr txBox="1">
            <a:spLocks noGrp="1"/>
          </p:cNvSpPr>
          <p:nvPr>
            <p:ph type="body" idx="2"/>
          </p:nvPr>
        </p:nvSpPr>
        <p:spPr>
          <a:xfrm>
            <a:off x="7170738" y="4084639"/>
            <a:ext cx="1992312" cy="3778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Graham Arthur</a:t>
            </a:r>
            <a:endParaRPr/>
          </a:p>
          <a:p>
            <a:pPr marL="0" lvl="0" indent="0" algn="ctr" rtl="0">
              <a:lnSpc>
                <a:spcPct val="100000"/>
              </a:lnSpc>
              <a:spcBef>
                <a:spcPts val="0"/>
              </a:spcBef>
              <a:spcAft>
                <a:spcPts val="0"/>
              </a:spcAft>
              <a:buSzPts val="1600"/>
              <a:buNone/>
            </a:pPr>
            <a:r>
              <a:rPr lang="en-US" sz="1600" b="1">
                <a:solidFill>
                  <a:schemeClr val="lt1"/>
                </a:solidFill>
                <a:latin typeface="Open Sans"/>
                <a:ea typeface="Open Sans"/>
                <a:cs typeface="Open Sans"/>
                <a:sym typeface="Open Sans"/>
              </a:rPr>
              <a:t>ENG</a:t>
            </a:r>
            <a:endParaRPr/>
          </a:p>
        </p:txBody>
      </p:sp>
      <p:cxnSp>
        <p:nvCxnSpPr>
          <p:cNvPr id="908" name="Google Shape;908;p60"/>
          <p:cNvCxnSpPr/>
          <p:nvPr/>
        </p:nvCxnSpPr>
        <p:spPr>
          <a:xfrm rot="10800000" flipH="1">
            <a:off x="7907338" y="4016376"/>
            <a:ext cx="558800" cy="4763"/>
          </a:xfrm>
          <a:prstGeom prst="straightConnector1">
            <a:avLst/>
          </a:prstGeom>
          <a:noFill/>
          <a:ln w="25400" cap="flat" cmpd="sng">
            <a:solidFill>
              <a:srgbClr val="636463"/>
            </a:solidFill>
            <a:prstDash val="solid"/>
            <a:round/>
            <a:headEnd type="none" w="sm" len="sm"/>
            <a:tailEnd type="none" w="sm" len="sm"/>
          </a:ln>
          <a:effectLst>
            <a:outerShdw blurRad="50800" dist="38100" dir="2700000" algn="tl" rotWithShape="0">
              <a:srgbClr val="808080">
                <a:alpha val="39215"/>
              </a:srgbClr>
            </a:outerShdw>
          </a:effectLst>
        </p:spPr>
      </p:cxnSp>
      <p:pic>
        <p:nvPicPr>
          <p:cNvPr id="909" name="Google Shape;909;p60"/>
          <p:cNvPicPr preferRelativeResize="0"/>
          <p:nvPr/>
        </p:nvPicPr>
        <p:blipFill rotWithShape="1">
          <a:blip r:embed="rId4">
            <a:alphaModFix/>
          </a:blip>
          <a:srcRect/>
          <a:stretch/>
        </p:blipFill>
        <p:spPr>
          <a:xfrm>
            <a:off x="5106988" y="1989962"/>
            <a:ext cx="2400300" cy="2676525"/>
          </a:xfrm>
          <a:prstGeom prst="rect">
            <a:avLst/>
          </a:prstGeom>
          <a:noFill/>
          <a:ln>
            <a:noFill/>
          </a:ln>
        </p:spPr>
      </p:pic>
      <p:sp>
        <p:nvSpPr>
          <p:cNvPr id="910" name="Google Shape;910;p60"/>
          <p:cNvSpPr txBox="1">
            <a:spLocks noGrp="1"/>
          </p:cNvSpPr>
          <p:nvPr>
            <p:ph type="body" idx="2"/>
          </p:nvPr>
        </p:nvSpPr>
        <p:spPr>
          <a:xfrm>
            <a:off x="554025" y="2555974"/>
            <a:ext cx="3995700" cy="807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000"/>
              <a:buNone/>
            </a:pPr>
            <a:r>
              <a:rPr lang="en-US" sz="3100">
                <a:solidFill>
                  <a:srgbClr val="00AFEC"/>
                </a:solidFill>
              </a:rPr>
              <a:t>Any Questions?</a:t>
            </a:r>
            <a:endParaRPr sz="3100">
              <a:solidFill>
                <a:srgbClr val="00AFEC"/>
              </a:solidFill>
            </a:endParaRPr>
          </a:p>
          <a:p>
            <a:pPr marL="0" lvl="0" indent="0" algn="ctr" rtl="0">
              <a:lnSpc>
                <a:spcPct val="100000"/>
              </a:lnSpc>
              <a:spcBef>
                <a:spcPts val="0"/>
              </a:spcBef>
              <a:spcAft>
                <a:spcPts val="0"/>
              </a:spcAft>
              <a:buSzPts val="2600"/>
              <a:buNone/>
            </a:pPr>
            <a:endParaRPr/>
          </a:p>
        </p:txBody>
      </p:sp>
      <p:grpSp>
        <p:nvGrpSpPr>
          <p:cNvPr id="911" name="Google Shape;911;p60"/>
          <p:cNvGrpSpPr/>
          <p:nvPr/>
        </p:nvGrpSpPr>
        <p:grpSpPr>
          <a:xfrm>
            <a:off x="7677150" y="2757489"/>
            <a:ext cx="998538" cy="1225550"/>
            <a:chOff x="590250" y="244200"/>
            <a:chExt cx="407975" cy="532174"/>
          </a:xfrm>
        </p:grpSpPr>
        <p:sp>
          <p:nvSpPr>
            <p:cNvPr id="912" name="Google Shape;912;p60"/>
            <p:cNvSpPr/>
            <p:nvPr/>
          </p:nvSpPr>
          <p:spPr>
            <a:xfrm>
              <a:off x="623125" y="313625"/>
              <a:ext cx="375100" cy="462749"/>
            </a:xfrm>
            <a:custGeom>
              <a:avLst/>
              <a:gdLst/>
              <a:ahLst/>
              <a:cxnLst/>
              <a:rect l="l" t="t" r="r" b="b"/>
              <a:pathLst>
                <a:path w="120000" h="120000" fill="none" extrusionOk="0">
                  <a:moveTo>
                    <a:pt x="7" y="113685"/>
                  </a:moveTo>
                  <a:lnTo>
                    <a:pt x="7" y="113685"/>
                  </a:lnTo>
                  <a:lnTo>
                    <a:pt x="199" y="114632"/>
                  </a:lnTo>
                  <a:lnTo>
                    <a:pt x="391" y="115734"/>
                  </a:lnTo>
                  <a:lnTo>
                    <a:pt x="983" y="116842"/>
                  </a:lnTo>
                  <a:lnTo>
                    <a:pt x="1759" y="117944"/>
                  </a:lnTo>
                  <a:lnTo>
                    <a:pt x="2343" y="118580"/>
                  </a:lnTo>
                  <a:lnTo>
                    <a:pt x="3119" y="119053"/>
                  </a:lnTo>
                  <a:lnTo>
                    <a:pt x="3902" y="119364"/>
                  </a:lnTo>
                  <a:lnTo>
                    <a:pt x="4878" y="119682"/>
                  </a:lnTo>
                  <a:lnTo>
                    <a:pt x="6046" y="120000"/>
                  </a:lnTo>
                  <a:lnTo>
                    <a:pt x="7406" y="120000"/>
                  </a:lnTo>
                  <a:lnTo>
                    <a:pt x="115713" y="120000"/>
                  </a:lnTo>
                  <a:lnTo>
                    <a:pt x="116296" y="120000"/>
                  </a:lnTo>
                  <a:lnTo>
                    <a:pt x="116880" y="119837"/>
                  </a:lnTo>
                  <a:lnTo>
                    <a:pt x="117856" y="119364"/>
                  </a:lnTo>
                  <a:lnTo>
                    <a:pt x="118632" y="118580"/>
                  </a:lnTo>
                  <a:lnTo>
                    <a:pt x="119216" y="117627"/>
                  </a:lnTo>
                  <a:lnTo>
                    <a:pt x="119608" y="116525"/>
                  </a:lnTo>
                  <a:lnTo>
                    <a:pt x="119800" y="115260"/>
                  </a:lnTo>
                  <a:lnTo>
                    <a:pt x="119992" y="113050"/>
                  </a:lnTo>
                  <a:lnTo>
                    <a:pt x="119992" y="3157"/>
                  </a:lnTo>
                  <a:lnTo>
                    <a:pt x="119992" y="2210"/>
                  </a:lnTo>
                  <a:lnTo>
                    <a:pt x="119800" y="1419"/>
                  </a:lnTo>
                  <a:lnTo>
                    <a:pt x="119608" y="946"/>
                  </a:lnTo>
                  <a:lnTo>
                    <a:pt x="119216" y="473"/>
                  </a:lnTo>
                  <a:lnTo>
                    <a:pt x="118632" y="317"/>
                  </a:lnTo>
                  <a:lnTo>
                    <a:pt x="117856" y="155"/>
                  </a:lnTo>
                  <a:lnTo>
                    <a:pt x="115713"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60"/>
            <p:cNvSpPr/>
            <p:nvPr/>
          </p:nvSpPr>
          <p:spPr>
            <a:xfrm>
              <a:off x="590250" y="269775"/>
              <a:ext cx="377524" cy="462775"/>
            </a:xfrm>
            <a:custGeom>
              <a:avLst/>
              <a:gdLst/>
              <a:ahLst/>
              <a:cxnLst/>
              <a:rect l="l" t="t" r="r" b="b"/>
              <a:pathLst>
                <a:path w="120000" h="120000" fill="none" extrusionOk="0">
                  <a:moveTo>
                    <a:pt x="113801" y="0"/>
                  </a:moveTo>
                  <a:lnTo>
                    <a:pt x="6198" y="0"/>
                  </a:lnTo>
                  <a:lnTo>
                    <a:pt x="5038" y="162"/>
                  </a:lnTo>
                  <a:lnTo>
                    <a:pt x="3877" y="479"/>
                  </a:lnTo>
                  <a:lnTo>
                    <a:pt x="2717" y="790"/>
                  </a:lnTo>
                  <a:lnTo>
                    <a:pt x="1748" y="1426"/>
                  </a:lnTo>
                  <a:lnTo>
                    <a:pt x="969" y="2210"/>
                  </a:lnTo>
                  <a:lnTo>
                    <a:pt x="588" y="3163"/>
                  </a:lnTo>
                  <a:lnTo>
                    <a:pt x="198" y="4109"/>
                  </a:lnTo>
                  <a:lnTo>
                    <a:pt x="7" y="5056"/>
                  </a:lnTo>
                  <a:lnTo>
                    <a:pt x="7" y="114943"/>
                  </a:lnTo>
                  <a:lnTo>
                    <a:pt x="198" y="115890"/>
                  </a:lnTo>
                  <a:lnTo>
                    <a:pt x="588" y="116836"/>
                  </a:lnTo>
                  <a:lnTo>
                    <a:pt x="969" y="117782"/>
                  </a:lnTo>
                  <a:lnTo>
                    <a:pt x="1748" y="118573"/>
                  </a:lnTo>
                  <a:lnTo>
                    <a:pt x="2717" y="119202"/>
                  </a:lnTo>
                  <a:lnTo>
                    <a:pt x="3877" y="119520"/>
                  </a:lnTo>
                  <a:lnTo>
                    <a:pt x="5038" y="119837"/>
                  </a:lnTo>
                  <a:lnTo>
                    <a:pt x="6198" y="119993"/>
                  </a:lnTo>
                  <a:lnTo>
                    <a:pt x="113801" y="119993"/>
                  </a:lnTo>
                  <a:lnTo>
                    <a:pt x="114961" y="119837"/>
                  </a:lnTo>
                  <a:lnTo>
                    <a:pt x="116130" y="119520"/>
                  </a:lnTo>
                  <a:lnTo>
                    <a:pt x="117290" y="119202"/>
                  </a:lnTo>
                  <a:lnTo>
                    <a:pt x="118251" y="118573"/>
                  </a:lnTo>
                  <a:lnTo>
                    <a:pt x="119030" y="117782"/>
                  </a:lnTo>
                  <a:lnTo>
                    <a:pt x="119419" y="116836"/>
                  </a:lnTo>
                  <a:lnTo>
                    <a:pt x="119801" y="115890"/>
                  </a:lnTo>
                  <a:lnTo>
                    <a:pt x="120000" y="114943"/>
                  </a:lnTo>
                  <a:lnTo>
                    <a:pt x="120000" y="5056"/>
                  </a:lnTo>
                  <a:lnTo>
                    <a:pt x="119801" y="4109"/>
                  </a:lnTo>
                  <a:lnTo>
                    <a:pt x="119419" y="3163"/>
                  </a:lnTo>
                  <a:lnTo>
                    <a:pt x="119030" y="2210"/>
                  </a:lnTo>
                  <a:lnTo>
                    <a:pt x="118251" y="1426"/>
                  </a:lnTo>
                  <a:lnTo>
                    <a:pt x="117290" y="790"/>
                  </a:lnTo>
                  <a:lnTo>
                    <a:pt x="116130" y="479"/>
                  </a:lnTo>
                  <a:lnTo>
                    <a:pt x="114961" y="162"/>
                  </a:lnTo>
                  <a:lnTo>
                    <a:pt x="113801"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60"/>
            <p:cNvSpPr/>
            <p:nvPr/>
          </p:nvSpPr>
          <p:spPr>
            <a:xfrm>
              <a:off x="796650" y="274025"/>
              <a:ext cx="45100" cy="45100"/>
            </a:xfrm>
            <a:custGeom>
              <a:avLst/>
              <a:gdLst/>
              <a:ahLst/>
              <a:cxnLst/>
              <a:rect l="l" t="t" r="r" b="b"/>
              <a:pathLst>
                <a:path w="120000" h="120000" fill="none" extrusionOk="0">
                  <a:moveTo>
                    <a:pt x="60000" y="66"/>
                  </a:moveTo>
                  <a:lnTo>
                    <a:pt x="60000" y="66"/>
                  </a:lnTo>
                  <a:lnTo>
                    <a:pt x="71374" y="1662"/>
                  </a:lnTo>
                  <a:lnTo>
                    <a:pt x="82682" y="4922"/>
                  </a:lnTo>
                  <a:lnTo>
                    <a:pt x="94057" y="9778"/>
                  </a:lnTo>
                  <a:lnTo>
                    <a:pt x="102106" y="17893"/>
                  </a:lnTo>
                  <a:lnTo>
                    <a:pt x="110221" y="26008"/>
                  </a:lnTo>
                  <a:lnTo>
                    <a:pt x="115077" y="37317"/>
                  </a:lnTo>
                  <a:lnTo>
                    <a:pt x="118337" y="48691"/>
                  </a:lnTo>
                  <a:lnTo>
                    <a:pt x="119933" y="60000"/>
                  </a:lnTo>
                  <a:lnTo>
                    <a:pt x="118337" y="71374"/>
                  </a:lnTo>
                  <a:lnTo>
                    <a:pt x="115077" y="82682"/>
                  </a:lnTo>
                  <a:lnTo>
                    <a:pt x="110221" y="94057"/>
                  </a:lnTo>
                  <a:lnTo>
                    <a:pt x="102106" y="102106"/>
                  </a:lnTo>
                  <a:lnTo>
                    <a:pt x="94057" y="110221"/>
                  </a:lnTo>
                  <a:lnTo>
                    <a:pt x="82682" y="115077"/>
                  </a:lnTo>
                  <a:lnTo>
                    <a:pt x="71374" y="118337"/>
                  </a:lnTo>
                  <a:lnTo>
                    <a:pt x="60000" y="119933"/>
                  </a:lnTo>
                  <a:lnTo>
                    <a:pt x="48691" y="118337"/>
                  </a:lnTo>
                  <a:lnTo>
                    <a:pt x="37317" y="115077"/>
                  </a:lnTo>
                  <a:lnTo>
                    <a:pt x="26008" y="110221"/>
                  </a:lnTo>
                  <a:lnTo>
                    <a:pt x="17893" y="102106"/>
                  </a:lnTo>
                  <a:lnTo>
                    <a:pt x="9778" y="94057"/>
                  </a:lnTo>
                  <a:lnTo>
                    <a:pt x="4922" y="82682"/>
                  </a:lnTo>
                  <a:lnTo>
                    <a:pt x="1662" y="71374"/>
                  </a:lnTo>
                  <a:lnTo>
                    <a:pt x="66" y="60000"/>
                  </a:lnTo>
                  <a:lnTo>
                    <a:pt x="1662" y="48691"/>
                  </a:lnTo>
                  <a:lnTo>
                    <a:pt x="4922" y="37317"/>
                  </a:lnTo>
                  <a:lnTo>
                    <a:pt x="9778" y="26008"/>
                  </a:lnTo>
                  <a:lnTo>
                    <a:pt x="17893" y="17893"/>
                  </a:lnTo>
                  <a:lnTo>
                    <a:pt x="26008" y="9778"/>
                  </a:lnTo>
                  <a:lnTo>
                    <a:pt x="37317" y="4922"/>
                  </a:lnTo>
                  <a:lnTo>
                    <a:pt x="48691" y="1662"/>
                  </a:lnTo>
                  <a:lnTo>
                    <a:pt x="60000"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60"/>
            <p:cNvSpPr/>
            <p:nvPr/>
          </p:nvSpPr>
          <p:spPr>
            <a:xfrm>
              <a:off x="713850" y="274025"/>
              <a:ext cx="45075" cy="45100"/>
            </a:xfrm>
            <a:custGeom>
              <a:avLst/>
              <a:gdLst/>
              <a:ahLst/>
              <a:cxnLst/>
              <a:rect l="l" t="t" r="r" b="b"/>
              <a:pathLst>
                <a:path w="120000" h="120000" fill="none" extrusionOk="0">
                  <a:moveTo>
                    <a:pt x="60033" y="66"/>
                  </a:moveTo>
                  <a:lnTo>
                    <a:pt x="60033" y="66"/>
                  </a:lnTo>
                  <a:lnTo>
                    <a:pt x="71347" y="1662"/>
                  </a:lnTo>
                  <a:lnTo>
                    <a:pt x="82728" y="4922"/>
                  </a:lnTo>
                  <a:lnTo>
                    <a:pt x="94043" y="9778"/>
                  </a:lnTo>
                  <a:lnTo>
                    <a:pt x="102163" y="17893"/>
                  </a:lnTo>
                  <a:lnTo>
                    <a:pt x="110282" y="26008"/>
                  </a:lnTo>
                  <a:lnTo>
                    <a:pt x="115141" y="37317"/>
                  </a:lnTo>
                  <a:lnTo>
                    <a:pt x="118402" y="48691"/>
                  </a:lnTo>
                  <a:lnTo>
                    <a:pt x="120000" y="60000"/>
                  </a:lnTo>
                  <a:lnTo>
                    <a:pt x="118402"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903" y="102106"/>
                  </a:lnTo>
                  <a:lnTo>
                    <a:pt x="9783" y="94057"/>
                  </a:lnTo>
                  <a:lnTo>
                    <a:pt x="4925" y="82682"/>
                  </a:lnTo>
                  <a:lnTo>
                    <a:pt x="1663" y="71374"/>
                  </a:lnTo>
                  <a:lnTo>
                    <a:pt x="66" y="60000"/>
                  </a:lnTo>
                  <a:lnTo>
                    <a:pt x="1663" y="48691"/>
                  </a:lnTo>
                  <a:lnTo>
                    <a:pt x="4925" y="37317"/>
                  </a:lnTo>
                  <a:lnTo>
                    <a:pt x="9783" y="26008"/>
                  </a:lnTo>
                  <a:lnTo>
                    <a:pt x="17903" y="17893"/>
                  </a:lnTo>
                  <a:lnTo>
                    <a:pt x="25956" y="9778"/>
                  </a:lnTo>
                  <a:lnTo>
                    <a:pt x="37337" y="4922"/>
                  </a:lnTo>
                  <a:lnTo>
                    <a:pt x="48652" y="1662"/>
                  </a:lnTo>
                  <a:lnTo>
                    <a:pt x="60033" y="66"/>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60"/>
            <p:cNvSpPr/>
            <p:nvPr/>
          </p:nvSpPr>
          <p:spPr>
            <a:xfrm>
              <a:off x="631050" y="274025"/>
              <a:ext cx="45075" cy="45100"/>
            </a:xfrm>
            <a:custGeom>
              <a:avLst/>
              <a:gdLst/>
              <a:ahLst/>
              <a:cxnLst/>
              <a:rect l="l" t="t" r="r" b="b"/>
              <a:pathLst>
                <a:path w="120000" h="120000" fill="none" extrusionOk="0">
                  <a:moveTo>
                    <a:pt x="0" y="60000"/>
                  </a:moveTo>
                  <a:lnTo>
                    <a:pt x="0" y="60000"/>
                  </a:lnTo>
                  <a:lnTo>
                    <a:pt x="1663" y="48691"/>
                  </a:lnTo>
                  <a:lnTo>
                    <a:pt x="4858" y="37317"/>
                  </a:lnTo>
                  <a:lnTo>
                    <a:pt x="9783" y="26008"/>
                  </a:lnTo>
                  <a:lnTo>
                    <a:pt x="17836" y="17893"/>
                  </a:lnTo>
                  <a:lnTo>
                    <a:pt x="25956" y="9778"/>
                  </a:lnTo>
                  <a:lnTo>
                    <a:pt x="37337" y="4922"/>
                  </a:lnTo>
                  <a:lnTo>
                    <a:pt x="48652" y="1662"/>
                  </a:lnTo>
                  <a:lnTo>
                    <a:pt x="60033" y="66"/>
                  </a:lnTo>
                  <a:lnTo>
                    <a:pt x="71347" y="1662"/>
                  </a:lnTo>
                  <a:lnTo>
                    <a:pt x="82728" y="4922"/>
                  </a:lnTo>
                  <a:lnTo>
                    <a:pt x="94043" y="9778"/>
                  </a:lnTo>
                  <a:lnTo>
                    <a:pt x="102163" y="17893"/>
                  </a:lnTo>
                  <a:lnTo>
                    <a:pt x="110282" y="26008"/>
                  </a:lnTo>
                  <a:lnTo>
                    <a:pt x="115141" y="37317"/>
                  </a:lnTo>
                  <a:lnTo>
                    <a:pt x="118336" y="48691"/>
                  </a:lnTo>
                  <a:lnTo>
                    <a:pt x="120000" y="60000"/>
                  </a:lnTo>
                  <a:lnTo>
                    <a:pt x="118336" y="71374"/>
                  </a:lnTo>
                  <a:lnTo>
                    <a:pt x="115141" y="82682"/>
                  </a:lnTo>
                  <a:lnTo>
                    <a:pt x="110282" y="94057"/>
                  </a:lnTo>
                  <a:lnTo>
                    <a:pt x="102163" y="102106"/>
                  </a:lnTo>
                  <a:lnTo>
                    <a:pt x="94043" y="110221"/>
                  </a:lnTo>
                  <a:lnTo>
                    <a:pt x="82728" y="115077"/>
                  </a:lnTo>
                  <a:lnTo>
                    <a:pt x="71347" y="118337"/>
                  </a:lnTo>
                  <a:lnTo>
                    <a:pt x="60033" y="119933"/>
                  </a:lnTo>
                  <a:lnTo>
                    <a:pt x="48652" y="118337"/>
                  </a:lnTo>
                  <a:lnTo>
                    <a:pt x="37337" y="115077"/>
                  </a:lnTo>
                  <a:lnTo>
                    <a:pt x="25956" y="110221"/>
                  </a:lnTo>
                  <a:lnTo>
                    <a:pt x="17836" y="102106"/>
                  </a:lnTo>
                  <a:lnTo>
                    <a:pt x="9783" y="94057"/>
                  </a:lnTo>
                  <a:lnTo>
                    <a:pt x="4858" y="82682"/>
                  </a:lnTo>
                  <a:lnTo>
                    <a:pt x="1663" y="71374"/>
                  </a:lnTo>
                  <a:lnTo>
                    <a:pt x="0" y="6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60"/>
            <p:cNvSpPr/>
            <p:nvPr/>
          </p:nvSpPr>
          <p:spPr>
            <a:xfrm>
              <a:off x="649925" y="590050"/>
              <a:ext cx="133974" cy="25"/>
            </a:xfrm>
            <a:custGeom>
              <a:avLst/>
              <a:gdLst/>
              <a:ahLst/>
              <a:cxnLst/>
              <a:rect l="l" t="t" r="r" b="b"/>
              <a:pathLst>
                <a:path w="120000" h="120000" fill="none" extrusionOk="0">
                  <a:moveTo>
                    <a:pt x="119977" y="0"/>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60"/>
            <p:cNvSpPr/>
            <p:nvPr/>
          </p:nvSpPr>
          <p:spPr>
            <a:xfrm>
              <a:off x="649925" y="5346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60"/>
            <p:cNvSpPr/>
            <p:nvPr/>
          </p:nvSpPr>
          <p:spPr>
            <a:xfrm>
              <a:off x="649925" y="4798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60"/>
            <p:cNvSpPr/>
            <p:nvPr/>
          </p:nvSpPr>
          <p:spPr>
            <a:xfrm>
              <a:off x="649925" y="424425"/>
              <a:ext cx="255749" cy="25"/>
            </a:xfrm>
            <a:custGeom>
              <a:avLst/>
              <a:gdLst/>
              <a:ahLst/>
              <a:cxnLst/>
              <a:rect l="l" t="t" r="r" b="b"/>
              <a:pathLst>
                <a:path w="120000" h="120000" fill="none" extrusionOk="0">
                  <a:moveTo>
                    <a:pt x="119988" y="120000"/>
                  </a:moveTo>
                  <a:lnTo>
                    <a:pt x="0" y="12000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60"/>
            <p:cNvSpPr/>
            <p:nvPr/>
          </p:nvSpPr>
          <p:spPr>
            <a:xfrm>
              <a:off x="879475" y="274025"/>
              <a:ext cx="45075" cy="45100"/>
            </a:xfrm>
            <a:custGeom>
              <a:avLst/>
              <a:gdLst/>
              <a:ahLst/>
              <a:cxnLst/>
              <a:rect l="l" t="t" r="r" b="b"/>
              <a:pathLst>
                <a:path w="120000" h="120000" fill="none" extrusionOk="0">
                  <a:moveTo>
                    <a:pt x="59966" y="119933"/>
                  </a:moveTo>
                  <a:lnTo>
                    <a:pt x="59966" y="119933"/>
                  </a:lnTo>
                  <a:lnTo>
                    <a:pt x="48652" y="118337"/>
                  </a:lnTo>
                  <a:lnTo>
                    <a:pt x="37271" y="115077"/>
                  </a:lnTo>
                  <a:lnTo>
                    <a:pt x="25956" y="110221"/>
                  </a:lnTo>
                  <a:lnTo>
                    <a:pt x="17836" y="102106"/>
                  </a:lnTo>
                  <a:lnTo>
                    <a:pt x="9717" y="94057"/>
                  </a:lnTo>
                  <a:lnTo>
                    <a:pt x="4858" y="82682"/>
                  </a:lnTo>
                  <a:lnTo>
                    <a:pt x="1663" y="71374"/>
                  </a:lnTo>
                  <a:lnTo>
                    <a:pt x="0" y="60000"/>
                  </a:lnTo>
                  <a:lnTo>
                    <a:pt x="1663" y="48691"/>
                  </a:lnTo>
                  <a:lnTo>
                    <a:pt x="4858" y="37317"/>
                  </a:lnTo>
                  <a:lnTo>
                    <a:pt x="9717" y="26008"/>
                  </a:lnTo>
                  <a:lnTo>
                    <a:pt x="17836" y="17893"/>
                  </a:lnTo>
                  <a:lnTo>
                    <a:pt x="25956" y="9778"/>
                  </a:lnTo>
                  <a:lnTo>
                    <a:pt x="37271" y="4922"/>
                  </a:lnTo>
                  <a:lnTo>
                    <a:pt x="48652" y="1662"/>
                  </a:lnTo>
                  <a:lnTo>
                    <a:pt x="59966" y="66"/>
                  </a:lnTo>
                  <a:lnTo>
                    <a:pt x="71347" y="1662"/>
                  </a:lnTo>
                  <a:lnTo>
                    <a:pt x="82662" y="4922"/>
                  </a:lnTo>
                  <a:lnTo>
                    <a:pt x="94043" y="9778"/>
                  </a:lnTo>
                  <a:lnTo>
                    <a:pt x="102163" y="17893"/>
                  </a:lnTo>
                  <a:lnTo>
                    <a:pt x="110216" y="26008"/>
                  </a:lnTo>
                  <a:lnTo>
                    <a:pt x="115074" y="37317"/>
                  </a:lnTo>
                  <a:lnTo>
                    <a:pt x="118336" y="48691"/>
                  </a:lnTo>
                  <a:lnTo>
                    <a:pt x="119933" y="60000"/>
                  </a:lnTo>
                  <a:lnTo>
                    <a:pt x="118336" y="71374"/>
                  </a:lnTo>
                  <a:lnTo>
                    <a:pt x="115074" y="82682"/>
                  </a:lnTo>
                  <a:lnTo>
                    <a:pt x="110216" y="94057"/>
                  </a:lnTo>
                  <a:lnTo>
                    <a:pt x="102163" y="102106"/>
                  </a:lnTo>
                  <a:lnTo>
                    <a:pt x="94043" y="110221"/>
                  </a:lnTo>
                  <a:lnTo>
                    <a:pt x="82662" y="115077"/>
                  </a:lnTo>
                  <a:lnTo>
                    <a:pt x="71347" y="118337"/>
                  </a:lnTo>
                  <a:lnTo>
                    <a:pt x="59966" y="11993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60"/>
            <p:cNvSpPr/>
            <p:nvPr/>
          </p:nvSpPr>
          <p:spPr>
            <a:xfrm>
              <a:off x="654800"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60"/>
            <p:cNvSpPr/>
            <p:nvPr/>
          </p:nvSpPr>
          <p:spPr>
            <a:xfrm>
              <a:off x="7376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60"/>
            <p:cNvSpPr/>
            <p:nvPr/>
          </p:nvSpPr>
          <p:spPr>
            <a:xfrm>
              <a:off x="820400" y="244200"/>
              <a:ext cx="25" cy="51175"/>
            </a:xfrm>
            <a:custGeom>
              <a:avLst/>
              <a:gdLst/>
              <a:ahLst/>
              <a:cxnLst/>
              <a:rect l="l" t="t" r="r" b="b"/>
              <a:pathLst>
                <a:path w="120000" h="120000" fill="none" extrusionOk="0">
                  <a:moveTo>
                    <a:pt x="120000" y="58"/>
                  </a:moveTo>
                  <a:lnTo>
                    <a:pt x="12000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60"/>
            <p:cNvSpPr/>
            <p:nvPr/>
          </p:nvSpPr>
          <p:spPr>
            <a:xfrm>
              <a:off x="903225" y="244200"/>
              <a:ext cx="25" cy="51175"/>
            </a:xfrm>
            <a:custGeom>
              <a:avLst/>
              <a:gdLst/>
              <a:ahLst/>
              <a:cxnLst/>
              <a:rect l="l" t="t" r="r" b="b"/>
              <a:pathLst>
                <a:path w="120000" h="120000" fill="none" extrusionOk="0">
                  <a:moveTo>
                    <a:pt x="0" y="58"/>
                  </a:moveTo>
                  <a:lnTo>
                    <a:pt x="0" y="11994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61"/>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Constitution Update:</a:t>
            </a:r>
            <a:endParaRPr/>
          </a:p>
        </p:txBody>
      </p:sp>
      <p:sp>
        <p:nvSpPr>
          <p:cNvPr id="931" name="Google Shape;931;p61"/>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78</a:t>
            </a:fld>
            <a:endParaRPr sz="1400" b="0">
              <a:solidFill>
                <a:schemeClr val="lt1"/>
              </a:solidFill>
              <a:latin typeface="Arial"/>
              <a:ea typeface="Arial"/>
              <a:cs typeface="Arial"/>
              <a:sym typeface="Arial"/>
            </a:endParaRPr>
          </a:p>
        </p:txBody>
      </p:sp>
      <p:pic>
        <p:nvPicPr>
          <p:cNvPr id="932" name="Google Shape;932;p61"/>
          <p:cNvPicPr preferRelativeResize="0"/>
          <p:nvPr/>
        </p:nvPicPr>
        <p:blipFill rotWithShape="1">
          <a:blip r:embed="rId3">
            <a:alphaModFix/>
          </a:blip>
          <a:srcRect/>
          <a:stretch/>
        </p:blipFill>
        <p:spPr>
          <a:xfrm>
            <a:off x="1014845" y="1414028"/>
            <a:ext cx="3505200" cy="3229944"/>
          </a:xfrm>
          <a:prstGeom prst="rect">
            <a:avLst/>
          </a:prstGeom>
          <a:noFill/>
          <a:ln>
            <a:noFill/>
          </a:ln>
        </p:spPr>
      </p:pic>
      <p:pic>
        <p:nvPicPr>
          <p:cNvPr id="933" name="Google Shape;933;p61"/>
          <p:cNvPicPr preferRelativeResize="0"/>
          <p:nvPr/>
        </p:nvPicPr>
        <p:blipFill rotWithShape="1">
          <a:blip r:embed="rId4">
            <a:alphaModFix/>
          </a:blip>
          <a:srcRect/>
          <a:stretch/>
        </p:blipFill>
        <p:spPr>
          <a:xfrm>
            <a:off x="5355423" y="1310119"/>
            <a:ext cx="2773732" cy="32454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b="1"/>
              <a:t>Constitution Update:</a:t>
            </a:r>
            <a:endParaRPr/>
          </a:p>
        </p:txBody>
      </p:sp>
      <p:sp>
        <p:nvSpPr>
          <p:cNvPr id="939" name="Google Shape;939;p6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79</a:t>
            </a:fld>
            <a:endParaRPr sz="1400" b="0">
              <a:solidFill>
                <a:schemeClr val="lt1"/>
              </a:solidFill>
              <a:latin typeface="Arial"/>
              <a:ea typeface="Arial"/>
              <a:cs typeface="Arial"/>
              <a:sym typeface="Arial"/>
            </a:endParaRPr>
          </a:p>
        </p:txBody>
      </p:sp>
      <p:pic>
        <p:nvPicPr>
          <p:cNvPr id="940" name="Google Shape;940;p62"/>
          <p:cNvPicPr preferRelativeResize="0"/>
          <p:nvPr/>
        </p:nvPicPr>
        <p:blipFill rotWithShape="1">
          <a:blip r:embed="rId3">
            <a:alphaModFix/>
          </a:blip>
          <a:srcRect/>
          <a:stretch/>
        </p:blipFill>
        <p:spPr>
          <a:xfrm>
            <a:off x="1314629" y="2210045"/>
            <a:ext cx="6724471" cy="23166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
              <a:buFont typeface="Dosis"/>
              <a:buNone/>
            </a:pPr>
            <a:r>
              <a:rPr lang="en-US" b="1"/>
              <a:t>TODAY’S AGENDA </a:t>
            </a:r>
            <a:r>
              <a:rPr lang="en-US" sz="1400" b="1"/>
              <a:t>(continued)</a:t>
            </a:r>
            <a:endParaRPr/>
          </a:p>
        </p:txBody>
      </p:sp>
      <p:sp>
        <p:nvSpPr>
          <p:cNvPr id="132" name="Google Shape;132;p9"/>
          <p:cNvSpPr txBox="1">
            <a:spLocks noGrp="1"/>
          </p:cNvSpPr>
          <p:nvPr>
            <p:ph type="body" idx="1"/>
          </p:nvPr>
        </p:nvSpPr>
        <p:spPr>
          <a:xfrm>
            <a:off x="1104900" y="1095375"/>
            <a:ext cx="7504113" cy="3825875"/>
          </a:xfrm>
          <a:prstGeom prst="rect">
            <a:avLst/>
          </a:prstGeom>
          <a:noFill/>
          <a:ln>
            <a:noFill/>
          </a:ln>
        </p:spPr>
        <p:txBody>
          <a:bodyPr spcFirstLastPara="1" wrap="square" lIns="91425" tIns="91425" rIns="91425" bIns="91425" anchor="t" anchorCtr="0">
            <a:noAutofit/>
          </a:bodyPr>
          <a:lstStyle/>
          <a:p>
            <a:pPr marL="190500" lvl="0" indent="-190500" algn="l" rtl="0">
              <a:lnSpc>
                <a:spcPct val="100000"/>
              </a:lnSpc>
              <a:spcBef>
                <a:spcPts val="0"/>
              </a:spcBef>
              <a:spcAft>
                <a:spcPts val="0"/>
              </a:spcAft>
              <a:buSzPts val="2000"/>
              <a:buChar char="▸"/>
            </a:pPr>
            <a:r>
              <a:rPr lang="en-US" sz="2000" b="1" u="sng"/>
              <a:t>Reports </a:t>
            </a:r>
            <a:r>
              <a:rPr lang="en-US" sz="1400" b="1" u="sng"/>
              <a:t>(continued)</a:t>
            </a:r>
            <a:r>
              <a:rPr lang="en-US" sz="1400" b="1"/>
              <a:t>:</a:t>
            </a:r>
            <a:endParaRPr sz="1400"/>
          </a:p>
          <a:p>
            <a:pPr marL="609600" lvl="1" indent="-25400" algn="l" rtl="0">
              <a:lnSpc>
                <a:spcPct val="100000"/>
              </a:lnSpc>
              <a:spcBef>
                <a:spcPts val="0"/>
              </a:spcBef>
              <a:spcAft>
                <a:spcPts val="0"/>
              </a:spcAft>
              <a:buSzPts val="2000"/>
              <a:buNone/>
            </a:pPr>
            <a:endParaRPr sz="1200"/>
          </a:p>
          <a:p>
            <a:pPr marL="609600" lvl="1" indent="-152400" algn="l" rtl="0">
              <a:lnSpc>
                <a:spcPct val="100000"/>
              </a:lnSpc>
              <a:spcBef>
                <a:spcPts val="0"/>
              </a:spcBef>
              <a:spcAft>
                <a:spcPts val="0"/>
              </a:spcAft>
              <a:buSzPts val="2000"/>
              <a:buChar char="▹"/>
            </a:pPr>
            <a:r>
              <a:rPr lang="en-US" sz="2000"/>
              <a:t>Election for Treasurer:</a:t>
            </a:r>
            <a:endParaRPr/>
          </a:p>
          <a:p>
            <a:pPr marL="1066800" lvl="2" indent="-152400" algn="l" rtl="0">
              <a:lnSpc>
                <a:spcPct val="100000"/>
              </a:lnSpc>
              <a:spcBef>
                <a:spcPts val="0"/>
              </a:spcBef>
              <a:spcAft>
                <a:spcPts val="0"/>
              </a:spcAft>
              <a:buSzPts val="2000"/>
              <a:buChar char="▹"/>
            </a:pPr>
            <a:r>
              <a:rPr lang="en-US" sz="2000"/>
              <a:t>Four Year Term ending in 2025</a:t>
            </a:r>
            <a:endParaRPr/>
          </a:p>
          <a:p>
            <a:pPr marL="1066800" lvl="2" indent="-152400" algn="l" rtl="0">
              <a:lnSpc>
                <a:spcPct val="100000"/>
              </a:lnSpc>
              <a:spcBef>
                <a:spcPts val="0"/>
              </a:spcBef>
              <a:spcAft>
                <a:spcPts val="0"/>
              </a:spcAft>
              <a:buSzPts val="2000"/>
              <a:buChar char="▹"/>
            </a:pPr>
            <a:r>
              <a:rPr lang="en-US" sz="2000"/>
              <a:t>Nominee:</a:t>
            </a:r>
            <a:endParaRPr sz="2000"/>
          </a:p>
          <a:p>
            <a:pPr marL="1524000" lvl="3" indent="-152400" algn="l" rtl="0">
              <a:lnSpc>
                <a:spcPct val="100000"/>
              </a:lnSpc>
              <a:spcBef>
                <a:spcPts val="0"/>
              </a:spcBef>
              <a:spcAft>
                <a:spcPts val="0"/>
              </a:spcAft>
              <a:buSzPts val="2000"/>
              <a:buChar char="▹"/>
            </a:pPr>
            <a:r>
              <a:rPr lang="en-US" sz="1600"/>
              <a:t>John Moore, Republic of Ireland</a:t>
            </a:r>
            <a:endParaRPr/>
          </a:p>
          <a:p>
            <a:pPr marL="1524000" lvl="3" indent="-152400" algn="l" rtl="0">
              <a:lnSpc>
                <a:spcPct val="100000"/>
              </a:lnSpc>
              <a:spcBef>
                <a:spcPts val="0"/>
              </a:spcBef>
              <a:spcAft>
                <a:spcPts val="0"/>
              </a:spcAft>
              <a:buSzPts val="2000"/>
              <a:buChar char="▹"/>
            </a:pPr>
            <a:r>
              <a:rPr lang="en-US" sz="1600"/>
              <a:t>Comments from the Candidate</a:t>
            </a:r>
            <a:endParaRPr/>
          </a:p>
          <a:p>
            <a:pPr marL="1524000" lvl="3" indent="-25400" algn="l" rtl="0">
              <a:lnSpc>
                <a:spcPct val="100000"/>
              </a:lnSpc>
              <a:spcBef>
                <a:spcPts val="0"/>
              </a:spcBef>
              <a:spcAft>
                <a:spcPts val="0"/>
              </a:spcAft>
              <a:buSzPts val="2000"/>
              <a:buNone/>
            </a:pPr>
            <a:endParaRPr sz="1400"/>
          </a:p>
          <a:p>
            <a:pPr marL="609600" lvl="1" indent="-152400" algn="l" rtl="0">
              <a:lnSpc>
                <a:spcPct val="100000"/>
              </a:lnSpc>
              <a:spcBef>
                <a:spcPts val="0"/>
              </a:spcBef>
              <a:spcAft>
                <a:spcPts val="0"/>
              </a:spcAft>
              <a:buSzPts val="2000"/>
              <a:buChar char="▹"/>
            </a:pPr>
            <a:r>
              <a:rPr lang="en-US" sz="2000"/>
              <a:t>Conclusion by Ricky Stevenson, President</a:t>
            </a:r>
            <a:endParaRPr/>
          </a:p>
          <a:p>
            <a:pPr marL="1066800" lvl="2" indent="-25400" algn="l" rtl="0">
              <a:lnSpc>
                <a:spcPct val="100000"/>
              </a:lnSpc>
              <a:spcBef>
                <a:spcPts val="0"/>
              </a:spcBef>
              <a:spcAft>
                <a:spcPts val="0"/>
              </a:spcAft>
              <a:buSzPts val="2000"/>
              <a:buNone/>
            </a:pPr>
            <a:endParaRPr sz="1400"/>
          </a:p>
          <a:p>
            <a:pPr marL="609600" lvl="1" indent="0" algn="l" rtl="0">
              <a:lnSpc>
                <a:spcPct val="100000"/>
              </a:lnSpc>
              <a:spcBef>
                <a:spcPts val="0"/>
              </a:spcBef>
              <a:spcAft>
                <a:spcPts val="0"/>
              </a:spcAft>
              <a:buSzPts val="2400"/>
              <a:buFont typeface="Roboto"/>
              <a:buNone/>
            </a:pPr>
            <a:endParaRPr>
              <a:latin typeface="Roboto"/>
              <a:ea typeface="Roboto"/>
              <a:cs typeface="Roboto"/>
              <a:sym typeface="Roboto"/>
            </a:endParaRPr>
          </a:p>
        </p:txBody>
      </p:sp>
      <p:sp>
        <p:nvSpPr>
          <p:cNvPr id="133" name="Google Shape;133;p9"/>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rgbClr val="FFFFFF"/>
                </a:solidFill>
                <a:latin typeface="Arial"/>
                <a:ea typeface="Arial"/>
                <a:cs typeface="Arial"/>
                <a:sym typeface="Arial"/>
              </a:rPr>
              <a:t>8</a:t>
            </a:fld>
            <a:endParaRPr sz="1400" b="0">
              <a:solidFill>
                <a:srgbClr val="FFFFFF"/>
              </a:solidFill>
              <a:latin typeface="Arial"/>
              <a:ea typeface="Arial"/>
              <a:cs typeface="Arial"/>
              <a:sym typeface="Arial"/>
            </a:endParaRPr>
          </a:p>
        </p:txBody>
      </p:sp>
      <p:pic>
        <p:nvPicPr>
          <p:cNvPr id="134" name="Google Shape;134;p9"/>
          <p:cNvPicPr preferRelativeResize="0"/>
          <p:nvPr/>
        </p:nvPicPr>
        <p:blipFill rotWithShape="1">
          <a:blip r:embed="rId3">
            <a:alphaModFix/>
          </a:blip>
          <a:srcRect r="38874" b="42964"/>
          <a:stretch/>
        </p:blipFill>
        <p:spPr>
          <a:xfrm>
            <a:off x="8175625" y="301625"/>
            <a:ext cx="854075" cy="690563"/>
          </a:xfrm>
          <a:prstGeom prst="rect">
            <a:avLst/>
          </a:prstGeom>
          <a:noFill/>
          <a:ln>
            <a:noFill/>
          </a:ln>
        </p:spPr>
      </p:pic>
      <p:pic>
        <p:nvPicPr>
          <p:cNvPr id="135" name="Google Shape;135;p9"/>
          <p:cNvPicPr preferRelativeResize="0"/>
          <p:nvPr/>
        </p:nvPicPr>
        <p:blipFill rotWithShape="1">
          <a:blip r:embed="rId4">
            <a:alphaModFix/>
          </a:blip>
          <a:srcRect/>
          <a:stretch/>
        </p:blipFill>
        <p:spPr>
          <a:xfrm>
            <a:off x="7242175" y="3376613"/>
            <a:ext cx="1787525" cy="1412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63"/>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US"/>
              <a:t>QUESTIONS?</a:t>
            </a:r>
            <a:endParaRPr/>
          </a:p>
        </p:txBody>
      </p:sp>
      <p:sp>
        <p:nvSpPr>
          <p:cNvPr id="946" name="Google Shape;946;p63"/>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0"/>
              <a:buNone/>
            </a:pPr>
            <a:fld id="{00000000-1234-1234-1234-123412341234}" type="slidenum">
              <a:rPr lang="en-US">
                <a:solidFill>
                  <a:schemeClr val="lt1"/>
                </a:solidFill>
              </a:rPr>
              <a:t>80</a:t>
            </a:fld>
            <a:endParaRPr>
              <a:solidFill>
                <a:schemeClr val="lt1"/>
              </a:solidFill>
            </a:endParaRPr>
          </a:p>
        </p:txBody>
      </p:sp>
      <p:pic>
        <p:nvPicPr>
          <p:cNvPr id="947" name="Google Shape;947;p63"/>
          <p:cNvPicPr preferRelativeResize="0"/>
          <p:nvPr/>
        </p:nvPicPr>
        <p:blipFill rotWithShape="1">
          <a:blip r:embed="rId3">
            <a:alphaModFix amt="23000"/>
          </a:blip>
          <a:srcRect t="9527" b="9527"/>
          <a:stretch/>
        </p:blipFill>
        <p:spPr>
          <a:xfrm>
            <a:off x="455648" y="964375"/>
            <a:ext cx="8884553" cy="3951124"/>
          </a:xfrm>
          <a:prstGeom prst="rect">
            <a:avLst/>
          </a:prstGeom>
          <a:noFill/>
          <a:ln>
            <a:noFill/>
          </a:ln>
        </p:spPr>
      </p:pic>
      <p:sp>
        <p:nvSpPr>
          <p:cNvPr id="948" name="Google Shape;948;p63"/>
          <p:cNvSpPr txBox="1"/>
          <p:nvPr/>
        </p:nvSpPr>
        <p:spPr>
          <a:xfrm>
            <a:off x="2738100" y="2648838"/>
            <a:ext cx="4688400" cy="90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AFEC"/>
                </a:solidFill>
                <a:latin typeface="Open Sans"/>
                <a:ea typeface="Open Sans"/>
                <a:cs typeface="Open Sans"/>
                <a:sym typeface="Open Sans"/>
              </a:rPr>
              <a:t>Any Questions?</a:t>
            </a:r>
            <a:endParaRPr sz="1400" b="0" i="0" u="none" strike="noStrike" cap="none">
              <a:solidFill>
                <a:srgbClr val="00AFE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75"/>
          <p:cNvPicPr preferRelativeResize="0"/>
          <p:nvPr/>
        </p:nvPicPr>
        <p:blipFill rotWithShape="1">
          <a:blip r:embed="rId3">
            <a:alphaModFix/>
          </a:blip>
          <a:srcRect/>
          <a:stretch/>
        </p:blipFill>
        <p:spPr>
          <a:xfrm>
            <a:off x="1562100" y="1358900"/>
            <a:ext cx="5880100" cy="4648200"/>
          </a:xfrm>
          <a:prstGeom prst="rect">
            <a:avLst/>
          </a:prstGeom>
          <a:noFill/>
          <a:ln>
            <a:noFill/>
          </a:ln>
        </p:spPr>
      </p:pic>
      <p:sp>
        <p:nvSpPr>
          <p:cNvPr id="954" name="Google Shape;954;p75"/>
          <p:cNvSpPr txBox="1">
            <a:spLocks noGrp="1"/>
          </p:cNvSpPr>
          <p:nvPr>
            <p:ph type="ctrTitle"/>
          </p:nvPr>
        </p:nvSpPr>
        <p:spPr>
          <a:xfrm>
            <a:off x="982663" y="-417513"/>
            <a:ext cx="5238750" cy="4019551"/>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300"/>
              <a:buFont typeface="Dosis"/>
              <a:buNone/>
            </a:pPr>
            <a:r>
              <a:rPr lang="en-US" b="1">
                <a:latin typeface="Open Sans"/>
                <a:ea typeface="Open Sans"/>
                <a:cs typeface="Open Sans"/>
                <a:sym typeface="Open Sans"/>
              </a:rPr>
              <a:t>ELECTIONS 2021</a:t>
            </a:r>
            <a:endParaRPr/>
          </a:p>
        </p:txBody>
      </p:sp>
      <p:sp>
        <p:nvSpPr>
          <p:cNvPr id="955" name="Google Shape;955;p75"/>
          <p:cNvSpPr txBox="1">
            <a:spLocks noGrp="1"/>
          </p:cNvSpPr>
          <p:nvPr>
            <p:ph type="sldNum" idx="4294967295"/>
          </p:nvPr>
        </p:nvSpPr>
        <p:spPr>
          <a:xfrm>
            <a:off x="0" y="0"/>
            <a:ext cx="595313" cy="731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Roboto"/>
              <a:buNone/>
            </a:pPr>
            <a:fld id="{00000000-1234-1234-1234-123412341234}" type="slidenum">
              <a:rPr lang="en-US" sz="1400" b="0">
                <a:solidFill>
                  <a:srgbClr val="FFFFFF"/>
                </a:solidFill>
                <a:latin typeface="Arial"/>
                <a:ea typeface="Arial"/>
                <a:cs typeface="Arial"/>
                <a:sym typeface="Arial"/>
              </a:rPr>
              <a:t>81</a:t>
            </a:fld>
            <a:endParaRPr sz="1400" b="0">
              <a:solidFill>
                <a:srgbClr val="FFFFFF"/>
              </a:solidFill>
              <a:latin typeface="Arial"/>
              <a:ea typeface="Arial"/>
              <a:cs typeface="Arial"/>
              <a:sym typeface="Arial"/>
            </a:endParaRPr>
          </a:p>
        </p:txBody>
      </p:sp>
      <p:pic>
        <p:nvPicPr>
          <p:cNvPr id="956" name="Google Shape;956;p75"/>
          <p:cNvPicPr preferRelativeResize="0"/>
          <p:nvPr/>
        </p:nvPicPr>
        <p:blipFill rotWithShape="1">
          <a:blip r:embed="rId4">
            <a:alphaModFix/>
          </a:blip>
          <a:srcRect r="38874" b="42964"/>
          <a:stretch/>
        </p:blipFill>
        <p:spPr>
          <a:xfrm>
            <a:off x="8175625" y="301625"/>
            <a:ext cx="854075" cy="690563"/>
          </a:xfrm>
          <a:prstGeom prst="rect">
            <a:avLst/>
          </a:prstGeom>
          <a:noFill/>
          <a:ln>
            <a:noFill/>
          </a:ln>
        </p:spPr>
      </p:pic>
      <p:pic>
        <p:nvPicPr>
          <p:cNvPr id="957" name="Google Shape;957;p75"/>
          <p:cNvPicPr preferRelativeResize="0"/>
          <p:nvPr/>
        </p:nvPicPr>
        <p:blipFill rotWithShape="1">
          <a:blip r:embed="rId5">
            <a:alphaModFix/>
          </a:blip>
          <a:srcRect t="16202" b="14340"/>
          <a:stretch/>
        </p:blipFill>
        <p:spPr>
          <a:xfrm>
            <a:off x="7305904" y="4470400"/>
            <a:ext cx="1838096" cy="598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g5384e95a36_0_18"/>
          <p:cNvSpPr txBox="1">
            <a:spLocks noGrp="1"/>
          </p:cNvSpPr>
          <p:nvPr>
            <p:ph type="title"/>
          </p:nvPr>
        </p:nvSpPr>
        <p:spPr>
          <a:xfrm>
            <a:off x="1104900" y="276225"/>
            <a:ext cx="6724500" cy="74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ELECTION INFORMATION</a:t>
            </a:r>
            <a:endParaRPr/>
          </a:p>
        </p:txBody>
      </p:sp>
      <p:sp>
        <p:nvSpPr>
          <p:cNvPr id="963" name="Google Shape;963;g5384e95a36_0_18"/>
          <p:cNvSpPr txBox="1">
            <a:spLocks noGrp="1"/>
          </p:cNvSpPr>
          <p:nvPr>
            <p:ph type="body" idx="1"/>
          </p:nvPr>
        </p:nvSpPr>
        <p:spPr>
          <a:xfrm>
            <a:off x="1104900" y="1144588"/>
            <a:ext cx="7581900" cy="3648000"/>
          </a:xfrm>
          <a:prstGeom prst="rect">
            <a:avLst/>
          </a:prstGeom>
          <a:noFill/>
          <a:ln>
            <a:noFill/>
          </a:ln>
        </p:spPr>
        <p:txBody>
          <a:bodyPr spcFirstLastPara="1" wrap="square" lIns="91425" tIns="91425" rIns="91425" bIns="91425" anchor="t" anchorCtr="0">
            <a:noAutofit/>
          </a:bodyPr>
          <a:lstStyle/>
          <a:p>
            <a:pPr marL="609600" lvl="1" indent="-152400" algn="l" rtl="0">
              <a:lnSpc>
                <a:spcPct val="100000"/>
              </a:lnSpc>
              <a:spcBef>
                <a:spcPts val="0"/>
              </a:spcBef>
              <a:spcAft>
                <a:spcPts val="0"/>
              </a:spcAft>
              <a:buSzPts val="1800"/>
              <a:buFont typeface="Roboto"/>
              <a:buChar char="▹"/>
            </a:pPr>
            <a:r>
              <a:rPr lang="en-US" sz="1800">
                <a:latin typeface="Roboto"/>
                <a:ea typeface="Roboto"/>
                <a:cs typeface="Roboto"/>
                <a:sym typeface="Roboto"/>
              </a:rPr>
              <a:t>Only Current Full Affiliated Members will be allowed to vote. </a:t>
            </a:r>
            <a:endParaRPr/>
          </a:p>
          <a:p>
            <a:pPr marL="1066800" lvl="2" indent="-152400" algn="l" rtl="0">
              <a:lnSpc>
                <a:spcPct val="100000"/>
              </a:lnSpc>
              <a:spcBef>
                <a:spcPts val="0"/>
              </a:spcBef>
              <a:spcAft>
                <a:spcPts val="0"/>
              </a:spcAft>
              <a:buSzPts val="1800"/>
              <a:buFont typeface="Roboto"/>
              <a:buChar char="▹"/>
            </a:pPr>
            <a:r>
              <a:rPr lang="en-US" sz="1800">
                <a:latin typeface="Roboto"/>
                <a:ea typeface="Roboto"/>
                <a:cs typeface="Roboto"/>
                <a:sym typeface="Roboto"/>
              </a:rPr>
              <a:t>1 vote per delegation </a:t>
            </a:r>
            <a:endParaRPr/>
          </a:p>
          <a:p>
            <a:pPr marL="1066800" lvl="2" indent="-38100" algn="l" rtl="0">
              <a:lnSpc>
                <a:spcPct val="100000"/>
              </a:lnSpc>
              <a:spcBef>
                <a:spcPts val="0"/>
              </a:spcBef>
              <a:spcAft>
                <a:spcPts val="0"/>
              </a:spcAft>
              <a:buSzPts val="1800"/>
              <a:buFont typeface="Roboto"/>
              <a:buNone/>
            </a:pPr>
            <a:endParaRPr sz="1200">
              <a:latin typeface="Roboto"/>
              <a:ea typeface="Roboto"/>
              <a:cs typeface="Roboto"/>
              <a:sym typeface="Roboto"/>
            </a:endParaRPr>
          </a:p>
          <a:p>
            <a:pPr marL="688975" lvl="1" indent="-227012" algn="l" rtl="0">
              <a:lnSpc>
                <a:spcPct val="100000"/>
              </a:lnSpc>
              <a:spcBef>
                <a:spcPts val="0"/>
              </a:spcBef>
              <a:spcAft>
                <a:spcPts val="0"/>
              </a:spcAft>
              <a:buSzPts val="1800"/>
              <a:buFont typeface="Roboto"/>
              <a:buChar char="▹"/>
            </a:pPr>
            <a:r>
              <a:rPr lang="en-US" sz="1800">
                <a:latin typeface="Roboto"/>
                <a:ea typeface="Roboto"/>
                <a:cs typeface="Roboto"/>
                <a:sym typeface="Roboto"/>
              </a:rPr>
              <a:t>In accordance with the regulations annexed to the FIPFA Constitution, the election of officers of the FIPFA Council is staggered:  </a:t>
            </a:r>
            <a:endParaRPr/>
          </a:p>
        </p:txBody>
      </p:sp>
      <p:sp>
        <p:nvSpPr>
          <p:cNvPr id="964" name="Google Shape;964;g5384e95a36_0_18"/>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82</a:t>
            </a:fld>
            <a:endParaRPr sz="1400" b="0">
              <a:solidFill>
                <a:schemeClr val="lt1"/>
              </a:solidFill>
              <a:latin typeface="Arial"/>
              <a:ea typeface="Arial"/>
              <a:cs typeface="Arial"/>
              <a:sym typeface="Arial"/>
            </a:endParaRPr>
          </a:p>
        </p:txBody>
      </p:sp>
      <p:graphicFrame>
        <p:nvGraphicFramePr>
          <p:cNvPr id="965" name="Google Shape;965;g5384e95a36_0_18"/>
          <p:cNvGraphicFramePr/>
          <p:nvPr/>
        </p:nvGraphicFramePr>
        <p:xfrm>
          <a:off x="1716263" y="3126163"/>
          <a:ext cx="6359150" cy="1371600"/>
        </p:xfrm>
        <a:graphic>
          <a:graphicData uri="http://schemas.openxmlformats.org/drawingml/2006/table">
            <a:tbl>
              <a:tblPr firstRow="1" bandRow="1">
                <a:noFill/>
                <a:tableStyleId>{07395613-0F5D-417E-AA00-C8C97E6C6F57}</a:tableStyleId>
              </a:tblPr>
              <a:tblGrid>
                <a:gridCol w="1355850">
                  <a:extLst>
                    <a:ext uri="{9D8B030D-6E8A-4147-A177-3AD203B41FA5}">
                      <a16:colId xmlns:a16="http://schemas.microsoft.com/office/drawing/2014/main" val="20000"/>
                    </a:ext>
                  </a:extLst>
                </a:gridCol>
                <a:gridCol w="1187825">
                  <a:extLst>
                    <a:ext uri="{9D8B030D-6E8A-4147-A177-3AD203B41FA5}">
                      <a16:colId xmlns:a16="http://schemas.microsoft.com/office/drawing/2014/main" val="20001"/>
                    </a:ext>
                  </a:extLst>
                </a:gridCol>
                <a:gridCol w="1271825">
                  <a:extLst>
                    <a:ext uri="{9D8B030D-6E8A-4147-A177-3AD203B41FA5}">
                      <a16:colId xmlns:a16="http://schemas.microsoft.com/office/drawing/2014/main" val="20002"/>
                    </a:ext>
                  </a:extLst>
                </a:gridCol>
                <a:gridCol w="1271825">
                  <a:extLst>
                    <a:ext uri="{9D8B030D-6E8A-4147-A177-3AD203B41FA5}">
                      <a16:colId xmlns:a16="http://schemas.microsoft.com/office/drawing/2014/main" val="20003"/>
                    </a:ext>
                  </a:extLst>
                </a:gridCol>
                <a:gridCol w="1271825">
                  <a:extLst>
                    <a:ext uri="{9D8B030D-6E8A-4147-A177-3AD203B41FA5}">
                      <a16:colId xmlns:a16="http://schemas.microsoft.com/office/drawing/2014/main" val="20004"/>
                    </a:ext>
                  </a:extLst>
                </a:gridCol>
              </a:tblGrid>
              <a:tr h="233800">
                <a:tc>
                  <a:txBody>
                    <a:bodyPr/>
                    <a:lstStyle/>
                    <a:p>
                      <a:pPr marL="0" marR="0" lvl="0" indent="0" algn="ctr" rtl="0">
                        <a:lnSpc>
                          <a:spcPct val="100000"/>
                        </a:lnSpc>
                        <a:spcBef>
                          <a:spcPts val="0"/>
                        </a:spcBef>
                        <a:spcAft>
                          <a:spcPts val="0"/>
                        </a:spcAft>
                        <a:buClr>
                          <a:srgbClr val="000000"/>
                        </a:buClr>
                        <a:buSzPts val="500"/>
                        <a:buFont typeface="Arial"/>
                        <a:buNone/>
                      </a:pPr>
                      <a:endParaRPr sz="5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2019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900" b="0" u="none" strike="noStrike" cap="none"/>
                        <a:t>2020</a:t>
                      </a:r>
                      <a:endParaRPr sz="1500" b="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t>2021</a:t>
                      </a:r>
                      <a:endParaRPr sz="1400" b="1"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t>2022</a:t>
                      </a:r>
                      <a:endParaRPr sz="1400" u="none" strike="noStrike" cap="none"/>
                    </a:p>
                  </a:txBody>
                  <a:tcPr marL="91450" marR="91450" marT="45725" marB="45725"/>
                </a:tc>
                <a:extLst>
                  <a:ext uri="{0D108BD9-81ED-4DB2-BD59-A6C34878D82A}">
                    <a16:rowId xmlns:a16="http://schemas.microsoft.com/office/drawing/2014/main" val="10000"/>
                  </a:ext>
                </a:extLst>
              </a:tr>
              <a:tr h="31172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President</a:t>
                      </a: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ELECTION</a:t>
                      </a:r>
                      <a:endParaRPr sz="1400" u="none" strike="noStrike" cap="none"/>
                    </a:p>
                  </a:txBody>
                  <a:tcPr marL="91450" marR="91450" marT="45725" marB="45725" anchor="ctr"/>
                </a:tc>
                <a:extLst>
                  <a:ext uri="{0D108BD9-81ED-4DB2-BD59-A6C34878D82A}">
                    <a16:rowId xmlns:a16="http://schemas.microsoft.com/office/drawing/2014/main" val="10001"/>
                  </a:ext>
                </a:extLst>
              </a:tr>
              <a:tr h="257175">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Vice President</a:t>
                      </a: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ELECTION</a:t>
                      </a: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2"/>
                  </a:ext>
                </a:extLst>
              </a:tr>
              <a:tr h="3117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latin typeface="Arial"/>
                          <a:ea typeface="Arial"/>
                          <a:cs typeface="Arial"/>
                          <a:sym typeface="Arial"/>
                        </a:rPr>
                        <a:t>Treasurer</a:t>
                      </a:r>
                      <a:endParaRPr sz="1050" b="1"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1" u="none" strike="noStrike" cap="none">
                          <a:latin typeface="Arial"/>
                          <a:ea typeface="Arial"/>
                          <a:cs typeface="Arial"/>
                          <a:sym typeface="Arial"/>
                        </a:rPr>
                        <a:t>ELECTION</a:t>
                      </a:r>
                      <a:endParaRPr sz="1400" u="none" strike="noStrike" cap="none"/>
                    </a:p>
                  </a:txBody>
                  <a:tcPr marL="91450" marR="91450" marT="45725" marB="45725" anchor="ctr">
                    <a:solidFill>
                      <a:srgbClr val="00B0F0">
                        <a:alpha val="8431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257175">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latin typeface="Arial"/>
                          <a:ea typeface="Arial"/>
                          <a:cs typeface="Arial"/>
                          <a:sym typeface="Arial"/>
                        </a:rPr>
                        <a:t>Director Of Sport</a:t>
                      </a:r>
                      <a:endParaRPr sz="1050" b="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b="0" u="none" strike="noStrike" cap="none">
                          <a:latin typeface="Arial"/>
                          <a:ea typeface="Arial"/>
                          <a:cs typeface="Arial"/>
                          <a:sym typeface="Arial"/>
                        </a:rPr>
                        <a:t>ELECTION</a:t>
                      </a:r>
                      <a:endParaRPr sz="1050" b="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92"/>
          <p:cNvSpPr txBox="1">
            <a:spLocks noGrp="1"/>
          </p:cNvSpPr>
          <p:nvPr>
            <p:ph type="title"/>
          </p:nvPr>
        </p:nvSpPr>
        <p:spPr>
          <a:xfrm>
            <a:off x="1104900" y="276225"/>
            <a:ext cx="6724650" cy="74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Font typeface="Dosis"/>
              <a:buNone/>
            </a:pPr>
            <a:r>
              <a:rPr lang="en-US" b="1"/>
              <a:t>VOTING PROCEDURES</a:t>
            </a:r>
            <a:endParaRPr/>
          </a:p>
        </p:txBody>
      </p:sp>
      <p:sp>
        <p:nvSpPr>
          <p:cNvPr id="971" name="Google Shape;971;p92"/>
          <p:cNvSpPr txBox="1">
            <a:spLocks noGrp="1"/>
          </p:cNvSpPr>
          <p:nvPr>
            <p:ph type="body" idx="1"/>
          </p:nvPr>
        </p:nvSpPr>
        <p:spPr>
          <a:xfrm>
            <a:off x="1104900" y="1277938"/>
            <a:ext cx="7581900" cy="3648075"/>
          </a:xfrm>
          <a:prstGeom prst="rect">
            <a:avLst/>
          </a:prstGeom>
          <a:noFill/>
          <a:ln>
            <a:noFill/>
          </a:ln>
        </p:spPr>
        <p:txBody>
          <a:bodyPr spcFirstLastPara="1" wrap="square" lIns="91425" tIns="91425" rIns="91425" bIns="91425" anchor="t" anchorCtr="0">
            <a:noAutofit/>
          </a:bodyPr>
          <a:lstStyle/>
          <a:p>
            <a:pPr marL="688975" lvl="0" indent="-207962" algn="l" rtl="0">
              <a:lnSpc>
                <a:spcPct val="100000"/>
              </a:lnSpc>
              <a:spcBef>
                <a:spcPts val="0"/>
              </a:spcBef>
              <a:spcAft>
                <a:spcPts val="0"/>
              </a:spcAft>
              <a:buSzPts val="2100"/>
              <a:buChar char="▸"/>
            </a:pPr>
            <a:r>
              <a:rPr lang="en-US" sz="2100"/>
              <a:t>An email with ballot and instructions has been sent to the representative who has been given the right to vote by their NOPF.</a:t>
            </a:r>
            <a:endParaRPr sz="2700"/>
          </a:p>
          <a:p>
            <a:pPr marL="688975" lvl="0" indent="-138112" algn="l" rtl="0">
              <a:lnSpc>
                <a:spcPct val="100000"/>
              </a:lnSpc>
              <a:spcBef>
                <a:spcPts val="0"/>
              </a:spcBef>
              <a:spcAft>
                <a:spcPts val="0"/>
              </a:spcAft>
              <a:buSzPts val="1400"/>
              <a:buFont typeface="Roboto"/>
              <a:buNone/>
            </a:pPr>
            <a:endParaRPr sz="900" b="1">
              <a:latin typeface="Roboto"/>
              <a:ea typeface="Roboto"/>
              <a:cs typeface="Roboto"/>
              <a:sym typeface="Roboto"/>
            </a:endParaRPr>
          </a:p>
          <a:p>
            <a:pPr marL="688975" lvl="0" indent="-227012" algn="l" rtl="0">
              <a:lnSpc>
                <a:spcPct val="100000"/>
              </a:lnSpc>
              <a:spcBef>
                <a:spcPts val="0"/>
              </a:spcBef>
              <a:spcAft>
                <a:spcPts val="0"/>
              </a:spcAft>
              <a:buSzPts val="2000"/>
              <a:buFont typeface="Roboto"/>
              <a:buChar char="▸"/>
            </a:pPr>
            <a:r>
              <a:rPr lang="en-US" sz="2000">
                <a:latin typeface="Roboto"/>
                <a:ea typeface="Roboto"/>
                <a:cs typeface="Roboto"/>
                <a:sym typeface="Roboto"/>
              </a:rPr>
              <a:t>There </a:t>
            </a:r>
            <a:r>
              <a:rPr lang="en-US" sz="2000"/>
              <a:t>is one candidate for the treasurer </a:t>
            </a:r>
            <a:r>
              <a:rPr lang="en-US" sz="2000">
                <a:latin typeface="Roboto"/>
                <a:ea typeface="Roboto"/>
                <a:cs typeface="Roboto"/>
                <a:sym typeface="Roboto"/>
              </a:rPr>
              <a:t>position</a:t>
            </a:r>
            <a:endParaRPr/>
          </a:p>
          <a:p>
            <a:pPr marL="688975" lvl="0" indent="-163512" algn="l" rtl="0">
              <a:lnSpc>
                <a:spcPct val="100000"/>
              </a:lnSpc>
              <a:spcBef>
                <a:spcPts val="0"/>
              </a:spcBef>
              <a:spcAft>
                <a:spcPts val="0"/>
              </a:spcAft>
              <a:buSzPts val="1000"/>
              <a:buFont typeface="Roboto"/>
              <a:buNone/>
            </a:pPr>
            <a:endParaRPr sz="700">
              <a:latin typeface="Roboto"/>
              <a:ea typeface="Roboto"/>
              <a:cs typeface="Roboto"/>
              <a:sym typeface="Roboto"/>
            </a:endParaRPr>
          </a:p>
          <a:p>
            <a:pPr marL="1066800" lvl="2" indent="-114300" algn="l" rtl="0">
              <a:lnSpc>
                <a:spcPct val="100000"/>
              </a:lnSpc>
              <a:spcBef>
                <a:spcPts val="0"/>
              </a:spcBef>
              <a:spcAft>
                <a:spcPts val="0"/>
              </a:spcAft>
              <a:buSzPts val="1800"/>
              <a:buFont typeface="Roboto"/>
              <a:buChar char="▹"/>
            </a:pPr>
            <a:r>
              <a:rPr lang="en-US" sz="1800"/>
              <a:t>John Moore’s</a:t>
            </a:r>
            <a:r>
              <a:rPr lang="en-US" sz="1800">
                <a:latin typeface="Roboto"/>
                <a:ea typeface="Roboto"/>
                <a:cs typeface="Roboto"/>
                <a:sym typeface="Roboto"/>
              </a:rPr>
              <a:t> bio was distributed with the agenda </a:t>
            </a:r>
            <a:r>
              <a:rPr lang="en-US" sz="1800"/>
              <a:t>on 17 September.  </a:t>
            </a:r>
            <a:endParaRPr sz="1800">
              <a:latin typeface="Roboto"/>
              <a:ea typeface="Roboto"/>
              <a:cs typeface="Roboto"/>
              <a:sym typeface="Roboto"/>
            </a:endParaRPr>
          </a:p>
          <a:p>
            <a:pPr marL="1485900" lvl="3" indent="-114300" algn="l" rtl="0">
              <a:lnSpc>
                <a:spcPct val="100000"/>
              </a:lnSpc>
              <a:spcBef>
                <a:spcPts val="0"/>
              </a:spcBef>
              <a:spcAft>
                <a:spcPts val="0"/>
              </a:spcAft>
              <a:buSzPts val="1800"/>
              <a:buChar char="▹"/>
            </a:pPr>
            <a:r>
              <a:rPr lang="en-US" sz="1800"/>
              <a:t>Questions to the candidate?</a:t>
            </a:r>
            <a:endParaRPr sz="1800"/>
          </a:p>
          <a:p>
            <a:pPr marL="571500" lvl="0" indent="-114300" algn="l" rtl="0">
              <a:lnSpc>
                <a:spcPct val="100000"/>
              </a:lnSpc>
              <a:spcBef>
                <a:spcPts val="0"/>
              </a:spcBef>
              <a:spcAft>
                <a:spcPts val="0"/>
              </a:spcAft>
              <a:buSzPts val="1800"/>
              <a:buChar char="▸"/>
            </a:pPr>
            <a:r>
              <a:rPr lang="en-US" sz="1800"/>
              <a:t>  Please also vote to approve (or not) to allow FIPFA to change the constitution?</a:t>
            </a:r>
            <a:endParaRPr sz="1800"/>
          </a:p>
          <a:p>
            <a:pPr marL="688975" lvl="0" indent="-176212" algn="l" rtl="0">
              <a:lnSpc>
                <a:spcPct val="100000"/>
              </a:lnSpc>
              <a:spcBef>
                <a:spcPts val="0"/>
              </a:spcBef>
              <a:spcAft>
                <a:spcPts val="0"/>
              </a:spcAft>
              <a:buSzPts val="800"/>
              <a:buFont typeface="Roboto"/>
              <a:buNone/>
            </a:pPr>
            <a:endParaRPr sz="800">
              <a:latin typeface="Roboto"/>
              <a:ea typeface="Roboto"/>
              <a:cs typeface="Roboto"/>
              <a:sym typeface="Roboto"/>
            </a:endParaRPr>
          </a:p>
          <a:p>
            <a:pPr marL="688975" lvl="0" indent="-227012" algn="l" rtl="0">
              <a:lnSpc>
                <a:spcPct val="100000"/>
              </a:lnSpc>
              <a:spcBef>
                <a:spcPts val="0"/>
              </a:spcBef>
              <a:spcAft>
                <a:spcPts val="0"/>
              </a:spcAft>
              <a:buSzPts val="2400"/>
              <a:buFont typeface="Roboto"/>
              <a:buChar char="▸"/>
            </a:pPr>
            <a:r>
              <a:rPr lang="en-US" sz="2400">
                <a:latin typeface="Roboto"/>
                <a:ea typeface="Roboto"/>
                <a:cs typeface="Roboto"/>
                <a:sym typeface="Roboto"/>
              </a:rPr>
              <a:t>Questions?</a:t>
            </a:r>
            <a:endParaRPr/>
          </a:p>
        </p:txBody>
      </p:sp>
      <p:sp>
        <p:nvSpPr>
          <p:cNvPr id="972" name="Google Shape;972;p92"/>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83</a:t>
            </a:fld>
            <a:endParaRPr sz="1400" b="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g9c4578e979_0_7"/>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2400"/>
              <a:buFont typeface="Dosis"/>
              <a:buNone/>
            </a:pPr>
            <a:r>
              <a:rPr lang="en-US" b="1">
                <a:solidFill>
                  <a:schemeClr val="lt1"/>
                </a:solidFill>
              </a:rPr>
              <a:t>VOTING PROCEDURES</a:t>
            </a:r>
            <a:endParaRPr/>
          </a:p>
        </p:txBody>
      </p:sp>
      <p:sp>
        <p:nvSpPr>
          <p:cNvPr id="978" name="Google Shape;978;g9c4578e979_0_7"/>
          <p:cNvSpPr txBox="1">
            <a:spLocks noGrp="1"/>
          </p:cNvSpPr>
          <p:nvPr>
            <p:ph type="body" idx="1"/>
          </p:nvPr>
        </p:nvSpPr>
        <p:spPr>
          <a:xfrm>
            <a:off x="2165700" y="1981363"/>
            <a:ext cx="4128600" cy="731700"/>
          </a:xfrm>
          <a:prstGeom prst="rect">
            <a:avLst/>
          </a:prstGeom>
          <a:noFill/>
          <a:ln>
            <a:noFill/>
          </a:ln>
        </p:spPr>
        <p:txBody>
          <a:bodyPr spcFirstLastPara="1" wrap="square" lIns="91425" tIns="91425" rIns="91425" bIns="91425" anchor="t" anchorCtr="0">
            <a:noAutofit/>
          </a:bodyPr>
          <a:lstStyle/>
          <a:p>
            <a:pPr marL="461962" lvl="0" indent="0" algn="ctr" rtl="0">
              <a:lnSpc>
                <a:spcPct val="100000"/>
              </a:lnSpc>
              <a:spcBef>
                <a:spcPts val="0"/>
              </a:spcBef>
              <a:spcAft>
                <a:spcPts val="0"/>
              </a:spcAft>
              <a:buClr>
                <a:schemeClr val="dk1"/>
              </a:buClr>
              <a:buSzPts val="2400"/>
              <a:buFont typeface="Roboto"/>
              <a:buNone/>
            </a:pPr>
            <a:r>
              <a:rPr lang="en-US" sz="3200" b="1"/>
              <a:t>Please vote now.</a:t>
            </a:r>
            <a:endParaRPr sz="3800"/>
          </a:p>
          <a:p>
            <a:pPr marL="60960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3000"/>
              <a:buNone/>
            </a:pPr>
            <a:endParaRPr/>
          </a:p>
        </p:txBody>
      </p:sp>
      <p:sp>
        <p:nvSpPr>
          <p:cNvPr id="979" name="Google Shape;979;g9c4578e979_0_7"/>
          <p:cNvSpPr txBox="1">
            <a:spLocks noGrp="1"/>
          </p:cNvSpPr>
          <p:nvPr>
            <p:ph type="sldNum" idx="12"/>
          </p:nvPr>
        </p:nvSpPr>
        <p:spPr>
          <a:xfrm>
            <a:off x="0" y="0"/>
            <a:ext cx="595200" cy="731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solidFill>
                  <a:schemeClr val="lt1"/>
                </a:solidFill>
              </a:rPr>
              <a:t>84</a:t>
            </a:fld>
            <a:endParaRPr>
              <a:solidFill>
                <a:schemeClr val="lt1"/>
              </a:solidFill>
            </a:endParaRPr>
          </a:p>
        </p:txBody>
      </p:sp>
      <p:pic>
        <p:nvPicPr>
          <p:cNvPr id="980" name="Google Shape;980;g9c4578e979_0_7"/>
          <p:cNvPicPr preferRelativeResize="0"/>
          <p:nvPr/>
        </p:nvPicPr>
        <p:blipFill rotWithShape="1">
          <a:blip r:embed="rId3">
            <a:alphaModFix/>
          </a:blip>
          <a:srcRect t="13502" r="1437" b="29452"/>
          <a:stretch/>
        </p:blipFill>
        <p:spPr>
          <a:xfrm>
            <a:off x="3217925" y="2851000"/>
            <a:ext cx="2498426" cy="1084450"/>
          </a:xfrm>
          <a:prstGeom prst="rect">
            <a:avLst/>
          </a:prstGeom>
          <a:noFill/>
          <a:ln>
            <a:noFill/>
          </a:ln>
        </p:spPr>
      </p:pic>
      <p:pic>
        <p:nvPicPr>
          <p:cNvPr id="981" name="Google Shape;981;g9c4578e979_0_7"/>
          <p:cNvPicPr preferRelativeResize="0"/>
          <p:nvPr/>
        </p:nvPicPr>
        <p:blipFill rotWithShape="1">
          <a:blip r:embed="rId4">
            <a:alphaModFix/>
          </a:blip>
          <a:srcRect/>
          <a:stretch/>
        </p:blipFill>
        <p:spPr>
          <a:xfrm>
            <a:off x="10957025" y="1288750"/>
            <a:ext cx="2414702" cy="2414702"/>
          </a:xfrm>
          <a:prstGeom prst="rect">
            <a:avLst/>
          </a:prstGeom>
          <a:noFill/>
          <a:ln>
            <a:noFill/>
          </a:ln>
        </p:spPr>
      </p:pic>
      <p:pic>
        <p:nvPicPr>
          <p:cNvPr id="982" name="Google Shape;982;g9c4578e979_0_7"/>
          <p:cNvPicPr preferRelativeResize="0"/>
          <p:nvPr/>
        </p:nvPicPr>
        <p:blipFill rotWithShape="1">
          <a:blip r:embed="rId5">
            <a:alphaModFix/>
          </a:blip>
          <a:srcRect/>
          <a:stretch/>
        </p:blipFill>
        <p:spPr>
          <a:xfrm>
            <a:off x="1104900" y="1643663"/>
            <a:ext cx="1407100" cy="1407100"/>
          </a:xfrm>
          <a:prstGeom prst="rect">
            <a:avLst/>
          </a:prstGeom>
          <a:noFill/>
          <a:ln>
            <a:noFill/>
          </a:ln>
        </p:spPr>
      </p:pic>
      <p:pic>
        <p:nvPicPr>
          <p:cNvPr id="983" name="Google Shape;983;g9c4578e979_0_7"/>
          <p:cNvPicPr preferRelativeResize="0"/>
          <p:nvPr/>
        </p:nvPicPr>
        <p:blipFill rotWithShape="1">
          <a:blip r:embed="rId6">
            <a:alphaModFix/>
          </a:blip>
          <a:srcRect/>
          <a:stretch/>
        </p:blipFill>
        <p:spPr>
          <a:xfrm>
            <a:off x="6377200" y="1621125"/>
            <a:ext cx="1452201" cy="14522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93"/>
          <p:cNvPicPr preferRelativeResize="0"/>
          <p:nvPr/>
        </p:nvPicPr>
        <p:blipFill rotWithShape="1">
          <a:blip r:embed="rId3">
            <a:alphaModFix/>
          </a:blip>
          <a:srcRect/>
          <a:stretch/>
        </p:blipFill>
        <p:spPr>
          <a:xfrm>
            <a:off x="1562100" y="1358900"/>
            <a:ext cx="5880100" cy="4648200"/>
          </a:xfrm>
          <a:prstGeom prst="rect">
            <a:avLst/>
          </a:prstGeom>
          <a:noFill/>
          <a:ln>
            <a:noFill/>
          </a:ln>
        </p:spPr>
      </p:pic>
      <p:sp>
        <p:nvSpPr>
          <p:cNvPr id="989" name="Google Shape;989;p93"/>
          <p:cNvSpPr txBox="1">
            <a:spLocks noGrp="1"/>
          </p:cNvSpPr>
          <p:nvPr>
            <p:ph type="ctrTitle"/>
          </p:nvPr>
        </p:nvSpPr>
        <p:spPr>
          <a:xfrm>
            <a:off x="982663" y="-417513"/>
            <a:ext cx="5238750" cy="4019551"/>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300"/>
              <a:buFont typeface="Dosis"/>
              <a:buNone/>
            </a:pPr>
            <a:r>
              <a:rPr lang="en-US" b="1">
                <a:latin typeface="Open Sans"/>
                <a:ea typeface="Open Sans"/>
                <a:cs typeface="Open Sans"/>
                <a:sym typeface="Open Sans"/>
              </a:rPr>
              <a:t>CONCLUSION</a:t>
            </a:r>
            <a:endParaRPr/>
          </a:p>
        </p:txBody>
      </p:sp>
      <p:sp>
        <p:nvSpPr>
          <p:cNvPr id="990" name="Google Shape;990;p93"/>
          <p:cNvSpPr txBox="1">
            <a:spLocks noGrp="1"/>
          </p:cNvSpPr>
          <p:nvPr>
            <p:ph type="sldNum" idx="4294967295"/>
          </p:nvPr>
        </p:nvSpPr>
        <p:spPr>
          <a:xfrm>
            <a:off x="0" y="0"/>
            <a:ext cx="595313" cy="731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Roboto"/>
              <a:buNone/>
            </a:pPr>
            <a:fld id="{00000000-1234-1234-1234-123412341234}" type="slidenum">
              <a:rPr lang="en-US" sz="1400" b="0">
                <a:solidFill>
                  <a:srgbClr val="FFFFFF"/>
                </a:solidFill>
                <a:latin typeface="Arial"/>
                <a:ea typeface="Arial"/>
                <a:cs typeface="Arial"/>
                <a:sym typeface="Arial"/>
              </a:rPr>
              <a:t>85</a:t>
            </a:fld>
            <a:endParaRPr sz="1400" b="0">
              <a:solidFill>
                <a:srgbClr val="FFFFFF"/>
              </a:solidFill>
              <a:latin typeface="Arial"/>
              <a:ea typeface="Arial"/>
              <a:cs typeface="Arial"/>
              <a:sym typeface="Arial"/>
            </a:endParaRPr>
          </a:p>
        </p:txBody>
      </p:sp>
      <p:pic>
        <p:nvPicPr>
          <p:cNvPr id="991" name="Google Shape;991;p93"/>
          <p:cNvPicPr preferRelativeResize="0"/>
          <p:nvPr/>
        </p:nvPicPr>
        <p:blipFill rotWithShape="1">
          <a:blip r:embed="rId4">
            <a:alphaModFix/>
          </a:blip>
          <a:srcRect r="38874" b="42964"/>
          <a:stretch/>
        </p:blipFill>
        <p:spPr>
          <a:xfrm>
            <a:off x="8175625" y="301625"/>
            <a:ext cx="854075" cy="690563"/>
          </a:xfrm>
          <a:prstGeom prst="rect">
            <a:avLst/>
          </a:prstGeom>
          <a:noFill/>
          <a:ln>
            <a:noFill/>
          </a:ln>
        </p:spPr>
      </p:pic>
      <p:pic>
        <p:nvPicPr>
          <p:cNvPr id="992" name="Google Shape;992;p93"/>
          <p:cNvPicPr preferRelativeResize="0"/>
          <p:nvPr/>
        </p:nvPicPr>
        <p:blipFill rotWithShape="1">
          <a:blip r:embed="rId5">
            <a:alphaModFix/>
          </a:blip>
          <a:srcRect t="16202" b="14340"/>
          <a:stretch/>
        </p:blipFill>
        <p:spPr>
          <a:xfrm>
            <a:off x="7305904" y="4470400"/>
            <a:ext cx="1838096" cy="598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1104900" y="276225"/>
            <a:ext cx="6724650" cy="749300"/>
          </a:xfrm>
          <a:prstGeom prst="rect">
            <a:avLst/>
          </a:prstGeom>
          <a:noFill/>
          <a:ln>
            <a:noFill/>
          </a:ln>
        </p:spPr>
        <p:txBody>
          <a:bodyPr spcFirstLastPara="1" wrap="square" lIns="91425" tIns="91425" rIns="118425" bIns="91425" anchor="ctr" anchorCtr="0">
            <a:noAutofit/>
          </a:bodyPr>
          <a:lstStyle/>
          <a:p>
            <a:pPr marL="0" lvl="0" indent="0" algn="l" rtl="0">
              <a:lnSpc>
                <a:spcPct val="100000"/>
              </a:lnSpc>
              <a:spcBef>
                <a:spcPts val="0"/>
              </a:spcBef>
              <a:spcAft>
                <a:spcPts val="0"/>
              </a:spcAft>
              <a:buSzPts val="2400"/>
              <a:buFont typeface="Dosis"/>
              <a:buNone/>
            </a:pPr>
            <a:r>
              <a:rPr lang="en-US" b="1">
                <a:latin typeface="Dosis"/>
                <a:ea typeface="Dosis"/>
                <a:cs typeface="Dosis"/>
                <a:sym typeface="Dosis"/>
              </a:rPr>
              <a:t>Introduction</a:t>
            </a:r>
            <a:endParaRPr/>
          </a:p>
        </p:txBody>
      </p:sp>
      <p:sp>
        <p:nvSpPr>
          <p:cNvPr id="141" name="Google Shape;141;p5"/>
          <p:cNvSpPr txBox="1">
            <a:spLocks noGrp="1"/>
          </p:cNvSpPr>
          <p:nvPr>
            <p:ph type="sldNum" idx="12"/>
          </p:nvPr>
        </p:nvSpPr>
        <p:spPr>
          <a:xfrm>
            <a:off x="0" y="0"/>
            <a:ext cx="595313" cy="731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a:solidFill>
                  <a:schemeClr val="lt1"/>
                </a:solidFill>
                <a:latin typeface="Arial"/>
                <a:ea typeface="Arial"/>
                <a:cs typeface="Arial"/>
                <a:sym typeface="Arial"/>
              </a:rPr>
              <a:t>9</a:t>
            </a:fld>
            <a:endParaRPr sz="1400" b="0">
              <a:solidFill>
                <a:schemeClr val="lt1"/>
              </a:solidFill>
              <a:latin typeface="Arial"/>
              <a:ea typeface="Arial"/>
              <a:cs typeface="Arial"/>
              <a:sym typeface="Arial"/>
            </a:endParaRPr>
          </a:p>
        </p:txBody>
      </p:sp>
      <p:pic>
        <p:nvPicPr>
          <p:cNvPr id="142" name="Google Shape;142;p5"/>
          <p:cNvPicPr preferRelativeResize="0"/>
          <p:nvPr/>
        </p:nvPicPr>
        <p:blipFill rotWithShape="1">
          <a:blip r:embed="rId3">
            <a:alphaModFix/>
          </a:blip>
          <a:srcRect/>
          <a:stretch/>
        </p:blipFill>
        <p:spPr>
          <a:xfrm>
            <a:off x="6176963" y="1187450"/>
            <a:ext cx="2470150" cy="2470150"/>
          </a:xfrm>
          <a:prstGeom prst="rect">
            <a:avLst/>
          </a:prstGeom>
          <a:noFill/>
          <a:ln>
            <a:noFill/>
          </a:ln>
        </p:spPr>
      </p:pic>
      <p:pic>
        <p:nvPicPr>
          <p:cNvPr id="143" name="Google Shape;143;p5"/>
          <p:cNvPicPr preferRelativeResize="0"/>
          <p:nvPr/>
        </p:nvPicPr>
        <p:blipFill rotWithShape="1">
          <a:blip r:embed="rId4">
            <a:alphaModFix/>
          </a:blip>
          <a:srcRect t="16205" b="14339"/>
          <a:stretch/>
        </p:blipFill>
        <p:spPr>
          <a:xfrm>
            <a:off x="5127625" y="3503613"/>
            <a:ext cx="3559175" cy="1158875"/>
          </a:xfrm>
          <a:prstGeom prst="rect">
            <a:avLst/>
          </a:prstGeom>
          <a:noFill/>
          <a:ln>
            <a:noFill/>
          </a:ln>
        </p:spPr>
      </p:pic>
      <p:pic>
        <p:nvPicPr>
          <p:cNvPr id="144" name="Google Shape;144;p5"/>
          <p:cNvPicPr preferRelativeResize="0"/>
          <p:nvPr/>
        </p:nvPicPr>
        <p:blipFill rotWithShape="1">
          <a:blip r:embed="rId5">
            <a:alphaModFix/>
          </a:blip>
          <a:srcRect/>
          <a:stretch/>
        </p:blipFill>
        <p:spPr>
          <a:xfrm>
            <a:off x="1549400" y="1739900"/>
            <a:ext cx="2514600" cy="2501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William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1129</TotalTime>
  <Words>2758</Words>
  <Application>Microsoft Macintosh PowerPoint</Application>
  <PresentationFormat>On-screen Show (16:9)</PresentationFormat>
  <Paragraphs>732</Paragraphs>
  <Slides>85</Slides>
  <Notes>85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Times New Roman</vt:lpstr>
      <vt:lpstr>Dosis</vt:lpstr>
      <vt:lpstr>Open Sans</vt:lpstr>
      <vt:lpstr>Calibri</vt:lpstr>
      <vt:lpstr>Arial</vt:lpstr>
      <vt:lpstr>Roboto</vt:lpstr>
      <vt:lpstr>Noto Sans Symbols</vt:lpstr>
      <vt:lpstr>William template</vt:lpstr>
      <vt:lpstr>CONGRESS OF THE FEDERATION INTERNATIONAL OF POWERCHAIR FOOTBALL 2021   DATE:  November 6, 2021 Microsoft Teams    12:00 PM – 2:00 PM UK Time  </vt:lpstr>
      <vt:lpstr>TEAMS DIRECTIONS</vt:lpstr>
      <vt:lpstr>TEAMS DIRECTIONS</vt:lpstr>
      <vt:lpstr>BARB PEACOCK - SECRETARY GENERAL</vt:lpstr>
      <vt:lpstr>TODAY’S AGENDA</vt:lpstr>
      <vt:lpstr>TODAY’S AGENDA (continued)</vt:lpstr>
      <vt:lpstr>TODAY’S AGENDA (continued)</vt:lpstr>
      <vt:lpstr>TODAY’S AGENDA (continued)</vt:lpstr>
      <vt:lpstr>Introduction</vt:lpstr>
      <vt:lpstr>REPORTS</vt:lpstr>
      <vt:lpstr>Zone Reports by Zone Presidents</vt:lpstr>
      <vt:lpstr>PABLO DEL PUERTO - AMERICAS ZONE</vt:lpstr>
      <vt:lpstr>Health situation</vt:lpstr>
      <vt:lpstr>Organization</vt:lpstr>
      <vt:lpstr>Competitions</vt:lpstr>
      <vt:lpstr>Development &amp; Expansion </vt:lpstr>
      <vt:lpstr>QUESTIONS?</vt:lpstr>
      <vt:lpstr>TRISTRAM PETERS - ASIA PACIFIC OCEANIA ZONE</vt:lpstr>
      <vt:lpstr>ASIA PACIFIC OCEANIA ZONE – BRIEF SUMMARY</vt:lpstr>
      <vt:lpstr>ASIA PACIFIC OCEANIA ZONE: BRIEF SUMMARY</vt:lpstr>
      <vt:lpstr>ASIA PACIFIC OCEANIA ZONE: TRISTRAM PETERS</vt:lpstr>
      <vt:lpstr>QUESTIONS?</vt:lpstr>
      <vt:lpstr>DONAL BYRNE - EUROPEAN ZONE</vt:lpstr>
      <vt:lpstr> Online Engagement and Off-Court Activity</vt:lpstr>
      <vt:lpstr> Engagement Workshops</vt:lpstr>
      <vt:lpstr>Events Cancelled </vt:lpstr>
      <vt:lpstr>Global Vaccination Programme</vt:lpstr>
      <vt:lpstr>Return to On-Court Activity</vt:lpstr>
      <vt:lpstr>Head and Assistant Head European Referee Appointment</vt:lpstr>
      <vt:lpstr>Developing New Members</vt:lpstr>
      <vt:lpstr>2022 Planning</vt:lpstr>
      <vt:lpstr>QUESTIONS?</vt:lpstr>
      <vt:lpstr>BARB PEACOCK - SECRETARY GENERAL</vt:lpstr>
      <vt:lpstr>Status of the Secretariat</vt:lpstr>
      <vt:lpstr>Status of the Secretariat</vt:lpstr>
      <vt:lpstr>Status of the Secretariat</vt:lpstr>
      <vt:lpstr>Status of the Secretariat</vt:lpstr>
      <vt:lpstr>Status of the Secretariat - PRIORITIES </vt:lpstr>
      <vt:lpstr>ELECTION INFORMATION</vt:lpstr>
      <vt:lpstr>ELECTION INFORMATION</vt:lpstr>
      <vt:lpstr>ELECTION INFORMATION</vt:lpstr>
      <vt:lpstr>BARB PEACOCK - SECRETARY GENERAL</vt:lpstr>
      <vt:lpstr>2020 Membership: </vt:lpstr>
      <vt:lpstr>Statistics from 2020: </vt:lpstr>
      <vt:lpstr>Statistics from 2020: </vt:lpstr>
      <vt:lpstr>FINANCIAL REPORT </vt:lpstr>
      <vt:lpstr>2020 INCOME</vt:lpstr>
      <vt:lpstr>2020 EXPENSES</vt:lpstr>
      <vt:lpstr>2020 EXPENSES</vt:lpstr>
      <vt:lpstr>FINANCIAL REPORT </vt:lpstr>
      <vt:lpstr>QUESTIONS?</vt:lpstr>
      <vt:lpstr>THANKS!</vt:lpstr>
      <vt:lpstr>Reflections 20/21</vt:lpstr>
      <vt:lpstr>QUESTIONS?</vt:lpstr>
      <vt:lpstr>PARTNER UPDATES</vt:lpstr>
      <vt:lpstr>PARTNER UPDATES</vt:lpstr>
      <vt:lpstr>QUESTIONS?</vt:lpstr>
      <vt:lpstr>FIPFA Powerchair Football World Cup 2022</vt:lpstr>
      <vt:lpstr>2022 Powerchair Football World Cup Update</vt:lpstr>
      <vt:lpstr>2022 Powerchair Football World Cup Update</vt:lpstr>
      <vt:lpstr>QUESTIONS?</vt:lpstr>
      <vt:lpstr> Sport Department Updates</vt:lpstr>
      <vt:lpstr>SOPHIE BEVAN- DIRECTOR OF SPORT</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Sport Department Update</vt:lpstr>
      <vt:lpstr>Constitution Update:</vt:lpstr>
      <vt:lpstr>Constitution Update:</vt:lpstr>
      <vt:lpstr>QUESTIONS?</vt:lpstr>
      <vt:lpstr>ELECTIONS 2021</vt:lpstr>
      <vt:lpstr>ELECTION INFORMATION</vt:lpstr>
      <vt:lpstr>VOTING PROCEDURES</vt:lpstr>
      <vt:lpstr>VOTING PROCEDURES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CONGRESS OF THE FEDERATION INTERNATIONAL OF POWERCHAIR FOOTBALL 2021   DATE:  November 6, 2021 Microsoft Teams    12:00 PM – 2:00 PM UK Time  </dc:title>
  <dc:creator>Ricky Stevenson</dc:creator>
  <cp:lastModifiedBy>Ryan Sipple</cp:lastModifiedBy>
  <cp:revision>7</cp:revision>
  <dcterms:modified xsi:type="dcterms:W3CDTF">2021-11-06T10:54:39Z</dcterms:modified>
</cp:coreProperties>
</file>